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xml" ContentType="application/vnd.openxmlformats-officedocument.presentationml.tags+xml"/>
  <Override PartName="/ppt/notesSlides/notesSlide80.xml" ContentType="application/vnd.openxmlformats-officedocument.presentationml.notesSlide+xml"/>
  <Override PartName="/ppt/tags/tag2.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742" r:id="rId5"/>
  </p:sldMasterIdLst>
  <p:notesMasterIdLst>
    <p:notesMasterId r:id="rId173"/>
  </p:notesMasterIdLst>
  <p:handoutMasterIdLst>
    <p:handoutMasterId r:id="rId174"/>
  </p:handoutMasterIdLst>
  <p:sldIdLst>
    <p:sldId id="262" r:id="rId6"/>
    <p:sldId id="1856" r:id="rId7"/>
    <p:sldId id="1660" r:id="rId8"/>
    <p:sldId id="1719" r:id="rId9"/>
    <p:sldId id="2238" r:id="rId10"/>
    <p:sldId id="2239" r:id="rId11"/>
    <p:sldId id="1945" r:id="rId12"/>
    <p:sldId id="2076137450" r:id="rId13"/>
    <p:sldId id="1911" r:id="rId14"/>
    <p:sldId id="1921" r:id="rId15"/>
    <p:sldId id="1956" r:id="rId16"/>
    <p:sldId id="1858" r:id="rId17"/>
    <p:sldId id="366" r:id="rId18"/>
    <p:sldId id="1670" r:id="rId19"/>
    <p:sldId id="2076137449" r:id="rId20"/>
    <p:sldId id="2076137451" r:id="rId21"/>
    <p:sldId id="1931" r:id="rId22"/>
    <p:sldId id="1905" r:id="rId23"/>
    <p:sldId id="1863" r:id="rId24"/>
    <p:sldId id="1917" r:id="rId25"/>
    <p:sldId id="2076137448" r:id="rId26"/>
    <p:sldId id="1920" r:id="rId27"/>
    <p:sldId id="1755" r:id="rId28"/>
    <p:sldId id="1823" r:id="rId29"/>
    <p:sldId id="1825" r:id="rId30"/>
    <p:sldId id="1761" r:id="rId31"/>
    <p:sldId id="1762" r:id="rId32"/>
    <p:sldId id="1828" r:id="rId33"/>
    <p:sldId id="267" r:id="rId34"/>
    <p:sldId id="2076137469" r:id="rId35"/>
    <p:sldId id="284" r:id="rId36"/>
    <p:sldId id="300" r:id="rId37"/>
    <p:sldId id="304" r:id="rId38"/>
    <p:sldId id="305" r:id="rId39"/>
    <p:sldId id="306" r:id="rId40"/>
    <p:sldId id="309" r:id="rId41"/>
    <p:sldId id="307" r:id="rId42"/>
    <p:sldId id="2240" r:id="rId43"/>
    <p:sldId id="2076137452" r:id="rId44"/>
    <p:sldId id="1912" r:id="rId45"/>
    <p:sldId id="1937" r:id="rId46"/>
    <p:sldId id="1756" r:id="rId47"/>
    <p:sldId id="1904" r:id="rId48"/>
    <p:sldId id="1906" r:id="rId49"/>
    <p:sldId id="1760" r:id="rId50"/>
    <p:sldId id="1866" r:id="rId51"/>
    <p:sldId id="2076137453" r:id="rId52"/>
    <p:sldId id="1918" r:id="rId53"/>
    <p:sldId id="1774" r:id="rId54"/>
    <p:sldId id="1949" r:id="rId55"/>
    <p:sldId id="1868" r:id="rId56"/>
    <p:sldId id="1950" r:id="rId57"/>
    <p:sldId id="2076137454" r:id="rId58"/>
    <p:sldId id="2076137462" r:id="rId59"/>
    <p:sldId id="2076137465" r:id="rId60"/>
    <p:sldId id="2336" r:id="rId61"/>
    <p:sldId id="2337" r:id="rId62"/>
    <p:sldId id="2534" r:id="rId63"/>
    <p:sldId id="2348" r:id="rId64"/>
    <p:sldId id="2542" r:id="rId65"/>
    <p:sldId id="2350" r:id="rId66"/>
    <p:sldId id="2352" r:id="rId67"/>
    <p:sldId id="2076137466" r:id="rId68"/>
    <p:sldId id="2521" r:id="rId69"/>
    <p:sldId id="2543" r:id="rId70"/>
    <p:sldId id="2076137463" r:id="rId71"/>
    <p:sldId id="2076137464" r:id="rId72"/>
    <p:sldId id="2502" r:id="rId73"/>
    <p:sldId id="2517" r:id="rId74"/>
    <p:sldId id="2076137467" r:id="rId75"/>
    <p:sldId id="2535" r:id="rId76"/>
    <p:sldId id="2488" r:id="rId77"/>
    <p:sldId id="2519" r:id="rId78"/>
    <p:sldId id="2076137457" r:id="rId79"/>
    <p:sldId id="2076137458" r:id="rId80"/>
    <p:sldId id="2456" r:id="rId81"/>
    <p:sldId id="2457" r:id="rId82"/>
    <p:sldId id="2458" r:id="rId83"/>
    <p:sldId id="1896" r:id="rId84"/>
    <p:sldId id="2076137459" r:id="rId85"/>
    <p:sldId id="2076137460" r:id="rId86"/>
    <p:sldId id="2076137461" r:id="rId87"/>
    <p:sldId id="2076137468" r:id="rId88"/>
    <p:sldId id="2387" r:id="rId89"/>
    <p:sldId id="2392" r:id="rId90"/>
    <p:sldId id="2538" r:id="rId91"/>
    <p:sldId id="2076137455" r:id="rId92"/>
    <p:sldId id="2076137472" r:id="rId93"/>
    <p:sldId id="2253" r:id="rId94"/>
    <p:sldId id="1865" r:id="rId95"/>
    <p:sldId id="1862" r:id="rId96"/>
    <p:sldId id="2227" r:id="rId97"/>
    <p:sldId id="2257" r:id="rId98"/>
    <p:sldId id="2147470151" r:id="rId99"/>
    <p:sldId id="1924" r:id="rId100"/>
    <p:sldId id="2076137470" r:id="rId101"/>
    <p:sldId id="2076137471" r:id="rId102"/>
    <p:sldId id="1861" r:id="rId103"/>
    <p:sldId id="2310" r:id="rId104"/>
    <p:sldId id="2028" r:id="rId105"/>
    <p:sldId id="2004" r:id="rId106"/>
    <p:sldId id="2035" r:id="rId107"/>
    <p:sldId id="2472" r:id="rId108"/>
    <p:sldId id="2233" r:id="rId109"/>
    <p:sldId id="2072" r:id="rId110"/>
    <p:sldId id="2487" r:id="rId111"/>
    <p:sldId id="2074" r:id="rId112"/>
    <p:sldId id="2222" r:id="rId113"/>
    <p:sldId id="2255" r:id="rId114"/>
    <p:sldId id="2054" r:id="rId115"/>
    <p:sldId id="2056" r:id="rId116"/>
    <p:sldId id="2076137475" r:id="rId117"/>
    <p:sldId id="2241" r:id="rId118"/>
    <p:sldId id="2059" r:id="rId119"/>
    <p:sldId id="2147470138" r:id="rId120"/>
    <p:sldId id="2076137456" r:id="rId121"/>
    <p:sldId id="1875" r:id="rId122"/>
    <p:sldId id="1757" r:id="rId123"/>
    <p:sldId id="1822" r:id="rId124"/>
    <p:sldId id="1819" r:id="rId125"/>
    <p:sldId id="1820" r:id="rId126"/>
    <p:sldId id="1821" r:id="rId127"/>
    <p:sldId id="1840" r:id="rId128"/>
    <p:sldId id="1946" r:id="rId129"/>
    <p:sldId id="2076137476" r:id="rId130"/>
    <p:sldId id="1831" r:id="rId131"/>
    <p:sldId id="1836" r:id="rId132"/>
    <p:sldId id="2076137477" r:id="rId133"/>
    <p:sldId id="1844" r:id="rId134"/>
    <p:sldId id="2076137479" r:id="rId135"/>
    <p:sldId id="2076137480" r:id="rId136"/>
    <p:sldId id="3418" r:id="rId137"/>
    <p:sldId id="2142532946" r:id="rId138"/>
    <p:sldId id="2134804995" r:id="rId139"/>
    <p:sldId id="2145705841" r:id="rId140"/>
    <p:sldId id="467" r:id="rId141"/>
    <p:sldId id="2147470110" r:id="rId142"/>
    <p:sldId id="2067" r:id="rId143"/>
    <p:sldId id="479" r:id="rId144"/>
    <p:sldId id="475" r:id="rId145"/>
    <p:sldId id="752" r:id="rId146"/>
    <p:sldId id="758" r:id="rId147"/>
    <p:sldId id="763" r:id="rId148"/>
    <p:sldId id="2071" r:id="rId149"/>
    <p:sldId id="2147470111" r:id="rId150"/>
    <p:sldId id="2147470113" r:id="rId151"/>
    <p:sldId id="2070" r:id="rId152"/>
    <p:sldId id="2076137282" r:id="rId153"/>
    <p:sldId id="2147470135" r:id="rId154"/>
    <p:sldId id="2142532911" r:id="rId155"/>
    <p:sldId id="2147470118" r:id="rId156"/>
    <p:sldId id="2147470128" r:id="rId157"/>
    <p:sldId id="2147470126" r:id="rId158"/>
    <p:sldId id="2147470137" r:id="rId159"/>
    <p:sldId id="2147470136" r:id="rId160"/>
    <p:sldId id="2147470144" r:id="rId161"/>
    <p:sldId id="2147470145" r:id="rId162"/>
    <p:sldId id="2147470146" r:id="rId163"/>
    <p:sldId id="2147470147" r:id="rId164"/>
    <p:sldId id="2147470143" r:id="rId165"/>
    <p:sldId id="2147470142" r:id="rId166"/>
    <p:sldId id="2147470141" r:id="rId167"/>
    <p:sldId id="2147470140" r:id="rId168"/>
    <p:sldId id="2147470139" r:id="rId169"/>
    <p:sldId id="2147470148" r:id="rId170"/>
    <p:sldId id="2147470149" r:id="rId171"/>
    <p:sldId id="2147470150" r:id="rId1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262"/>
            <p14:sldId id="1856"/>
            <p14:sldId id="1660"/>
            <p14:sldId id="1719"/>
            <p14:sldId id="2238"/>
            <p14:sldId id="2239"/>
            <p14:sldId id="1945"/>
            <p14:sldId id="2076137450"/>
            <p14:sldId id="1911"/>
            <p14:sldId id="1921"/>
            <p14:sldId id="1956"/>
            <p14:sldId id="1858"/>
            <p14:sldId id="366"/>
            <p14:sldId id="1670"/>
            <p14:sldId id="2076137449"/>
            <p14:sldId id="2076137451"/>
            <p14:sldId id="1931"/>
            <p14:sldId id="1905"/>
            <p14:sldId id="1863"/>
            <p14:sldId id="1917"/>
            <p14:sldId id="2076137448"/>
            <p14:sldId id="1920"/>
            <p14:sldId id="1755"/>
            <p14:sldId id="1823"/>
            <p14:sldId id="1825"/>
            <p14:sldId id="1761"/>
            <p14:sldId id="1762"/>
            <p14:sldId id="1828"/>
            <p14:sldId id="267"/>
            <p14:sldId id="2076137469"/>
            <p14:sldId id="284"/>
            <p14:sldId id="300"/>
            <p14:sldId id="304"/>
            <p14:sldId id="305"/>
            <p14:sldId id="306"/>
            <p14:sldId id="309"/>
            <p14:sldId id="307"/>
            <p14:sldId id="2240"/>
            <p14:sldId id="2076137452"/>
            <p14:sldId id="1912"/>
            <p14:sldId id="1937"/>
            <p14:sldId id="1756"/>
            <p14:sldId id="1904"/>
            <p14:sldId id="1906"/>
            <p14:sldId id="1760"/>
            <p14:sldId id="1866"/>
            <p14:sldId id="2076137453"/>
            <p14:sldId id="1918"/>
            <p14:sldId id="1774"/>
            <p14:sldId id="1949"/>
            <p14:sldId id="1868"/>
            <p14:sldId id="1950"/>
            <p14:sldId id="2076137454"/>
            <p14:sldId id="2076137462"/>
            <p14:sldId id="2076137465"/>
            <p14:sldId id="2336"/>
            <p14:sldId id="2337"/>
            <p14:sldId id="2534"/>
            <p14:sldId id="2348"/>
            <p14:sldId id="2542"/>
            <p14:sldId id="2350"/>
            <p14:sldId id="2352"/>
            <p14:sldId id="2076137466"/>
            <p14:sldId id="2521"/>
            <p14:sldId id="2543"/>
            <p14:sldId id="2076137463"/>
            <p14:sldId id="2076137464"/>
            <p14:sldId id="2502"/>
            <p14:sldId id="2517"/>
            <p14:sldId id="2076137467"/>
            <p14:sldId id="2535"/>
            <p14:sldId id="2488"/>
            <p14:sldId id="2519"/>
            <p14:sldId id="2076137457"/>
            <p14:sldId id="2076137458"/>
            <p14:sldId id="2456"/>
            <p14:sldId id="2457"/>
            <p14:sldId id="2458"/>
            <p14:sldId id="1896"/>
            <p14:sldId id="2076137459"/>
            <p14:sldId id="2076137460"/>
            <p14:sldId id="2076137461"/>
            <p14:sldId id="2076137468"/>
            <p14:sldId id="2387"/>
            <p14:sldId id="2392"/>
            <p14:sldId id="2538"/>
            <p14:sldId id="2076137455"/>
            <p14:sldId id="2076137472"/>
            <p14:sldId id="2253"/>
            <p14:sldId id="1865"/>
            <p14:sldId id="1862"/>
            <p14:sldId id="2227"/>
            <p14:sldId id="2257"/>
            <p14:sldId id="2147470151"/>
            <p14:sldId id="1924"/>
            <p14:sldId id="2076137470"/>
            <p14:sldId id="2076137471"/>
            <p14:sldId id="1861"/>
            <p14:sldId id="2310"/>
            <p14:sldId id="2028"/>
            <p14:sldId id="2004"/>
            <p14:sldId id="2035"/>
            <p14:sldId id="2472"/>
            <p14:sldId id="2233"/>
            <p14:sldId id="2072"/>
            <p14:sldId id="2487"/>
            <p14:sldId id="2074"/>
            <p14:sldId id="2222"/>
            <p14:sldId id="2255"/>
            <p14:sldId id="2054"/>
            <p14:sldId id="2056"/>
            <p14:sldId id="2076137475"/>
            <p14:sldId id="2241"/>
            <p14:sldId id="2059"/>
            <p14:sldId id="2147470138"/>
            <p14:sldId id="2076137456"/>
            <p14:sldId id="1875"/>
            <p14:sldId id="1757"/>
            <p14:sldId id="1822"/>
            <p14:sldId id="1819"/>
            <p14:sldId id="1820"/>
            <p14:sldId id="1821"/>
            <p14:sldId id="1840"/>
            <p14:sldId id="1946"/>
            <p14:sldId id="2076137476"/>
            <p14:sldId id="1831"/>
            <p14:sldId id="1836"/>
            <p14:sldId id="2076137477"/>
            <p14:sldId id="1844"/>
            <p14:sldId id="2076137479"/>
            <p14:sldId id="2076137480"/>
            <p14:sldId id="3418"/>
            <p14:sldId id="2142532946"/>
            <p14:sldId id="2134804995"/>
            <p14:sldId id="2145705841"/>
            <p14:sldId id="467"/>
            <p14:sldId id="2147470110"/>
            <p14:sldId id="2067"/>
            <p14:sldId id="479"/>
            <p14:sldId id="475"/>
            <p14:sldId id="752"/>
            <p14:sldId id="758"/>
            <p14:sldId id="763"/>
            <p14:sldId id="2071"/>
            <p14:sldId id="2147470111"/>
            <p14:sldId id="2147470113"/>
            <p14:sldId id="2070"/>
            <p14:sldId id="2076137282"/>
            <p14:sldId id="2147470135"/>
            <p14:sldId id="2142532911"/>
            <p14:sldId id="2147470118"/>
            <p14:sldId id="2147470128"/>
            <p14:sldId id="2147470126"/>
            <p14:sldId id="2147470137"/>
            <p14:sldId id="2147470136"/>
            <p14:sldId id="2147470144"/>
            <p14:sldId id="2147470145"/>
            <p14:sldId id="2147470146"/>
            <p14:sldId id="2147470147"/>
            <p14:sldId id="2147470143"/>
            <p14:sldId id="2147470142"/>
            <p14:sldId id="2147470141"/>
            <p14:sldId id="2147470140"/>
            <p14:sldId id="2147470139"/>
            <p14:sldId id="2147470148"/>
            <p14:sldId id="2147470149"/>
            <p14:sldId id="21474701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1"/>
    <a:srgbClr val="40587C"/>
    <a:srgbClr val="0078D4"/>
    <a:srgbClr val="00188F"/>
    <a:srgbClr val="1A1A1A"/>
    <a:srgbClr val="FFFFFF"/>
    <a:srgbClr val="00BCF2"/>
    <a:srgbClr val="40CDF5"/>
    <a:srgbClr val="00B0E3"/>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BD0C3-EB20-4AD5-B19F-C72EC515270D}" v="2" dt="2021-05-07T22:37:29.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38" autoAdjust="0"/>
  </p:normalViewPr>
  <p:slideViewPr>
    <p:cSldViewPr snapToGrid="0">
      <p:cViewPr>
        <p:scale>
          <a:sx n="100" d="100"/>
          <a:sy n="100" d="100"/>
        </p:scale>
        <p:origin x="876"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commentAuthors" Target="commentAuthors.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slide" Target="slides/slide167.xml"/><Relationship Id="rId18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4/29/2022 10:07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4/29/2022 10:01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docs.microsoft.com/en-us/azure/virtual-network/virtual-networks-overview" TargetMode="External"/><Relationship Id="rId2" Type="http://schemas.openxmlformats.org/officeDocument/2006/relationships/slide" Target="../slides/slide124.xml"/><Relationship Id="rId1" Type="http://schemas.openxmlformats.org/officeDocument/2006/relationships/notesMaster" Target="../notesMasters/notesMaster1.xml"/><Relationship Id="rId6" Type="http://schemas.openxmlformats.org/officeDocument/2006/relationships/hyperlink" Target="https://docs.microsoft.com/en-us/azure/azure-sql/database/high-availability-sla" TargetMode="External"/><Relationship Id="rId5" Type="http://schemas.openxmlformats.org/officeDocument/2006/relationships/hyperlink" Target="https://docs.microsoft.com/en-us/azure/azure-sql/database/automated-backups-overview" TargetMode="External"/><Relationship Id="rId4" Type="http://schemas.openxmlformats.org/officeDocument/2006/relationships/hyperlink" Target="https://azure.microsoft.com/pricing/details/sql-database/" TargetMode="External"/></Relationships>
</file>

<file path=ppt/notesSlides/_rels/notesSlide106.xml.rels><?xml version="1.0" encoding="UTF-8" standalone="yes"?>
<Relationships xmlns="http://schemas.openxmlformats.org/package/2006/relationships"><Relationship Id="rId8" Type="http://schemas.openxmlformats.org/officeDocument/2006/relationships/hyperlink" Target="https://docs.microsoft.com/en-us/azure/azure-sql/database/logical-servers" TargetMode="External"/><Relationship Id="rId3" Type="http://schemas.openxmlformats.org/officeDocument/2006/relationships/hyperlink" Target="https://docs.microsoft.com/en-us/azure/azure-sql/database/logins-create-manage" TargetMode="External"/><Relationship Id="rId7" Type="http://schemas.openxmlformats.org/officeDocument/2006/relationships/hyperlink" Target="https://docs.microsoft.com/en-us/azure/azure-sql/database/auto-failover-group-overview" TargetMode="External"/><Relationship Id="rId2" Type="http://schemas.openxmlformats.org/officeDocument/2006/relationships/slide" Target="../slides/slide126.xml"/><Relationship Id="rId1" Type="http://schemas.openxmlformats.org/officeDocument/2006/relationships/notesMaster" Target="../notesMasters/notesMaster1.xml"/><Relationship Id="rId6" Type="http://schemas.openxmlformats.org/officeDocument/2006/relationships/hyperlink" Target="https://docs.microsoft.com/en-us/azure/azure-sql/database/threat-detection-configure" TargetMode="External"/><Relationship Id="rId5" Type="http://schemas.openxmlformats.org/officeDocument/2006/relationships/hyperlink" Target="https://docs.microsoft.com/en-us/azure/azure-sql/database/auditing-overview" TargetMode="External"/><Relationship Id="rId4" Type="http://schemas.openxmlformats.org/officeDocument/2006/relationships/hyperlink" Target="https://docs.microsoft.com/en-us/azure/azure-sql/database/firewall-configure" TargetMode="Externa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8" Type="http://schemas.openxmlformats.org/officeDocument/2006/relationships/hyperlink" Target="https://docs.microsoft.com/en-us/azure/azure-sql/database/logical-servers" TargetMode="External"/><Relationship Id="rId3" Type="http://schemas.openxmlformats.org/officeDocument/2006/relationships/hyperlink" Target="https://docs.microsoft.com/en-us/azure/azure-sql/database/logins-create-manage" TargetMode="External"/><Relationship Id="rId7" Type="http://schemas.openxmlformats.org/officeDocument/2006/relationships/hyperlink" Target="https://docs.microsoft.com/en-us/azure/azure-sql/database/auto-failover-group-overview"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s://docs.microsoft.com/en-us/azure/azure-sql/database/threat-detection-configure" TargetMode="External"/><Relationship Id="rId5" Type="http://schemas.openxmlformats.org/officeDocument/2006/relationships/hyperlink" Target="https://docs.microsoft.com/en-us/azure/azure-sql/database/auditing-overview" TargetMode="External"/><Relationship Id="rId4" Type="http://schemas.openxmlformats.org/officeDocument/2006/relationships/hyperlink" Target="https://docs.microsoft.com/en-us/azure/azure-sql/database/firewall-configure"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services/app-service/#product-overview"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15333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1" i="0" dirty="0">
                <a:solidFill>
                  <a:srgbClr val="444444"/>
                </a:solidFill>
                <a:effectLst/>
                <a:latin typeface="Lato" panose="020F0502020204030203" pitchFamily="34" charset="0"/>
              </a:rPr>
              <a:t>Physical isolation</a:t>
            </a:r>
            <a:r>
              <a:rPr lang="en-US" sz="2000" b="0" i="0" dirty="0">
                <a:solidFill>
                  <a:srgbClr val="444444"/>
                </a:solidFill>
                <a:effectLst/>
                <a:latin typeface="Lato" panose="020F0502020204030203" pitchFamily="34" charset="0"/>
              </a:rPr>
              <a:t> – When possible, Azure prefers at least 300 miles of separation between datacenters in a regional pair, although this isn’t practical or possible in all geographies. Physical datacenter separation reduces the likelihood of natural disasters, civil unrest, power outages, or physical network outages affecting both regions at once. Isolation is subject to the constraints within the geography (geography size, power/network infrastructure availability, regulations, etc.).</a:t>
            </a:r>
          </a:p>
          <a:p>
            <a:pPr algn="l"/>
            <a:r>
              <a:rPr lang="en-US" sz="2000" b="1" i="0" dirty="0">
                <a:solidFill>
                  <a:srgbClr val="444444"/>
                </a:solidFill>
                <a:effectLst/>
                <a:latin typeface="Lato" panose="020F0502020204030203" pitchFamily="34" charset="0"/>
              </a:rPr>
              <a:t>Platform-provided replication</a:t>
            </a:r>
            <a:r>
              <a:rPr lang="en-US" sz="2000" b="0" i="0" dirty="0">
                <a:solidFill>
                  <a:srgbClr val="444444"/>
                </a:solidFill>
                <a:effectLst/>
                <a:latin typeface="Lato" panose="020F0502020204030203" pitchFamily="34" charset="0"/>
              </a:rPr>
              <a:t> – Some services such as Geo-Redundant Storage provide automatic replication to the paired region.</a:t>
            </a:r>
          </a:p>
          <a:p>
            <a:pPr algn="l"/>
            <a:r>
              <a:rPr lang="en-US" sz="2000" b="1" i="0" dirty="0">
                <a:solidFill>
                  <a:srgbClr val="444444"/>
                </a:solidFill>
                <a:effectLst/>
                <a:latin typeface="Lato" panose="020F0502020204030203" pitchFamily="34" charset="0"/>
              </a:rPr>
              <a:t>Region recovery order</a:t>
            </a:r>
            <a:r>
              <a:rPr lang="en-US" sz="2000" b="0" i="0" dirty="0">
                <a:solidFill>
                  <a:srgbClr val="444444"/>
                </a:solidFill>
                <a:effectLst/>
                <a:latin typeface="Lato" panose="020F0502020204030203" pitchFamily="34" charset="0"/>
              </a:rPr>
              <a:t> – In the event of a broad outage, recovery of one region is prioritized out of every pair. Applications that are deployed across paired regions are guaranteed to have one of the regions recovered with priority. If an application is deployed across regions that are not paired, recovery may be delayed – in the worst case the chosen regions may be the last two to be recovered.</a:t>
            </a:r>
          </a:p>
          <a:p>
            <a:pPr algn="l"/>
            <a:r>
              <a:rPr lang="en-US" sz="2000" b="1" i="0" dirty="0">
                <a:solidFill>
                  <a:srgbClr val="444444"/>
                </a:solidFill>
                <a:effectLst/>
                <a:latin typeface="Lato" panose="020F0502020204030203" pitchFamily="34" charset="0"/>
              </a:rPr>
              <a:t>Sequential updates</a:t>
            </a:r>
            <a:r>
              <a:rPr lang="en-US" sz="2000" b="0" i="0" dirty="0">
                <a:solidFill>
                  <a:srgbClr val="444444"/>
                </a:solidFill>
                <a:effectLst/>
                <a:latin typeface="Lato" panose="020F0502020204030203" pitchFamily="34" charset="0"/>
              </a:rPr>
              <a:t> – Planned Azure system updates are rolled out to paired regions sequentially (not at the same time) to minimize downtime, the effect of bugs, and logical failures in the rare event of a bad update.</a:t>
            </a:r>
          </a:p>
          <a:p>
            <a:pPr algn="l"/>
            <a:r>
              <a:rPr lang="en-US" sz="2000" b="1" i="0" dirty="0">
                <a:solidFill>
                  <a:srgbClr val="444444"/>
                </a:solidFill>
                <a:effectLst/>
                <a:latin typeface="Lato" panose="020F0502020204030203" pitchFamily="34" charset="0"/>
              </a:rPr>
              <a:t>Data residency</a:t>
            </a:r>
            <a:r>
              <a:rPr lang="en-US" sz="2000" b="0" i="0" dirty="0">
                <a:solidFill>
                  <a:srgbClr val="444444"/>
                </a:solidFill>
                <a:effectLst/>
                <a:latin typeface="Lato" panose="020F0502020204030203" pitchFamily="34" charset="0"/>
              </a:rPr>
              <a:t> – A region resides within the same geography as its pair (with the exception of Brazil South) in order to meet data residency requirements for tax and law enforcement jurisdiction purposes.</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481445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684555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613919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1200"/>
              </a:spcAft>
              <a:buNone/>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A key/value store is a large hash table. </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Associate each data value with a unique key… the key/value store uses this key to store the data by a hashing function. </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Most key/value stores only support simple query, insert, and delete operations.</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An application can store arbitrary data as a set of values, although some key/value stores impose limits on the maximum size of values.</a:t>
            </a:r>
            <a:r>
              <a:rPr lang="en-US" sz="800" dirty="0">
                <a:effectLst/>
                <a:latin typeface="Segoe UI Light" panose="020B0502040204020203" pitchFamily="34" charset="0"/>
                <a:ea typeface="Times New Roman" panose="02020603050405020304" pitchFamily="18" charset="0"/>
                <a:cs typeface="Segoe UI Light"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39356027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1200"/>
              </a:spcAft>
              <a:buNone/>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A document database is conceptually like a key/value store, except that it stores a </a:t>
            </a:r>
            <a:r>
              <a:rPr lang="en-US" b="1" dirty="0">
                <a:effectLst/>
                <a:latin typeface="Segoe UI Light" panose="020B0502040204020203" pitchFamily="34" charset="0"/>
                <a:ea typeface="Times New Roman" panose="02020603050405020304" pitchFamily="18" charset="0"/>
                <a:cs typeface="Segoe UI Light" panose="020B0502040204020203" pitchFamily="34" charset="0"/>
              </a:rPr>
              <a:t>collection</a:t>
            </a:r>
            <a:r>
              <a:rPr lang="en-US" dirty="0">
                <a:effectLst/>
                <a:latin typeface="Segoe UI Light" panose="020B0502040204020203" pitchFamily="34" charset="0"/>
                <a:ea typeface="Times New Roman" panose="02020603050405020304" pitchFamily="18" charset="0"/>
                <a:cs typeface="Segoe UI Light" panose="020B0502040204020203" pitchFamily="34" charset="0"/>
              </a:rPr>
              <a:t> of named fields and data.</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Data fields of a document can be encoded, including XML, YAML, JSON, BSON.</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Fields in documents are exposed to the storage management system, enabling an application to query and filter data by using the values in these fields.</a:t>
            </a:r>
          </a:p>
          <a:p>
            <a:pPr marL="342900" marR="0" lvl="0" indent="-342900">
              <a:spcBef>
                <a:spcPts val="0"/>
              </a:spcBef>
              <a:spcAft>
                <a:spcPts val="1200"/>
              </a:spcAft>
              <a:buFont typeface="Symbol" panose="05050102010706020507" pitchFamily="18" charset="2"/>
              <a:buChar cha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A document store does not require that all documents have the same structure. </a:t>
            </a:r>
            <a:endParaRPr lang="en-US" dirty="0">
              <a:effectLst/>
              <a:latin typeface="Segoe UI Light" panose="020B0502040204020203" pitchFamily="34" charset="0"/>
              <a:ea typeface="Calibri" panose="020F0502020204030204"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2023011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effectLst/>
                <a:latin typeface="Segoe UI Light" panose="020B0502040204020203" pitchFamily="34" charset="0"/>
                <a:ea typeface="Times New Roman" panose="02020603050405020304" pitchFamily="18" charset="0"/>
                <a:cs typeface="Segoe UI Light" panose="020B0502040204020203" pitchFamily="34" charset="0"/>
              </a:rPr>
              <a:t>The purpose of a graph database is to allow an application to efficiently perform queries that traverse the network of nodes and edge and analyze relationships between entities.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40372437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SQL Managed Instance is the intelligent, scalable cloud database service that combines the broadest SQL Server database engine compatibility with all the benefits of a fully managed and evergreen platform as a service. SQL Managed Instance has near 100% compatibility with the latest SQL Server (Enterprise Edition) database engine, providing a native </a:t>
            </a:r>
            <a:r>
              <a:rPr lang="en-US" b="0" i="0" u="none" strike="noStrike" dirty="0">
                <a:effectLst/>
                <a:latin typeface="Segoe UI" panose="020B0502040204020203" pitchFamily="34" charset="0"/>
                <a:hlinkClick r:id="rId3"/>
              </a:rPr>
              <a:t>virtual network (</a:t>
            </a:r>
            <a:r>
              <a:rPr lang="en-US" b="0" i="0" u="none" strike="noStrike" dirty="0" err="1">
                <a:effectLst/>
                <a:latin typeface="Segoe UI" panose="020B0502040204020203" pitchFamily="34" charset="0"/>
                <a:hlinkClick r:id="rId3"/>
              </a:rPr>
              <a:t>VNet</a:t>
            </a:r>
            <a:r>
              <a:rPr lang="en-US" b="0" i="0" u="none" strike="noStrike" dirty="0">
                <a:effectLst/>
                <a:latin typeface="Segoe UI" panose="020B0502040204020203" pitchFamily="34" charset="0"/>
                <a:hlinkClick r:id="rId3"/>
              </a:rPr>
              <a:t>)</a:t>
            </a:r>
            <a:r>
              <a:rPr lang="en-US" b="0" i="0" dirty="0">
                <a:solidFill>
                  <a:srgbClr val="171717"/>
                </a:solidFill>
                <a:effectLst/>
                <a:latin typeface="Segoe UI" panose="020B0502040204020203" pitchFamily="34" charset="0"/>
              </a:rPr>
              <a:t> implementation that addresses common security concerns, and a </a:t>
            </a:r>
            <a:r>
              <a:rPr lang="en-US" b="0" i="0" u="none" strike="noStrike" dirty="0">
                <a:effectLst/>
                <a:latin typeface="Segoe UI" panose="020B0502040204020203" pitchFamily="34" charset="0"/>
                <a:hlinkClick r:id="rId4"/>
              </a:rPr>
              <a:t>business model</a:t>
            </a:r>
            <a:r>
              <a:rPr lang="en-US" b="0" i="0" dirty="0">
                <a:solidFill>
                  <a:srgbClr val="171717"/>
                </a:solidFill>
                <a:effectLst/>
                <a:latin typeface="Segoe UI" panose="020B0502040204020203" pitchFamily="34" charset="0"/>
              </a:rPr>
              <a:t> favorable for existing SQL Server customers. SQL Managed Instance allows existing SQL Server customers to lift and shift their on-premises applications to the cloud with minimal application and database changes. At the same time, SQL Managed Instance preserves all PaaS capabilities (automatic patching and version updates, </a:t>
            </a:r>
            <a:r>
              <a:rPr lang="en-US" b="0" i="0" u="none" strike="noStrike" dirty="0">
                <a:effectLst/>
                <a:latin typeface="Segoe UI" panose="020B0502040204020203" pitchFamily="34" charset="0"/>
                <a:hlinkClick r:id="rId5"/>
              </a:rPr>
              <a:t>automated backups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6"/>
              </a:rPr>
              <a:t>high availability</a:t>
            </a:r>
            <a:r>
              <a:rPr lang="en-US" b="0" i="0" dirty="0">
                <a:solidFill>
                  <a:srgbClr val="171717"/>
                </a:solidFill>
                <a:effectLst/>
                <a:latin typeface="Segoe UI" panose="020B0502040204020203" pitchFamily="34" charset="0"/>
              </a:rPr>
              <a:t>) that drastically reduce management overhead and TCO.</a:t>
            </a: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Learn and SkillPipe content order note:</a:t>
            </a:r>
          </a:p>
          <a:p>
            <a:r>
              <a:rPr lang="en-US" dirty="0"/>
              <a:t>https://docs.microsoft.com/en-us/learn/modules/azure-database-fundamentals/azure-sql-managed-instance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38907743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SQL Logical Server: </a:t>
            </a:r>
          </a:p>
          <a:p>
            <a:pPr algn="l"/>
            <a:r>
              <a:rPr lang="en-US" b="0" i="0" dirty="0">
                <a:solidFill>
                  <a:srgbClr val="171717"/>
                </a:solidFill>
                <a:effectLst/>
                <a:latin typeface="Segoe UI" panose="020B0502040204020203" pitchFamily="34" charset="0"/>
              </a:rPr>
              <a:t>In Azure SQL Database and Azure Synapse Analytics, a server is a </a:t>
            </a:r>
            <a:r>
              <a:rPr lang="en-US" b="1" i="0" dirty="0">
                <a:solidFill>
                  <a:srgbClr val="171717"/>
                </a:solidFill>
                <a:effectLst/>
                <a:latin typeface="Segoe UI" panose="020B0502040204020203" pitchFamily="34" charset="0"/>
              </a:rPr>
              <a:t>logical construct </a:t>
            </a:r>
            <a:r>
              <a:rPr lang="en-US" b="0" i="0" dirty="0">
                <a:solidFill>
                  <a:srgbClr val="171717"/>
                </a:solidFill>
                <a:effectLst/>
                <a:latin typeface="Segoe UI" panose="020B0502040204020203" pitchFamily="34" charset="0"/>
              </a:rPr>
              <a:t>that acts as a </a:t>
            </a:r>
            <a:r>
              <a:rPr lang="en-US" b="1" i="0" dirty="0">
                <a:solidFill>
                  <a:srgbClr val="171717"/>
                </a:solidFill>
                <a:effectLst/>
                <a:latin typeface="Segoe UI" panose="020B0502040204020203" pitchFamily="34" charset="0"/>
              </a:rPr>
              <a:t>central administrative point </a:t>
            </a:r>
            <a:r>
              <a:rPr lang="en-US" b="0" i="0" dirty="0">
                <a:solidFill>
                  <a:srgbClr val="171717"/>
                </a:solidFill>
                <a:effectLst/>
                <a:latin typeface="Segoe UI" panose="020B0502040204020203" pitchFamily="34" charset="0"/>
              </a:rPr>
              <a:t>for a collection of databases. At the server level, you can administer </a:t>
            </a:r>
            <a:r>
              <a:rPr lang="en-US" b="0" i="0" u="none" strike="noStrike" dirty="0">
                <a:effectLst/>
                <a:latin typeface="Segoe UI" panose="020B0502040204020203" pitchFamily="34" charset="0"/>
                <a:hlinkClick r:id="rId3"/>
              </a:rPr>
              <a:t>logins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4"/>
              </a:rPr>
              <a:t>firewall rules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5"/>
              </a:rPr>
              <a:t>auditing rules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6"/>
              </a:rPr>
              <a:t>threat detection policies</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7"/>
              </a:rPr>
              <a:t>auto-failover groups</a:t>
            </a:r>
            <a:r>
              <a:rPr lang="en-US" b="0" i="0" dirty="0">
                <a:solidFill>
                  <a:srgbClr val="171717"/>
                </a:solidFill>
                <a:effectLst/>
                <a:latin typeface="Segoe UI" panose="020B0502040204020203" pitchFamily="34" charset="0"/>
              </a:rPr>
              <a:t>.</a:t>
            </a: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r>
              <a:rPr lang="en-US" dirty="0">
                <a:hlinkClick r:id="rId8"/>
              </a:rPr>
              <a:t>https://docs.microsoft.com/en-us/azure/azure-sql/database/logical-servers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dirty="0">
                <a:latin typeface="Segoe UI Light" panose="020B0502040204020203" pitchFamily="34" charset="0"/>
                <a:cs typeface="Segoe UI Light" panose="020B0502040204020203" pitchFamily="34" charset="0"/>
              </a:rPr>
              <a:t>Data at rest is the data that has been stored on a physical medium. </a:t>
            </a:r>
          </a:p>
          <a:p>
            <a:pPr>
              <a:lnSpc>
                <a:spcPct val="100000"/>
              </a:lnSpc>
              <a:spcAft>
                <a:spcPts val="1200"/>
              </a:spcAft>
            </a:pPr>
            <a:r>
              <a:rPr lang="en-US" dirty="0">
                <a:latin typeface="Segoe UI Light" panose="020B0502040204020203" pitchFamily="34" charset="0"/>
                <a:cs typeface="Segoe UI Light" panose="020B0502040204020203" pitchFamily="34" charset="0"/>
              </a:rPr>
              <a:t>Data at rest is data stored on the disk of a server, database, or in a storage account. </a:t>
            </a:r>
          </a:p>
          <a:p>
            <a:pPr>
              <a:lnSpc>
                <a:spcPct val="100000"/>
              </a:lnSpc>
              <a:spcAft>
                <a:spcPts val="1200"/>
              </a:spcAft>
            </a:pPr>
            <a:r>
              <a:rPr lang="en-US" dirty="0">
                <a:latin typeface="Segoe UI Light" panose="020B0502040204020203" pitchFamily="34" charset="0"/>
                <a:cs typeface="Segoe UI Light" panose="020B0502040204020203" pitchFamily="34" charset="0"/>
              </a:rPr>
              <a:t>Ensures that stored data is unreadable without the keys and secrets required to decrypt it. </a:t>
            </a:r>
          </a:p>
          <a:p>
            <a:pPr>
              <a:lnSpc>
                <a:spcPct val="100000"/>
              </a:lnSpc>
              <a:spcAft>
                <a:spcPts val="1200"/>
              </a:spcAft>
            </a:pPr>
            <a:r>
              <a:rPr lang="en-US" dirty="0">
                <a:latin typeface="Segoe UI Light" panose="020B0502040204020203" pitchFamily="34" charset="0"/>
                <a:cs typeface="Segoe UI Light" panose="020B0502040204020203" pitchFamily="34" charset="0"/>
              </a:rPr>
              <a:t>Azure Disk Encryption uses Windows BitLocker feature and the Linux </a:t>
            </a:r>
            <a:r>
              <a:rPr lang="en-US" dirty="0">
                <a:latin typeface="Consolas" panose="020B0609020204030204" pitchFamily="49" charset="0"/>
                <a:cs typeface="Segoe UI Light" panose="020B0502040204020203" pitchFamily="34" charset="0"/>
              </a:rPr>
              <a:t>dm-crypt</a:t>
            </a:r>
            <a:r>
              <a:rPr lang="en-US" dirty="0">
                <a:latin typeface="Segoe UI Light" panose="020B0502040204020203" pitchFamily="34" charset="0"/>
                <a:cs typeface="Segoe UI Light" panose="020B0502040204020203" pitchFamily="34" charset="0"/>
              </a:rPr>
              <a:t> feature for volume encryption for OS and the data disks.</a:t>
            </a:r>
          </a:p>
          <a:p>
            <a:pPr>
              <a:lnSpc>
                <a:spcPct val="100000"/>
              </a:lnSpc>
              <a:spcAft>
                <a:spcPts val="1200"/>
              </a:spcAft>
            </a:pPr>
            <a:r>
              <a:rPr lang="en-US" dirty="0">
                <a:latin typeface="Segoe UI Light" panose="020B0502040204020203" pitchFamily="34" charset="0"/>
                <a:cs typeface="Segoe UI Light" panose="020B0502040204020203" pitchFamily="34" charset="0"/>
              </a:rPr>
              <a:t>Azure Storage and Azure SQL Database encrypt data at rest by default. </a:t>
            </a:r>
          </a:p>
          <a:p>
            <a:pPr>
              <a:lnSpc>
                <a:spcPct val="100000"/>
              </a:lnSpc>
              <a:spcAft>
                <a:spcPts val="1200"/>
              </a:spcAft>
            </a:pPr>
            <a:r>
              <a:rPr lang="en-US" dirty="0">
                <a:latin typeface="Segoe UI Light" panose="020B0502040204020203" pitchFamily="34" charset="0"/>
                <a:cs typeface="Segoe UI Light" panose="020B0502040204020203" pitchFamily="34" charset="0"/>
              </a:rPr>
              <a:t>Use Azure Key Vault to maintain control of keys that access and encrypt data. </a:t>
            </a:r>
          </a:p>
          <a:p>
            <a:pPr>
              <a:lnSpc>
                <a:spcPct val="100000"/>
              </a:lnSpc>
              <a:spcAft>
                <a:spcPts val="1200"/>
              </a:spcAft>
            </a:pPr>
            <a:r>
              <a:rPr lang="en-US" dirty="0">
                <a:latin typeface="Segoe UI Light" panose="020B0502040204020203" pitchFamily="34" charset="0"/>
                <a:cs typeface="Segoe UI Light" panose="020B0502040204020203" pitchFamily="34" charset="0"/>
              </a:rPr>
              <a:t>Encrypt drives before you write sensitive data to them.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sz="900" dirty="0">
                <a:latin typeface="Segoe UI Light" panose="020B0502040204020203" pitchFamily="34" charset="0"/>
                <a:cs typeface="Segoe UI Light" panose="020B0502040204020203" pitchFamily="34" charset="0"/>
              </a:rPr>
              <a:t>Two service tiers are used by Azure SQL Database and Azure SQL Managed Instance, each with a different architectural model.</a:t>
            </a:r>
          </a:p>
          <a:p>
            <a:pPr>
              <a:lnSpc>
                <a:spcPct val="100000"/>
              </a:lnSpc>
              <a:spcAft>
                <a:spcPts val="1200"/>
              </a:spcAft>
            </a:pPr>
            <a:r>
              <a:rPr lang="en-US" sz="900" b="1" dirty="0">
                <a:latin typeface="Segoe UI Light" panose="020B0502040204020203" pitchFamily="34" charset="0"/>
                <a:cs typeface="Segoe UI Light" panose="020B0502040204020203" pitchFamily="34" charset="0"/>
              </a:rPr>
              <a:t>General purpose</a:t>
            </a:r>
            <a:r>
              <a:rPr lang="en-US" sz="900" dirty="0">
                <a:latin typeface="Segoe UI Light" panose="020B0502040204020203" pitchFamily="34" charset="0"/>
                <a:cs typeface="Segoe UI Light" panose="020B0502040204020203" pitchFamily="34" charset="0"/>
              </a:rPr>
              <a:t>, which is designed for budget-oriented workloads.</a:t>
            </a:r>
          </a:p>
          <a:p>
            <a:pPr>
              <a:lnSpc>
                <a:spcPct val="100000"/>
              </a:lnSpc>
              <a:spcAft>
                <a:spcPts val="1200"/>
              </a:spcAft>
            </a:pPr>
            <a:r>
              <a:rPr lang="en-US" sz="900" b="1" dirty="0">
                <a:latin typeface="Segoe UI Light" panose="020B0502040204020203" pitchFamily="34" charset="0"/>
                <a:cs typeface="Segoe UI Light" panose="020B0502040204020203" pitchFamily="34" charset="0"/>
              </a:rPr>
              <a:t>Business critical</a:t>
            </a:r>
            <a:r>
              <a:rPr lang="en-US" sz="900" dirty="0">
                <a:latin typeface="Segoe UI Light" panose="020B0502040204020203" pitchFamily="34" charset="0"/>
                <a:cs typeface="Segoe UI Light" panose="020B0502040204020203" pitchFamily="34" charset="0"/>
              </a:rPr>
              <a:t>, which is designed for low-latency workloads with high resiliency to failures and fast failovers.</a:t>
            </a:r>
          </a:p>
          <a:p>
            <a:pPr marL="0" indent="0">
              <a:lnSpc>
                <a:spcPct val="100000"/>
              </a:lnSpc>
              <a:spcAft>
                <a:spcPts val="1200"/>
              </a:spcAft>
              <a:buNone/>
            </a:pPr>
            <a:r>
              <a:rPr lang="en-US" sz="900" dirty="0">
                <a:latin typeface="Segoe UI Light" panose="020B0502040204020203" pitchFamily="34" charset="0"/>
                <a:cs typeface="Segoe UI Light" panose="020B0502040204020203" pitchFamily="34" charset="0"/>
              </a:rPr>
              <a:t>Azure SQL Database has an additional service tier:</a:t>
            </a:r>
          </a:p>
          <a:p>
            <a:pPr>
              <a:lnSpc>
                <a:spcPct val="100000"/>
              </a:lnSpc>
              <a:spcAft>
                <a:spcPts val="1200"/>
              </a:spcAft>
            </a:pPr>
            <a:r>
              <a:rPr lang="en-US" sz="900" b="1" dirty="0">
                <a:latin typeface="Segoe UI Light" panose="020B0502040204020203" pitchFamily="34" charset="0"/>
                <a:cs typeface="Segoe UI Light" panose="020B0502040204020203" pitchFamily="34" charset="0"/>
              </a:rPr>
              <a:t>Hyperscale</a:t>
            </a:r>
            <a:r>
              <a:rPr lang="en-US" sz="900" dirty="0">
                <a:latin typeface="Segoe UI Light" panose="020B0502040204020203" pitchFamily="34" charset="0"/>
                <a:cs typeface="Segoe UI Light" panose="020B0502040204020203" pitchFamily="34" charset="0"/>
              </a:rPr>
              <a:t>, which is designed for most business workloads, providing highly scalable storage, read scale-out, and fast database restore capabilities.</a:t>
            </a: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gn="l"/>
            <a:r>
              <a:rPr lang="en-US" b="1" i="0" dirty="0">
                <a:solidFill>
                  <a:srgbClr val="171717"/>
                </a:solidFill>
                <a:effectLst/>
                <a:latin typeface="Segoe UI" panose="020B0502040204020203" pitchFamily="34" charset="0"/>
              </a:rPr>
              <a:t>When to choose this service tier</a:t>
            </a:r>
          </a:p>
          <a:p>
            <a:pPr algn="l"/>
            <a:r>
              <a:rPr lang="en-US" b="0" i="0" dirty="0">
                <a:solidFill>
                  <a:srgbClr val="171717"/>
                </a:solidFill>
                <a:effectLst/>
                <a:latin typeface="Segoe UI" panose="020B0502040204020203" pitchFamily="34" charset="0"/>
              </a:rPr>
              <a:t>The General Purpose service tier is a default service tier in Azure SQL Database and Azure SQL Managed Instance that is designed for most of generic workloads. If you need a fully managed database engine with 99.99% SLA with storage latency between 5 and 10 </a:t>
            </a:r>
            <a:r>
              <a:rPr lang="en-US" b="0" i="0" dirty="0" err="1">
                <a:solidFill>
                  <a:srgbClr val="171717"/>
                </a:solidFill>
                <a:effectLst/>
                <a:latin typeface="Segoe UI" panose="020B0502040204020203" pitchFamily="34" charset="0"/>
              </a:rPr>
              <a:t>ms</a:t>
            </a:r>
            <a:r>
              <a:rPr lang="en-US" b="0" i="0" dirty="0">
                <a:solidFill>
                  <a:srgbClr val="171717"/>
                </a:solidFill>
                <a:effectLst/>
                <a:latin typeface="Segoe UI" panose="020B0502040204020203" pitchFamily="34" charset="0"/>
              </a:rPr>
              <a:t> that match SQL Server on an Azure virtual machine in most of the cases, the General Purpose tier is the option for you.</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SQL Logical Server: </a:t>
            </a:r>
          </a:p>
          <a:p>
            <a:pPr algn="l"/>
            <a:r>
              <a:rPr lang="en-US" b="0" i="0" dirty="0">
                <a:solidFill>
                  <a:srgbClr val="171717"/>
                </a:solidFill>
                <a:effectLst/>
                <a:latin typeface="Segoe UI" panose="020B0502040204020203" pitchFamily="34" charset="0"/>
              </a:rPr>
              <a:t>In Azure SQL Database and Azure Synapse Analytics, a server is a </a:t>
            </a:r>
            <a:r>
              <a:rPr lang="en-US" b="1" i="0" dirty="0">
                <a:solidFill>
                  <a:srgbClr val="171717"/>
                </a:solidFill>
                <a:effectLst/>
                <a:latin typeface="Segoe UI" panose="020B0502040204020203" pitchFamily="34" charset="0"/>
              </a:rPr>
              <a:t>logical construct </a:t>
            </a:r>
            <a:r>
              <a:rPr lang="en-US" b="0" i="0" dirty="0">
                <a:solidFill>
                  <a:srgbClr val="171717"/>
                </a:solidFill>
                <a:effectLst/>
                <a:latin typeface="Segoe UI" panose="020B0502040204020203" pitchFamily="34" charset="0"/>
              </a:rPr>
              <a:t>that acts as a </a:t>
            </a:r>
            <a:r>
              <a:rPr lang="en-US" b="1" i="0" dirty="0">
                <a:solidFill>
                  <a:srgbClr val="171717"/>
                </a:solidFill>
                <a:effectLst/>
                <a:latin typeface="Segoe UI" panose="020B0502040204020203" pitchFamily="34" charset="0"/>
              </a:rPr>
              <a:t>central administrative point </a:t>
            </a:r>
            <a:r>
              <a:rPr lang="en-US" b="0" i="0" dirty="0">
                <a:solidFill>
                  <a:srgbClr val="171717"/>
                </a:solidFill>
                <a:effectLst/>
                <a:latin typeface="Segoe UI" panose="020B0502040204020203" pitchFamily="34" charset="0"/>
              </a:rPr>
              <a:t>for a collection of databases. At the server level, you can administer </a:t>
            </a:r>
            <a:r>
              <a:rPr lang="en-US" b="0" i="0" u="none" strike="noStrike" dirty="0">
                <a:effectLst/>
                <a:latin typeface="Segoe UI" panose="020B0502040204020203" pitchFamily="34" charset="0"/>
                <a:hlinkClick r:id="rId3"/>
              </a:rPr>
              <a:t>logins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4"/>
              </a:rPr>
              <a:t>firewall rules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5"/>
              </a:rPr>
              <a:t>auditing rules</a:t>
            </a:r>
            <a:r>
              <a:rPr lang="en-US" b="0" i="0" dirty="0">
                <a:solidFill>
                  <a:srgbClr val="171717"/>
                </a:solidFill>
                <a:effectLst/>
                <a:latin typeface="Segoe UI" panose="020B0502040204020203" pitchFamily="34" charset="0"/>
              </a:rPr>
              <a:t>, </a:t>
            </a:r>
            <a:r>
              <a:rPr lang="en-US" b="0" i="0" u="none" strike="noStrike" dirty="0">
                <a:effectLst/>
                <a:latin typeface="Segoe UI" panose="020B0502040204020203" pitchFamily="34" charset="0"/>
                <a:hlinkClick r:id="rId6"/>
              </a:rPr>
              <a:t>threat detection policies</a:t>
            </a:r>
            <a:r>
              <a:rPr lang="en-US" b="0" i="0" dirty="0">
                <a:solidFill>
                  <a:srgbClr val="171717"/>
                </a:solidFill>
                <a:effectLst/>
                <a:latin typeface="Segoe UI" panose="020B0502040204020203" pitchFamily="34" charset="0"/>
              </a:rPr>
              <a:t>, and </a:t>
            </a:r>
            <a:r>
              <a:rPr lang="en-US" b="0" i="0" u="none" strike="noStrike" dirty="0">
                <a:effectLst/>
                <a:latin typeface="Segoe UI" panose="020B0502040204020203" pitchFamily="34" charset="0"/>
                <a:hlinkClick r:id="rId7"/>
              </a:rPr>
              <a:t>auto-failover groups</a:t>
            </a:r>
            <a:r>
              <a:rPr lang="en-US" b="0" i="0" dirty="0">
                <a:solidFill>
                  <a:srgbClr val="171717"/>
                </a:solidFill>
                <a:effectLst/>
                <a:latin typeface="Segoe UI" panose="020B0502040204020203" pitchFamily="34" charset="0"/>
              </a:rPr>
              <a:t>.</a:t>
            </a:r>
          </a:p>
          <a:p>
            <a:pPr>
              <a:lnSpc>
                <a:spcPct val="100000"/>
              </a:lnSpc>
              <a:spcAft>
                <a:spcPts val="1200"/>
              </a:spcAft>
            </a:pPr>
            <a:endParaRPr lang="en-US" sz="900" dirty="0">
              <a:latin typeface="Segoe UI Light" panose="020B0502040204020203" pitchFamily="34" charset="0"/>
              <a:cs typeface="Segoe UI Light" panose="020B0502040204020203" pitchFamily="34" charset="0"/>
            </a:endParaRPr>
          </a:p>
          <a:p>
            <a:pPr>
              <a:lnSpc>
                <a:spcPct val="100000"/>
              </a:lnSpc>
              <a:spcAft>
                <a:spcPts val="1200"/>
              </a:spcAft>
            </a:pPr>
            <a:r>
              <a:rPr lang="en-US" dirty="0">
                <a:hlinkClick r:id="rId8"/>
              </a:rPr>
              <a:t>https://docs.microsoft.com/en-us/azure/azure-sql/database/logical-servers</a:t>
            </a:r>
            <a:endParaRPr lang="en-US" sz="900" dirty="0">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https://docs.microsoft.com/en-us/azure/azure-sql/database/features-comparison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a:t>
            </a:r>
          </a:p>
          <a:p>
            <a:endParaRPr lang="en-US"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800" u="sng" dirty="0"/>
          </a:p>
          <a:p>
            <a:r>
              <a:rPr lang="en-US" dirty="0"/>
              <a:t>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4/29/2022 10:01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9883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3308378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1516767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start with what we hear from our customers in relation to Hybrid Scenarios.</a:t>
            </a:r>
          </a:p>
          <a:p>
            <a:pPr marL="0" indent="0">
              <a:buFont typeface="Arial" panose="020B0604020202020204" pitchFamily="34" charset="0"/>
              <a:buNone/>
            </a:pPr>
            <a:endParaRPr lang="en-US"/>
          </a:p>
          <a:p>
            <a:pPr marL="0" indent="0">
              <a:buFont typeface="Arial" panose="020B0604020202020204" pitchFamily="34" charset="0"/>
              <a:buNone/>
            </a:pPr>
            <a:r>
              <a:rPr lang="en-US"/>
              <a:t>So, these are some of the pain points of the people or teams in specific roles that we hear from the Field.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35693723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900">
                <a:effectLst/>
                <a:latin typeface="Segoe UI" panose="020B0502040204020203" pitchFamily="34" charset="0"/>
                <a:ea typeface="Times New Roman" panose="02020603050405020304" pitchFamily="18" charset="0"/>
                <a:cs typeface="Arial" panose="020B0604020202020204" pitchFamily="34" charset="0"/>
              </a:rPr>
              <a:t>Why do we care about Hybrid Scenarios - The short answer is – Because that’s the Inevitable reality.</a:t>
            </a:r>
          </a:p>
          <a:p>
            <a:pPr marL="0" marR="0" lvl="0" indent="0">
              <a:lnSpc>
                <a:spcPct val="107000"/>
              </a:lnSpc>
              <a:spcBef>
                <a:spcPts val="0"/>
              </a:spcBef>
              <a:spcAft>
                <a:spcPts val="0"/>
              </a:spcAft>
              <a:buFont typeface="Symbol" panose="05050102010706020507" pitchFamily="18" charset="2"/>
              <a:buNone/>
            </a:pPr>
            <a:endParaRPr lang="en-US" sz="900">
              <a:effectLst/>
              <a:latin typeface="Segoe UI" panose="020B0502040204020203" pitchFamily="34" charset="0"/>
              <a:ea typeface="Times New Roman" panose="02020603050405020304" pitchFamily="18"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900">
              <a:effectLst/>
              <a:latin typeface="Segoe UI" panose="020B0502040204020203" pitchFamily="34" charset="0"/>
              <a:ea typeface="Times New Roman" panose="02020603050405020304" pitchFamily="18"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900">
                <a:effectLst/>
                <a:latin typeface="Segoe UI" panose="020B0502040204020203" pitchFamily="34" charset="0"/>
                <a:ea typeface="Times New Roman" panose="02020603050405020304" pitchFamily="18" charset="0"/>
                <a:cs typeface="Arial" panose="020B0604020202020204" pitchFamily="34" charset="0"/>
              </a:rPr>
              <a:t>But let us discuss this in detail:</a:t>
            </a: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If we look at our customer’s environments today, it’s clear that they continue to grow in complexity with the influx of new technologies and platform investments every single day.</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Their Applications are running across diverse infrastructure that is within data centers, hosting environments, branch offices as well as multi-cloud.</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To add to this complexity, their teams may be working in silos, using different development tools, languages, and frameworks.</a:t>
            </a:r>
            <a:endParaRPr lang="en-US" sz="900">
              <a:effectLst/>
              <a:latin typeface="Calibri" panose="020F0502020204030204" pitchFamily="34" charset="0"/>
              <a:ea typeface="Times New Roman" panose="02020603050405020304" pitchFamily="18"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endParaRPr lang="en-US" sz="900">
              <a:effectLst/>
              <a:latin typeface="Calibri" panose="020F0502020204030204" pitchFamily="34" charset="0"/>
              <a:ea typeface="Times New Roman" panose="02020603050405020304" pitchFamily="18" charset="0"/>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900">
                <a:effectLst/>
                <a:latin typeface="Calibri" panose="020F0502020204030204" pitchFamily="34" charset="0"/>
                <a:ea typeface="Times New Roman" panose="02020603050405020304" pitchFamily="18" charset="0"/>
                <a:cs typeface="Arial" panose="020B0604020202020204" pitchFamily="34" charset="0"/>
              </a:rPr>
              <a:t>As you can see, there are pain points which are needed to be addressed. </a:t>
            </a:r>
          </a:p>
          <a:p>
            <a:pPr marL="0" marR="0" lvl="0" indent="0">
              <a:lnSpc>
                <a:spcPct val="107000"/>
              </a:lnSpc>
              <a:spcBef>
                <a:spcPts val="0"/>
              </a:spcBef>
              <a:spcAft>
                <a:spcPts val="0"/>
              </a:spcAft>
              <a:buFont typeface="Symbol" panose="05050102010706020507" pitchFamily="18" charset="2"/>
              <a:buNone/>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Our Customers look up to us and ask Key questions like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can Microsoft help us to govern and secure resources seamlessly, regardless of where they are running?</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Can Microsoft help us to bring cloud innovation to our existing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900">
                <a:effectLst/>
                <a:latin typeface="Segoe UI" panose="020B0502040204020203" pitchFamily="34" charset="0"/>
                <a:ea typeface="Times New Roman" panose="02020603050405020304" pitchFamily="18" charset="0"/>
                <a:cs typeface="Arial" panose="020B0604020202020204" pitchFamily="34" charset="0"/>
              </a:rPr>
              <a:t>How can Microsoft help us to modernize local datacenters with new cloud infrastructure?</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The answer to all these key questions is Azure ARC. Microsoft understands Hybrid, better than anybody else and the Azure Arc service is a Testament of Microsoft’s continuous investments in  everything Hybrid.</a:t>
            </a: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&lt;CLICK&gt;</a:t>
            </a: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900">
                <a:effectLst/>
                <a:latin typeface="Segoe UI" panose="020B0502040204020203" pitchFamily="34" charset="0"/>
                <a:ea typeface="Times New Roman" panose="02020603050405020304" pitchFamily="18" charset="0"/>
                <a:cs typeface="Arial" panose="020B0604020202020204" pitchFamily="34" charset="0"/>
              </a:rPr>
              <a:t> </a:t>
            </a:r>
            <a:endParaRPr lang="en-US" sz="9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Let us now have a bird's eye view of the Azure Arc service. Imagine we have resources…</a:t>
            </a:r>
          </a:p>
          <a:p>
            <a:pPr marL="0" marR="0">
              <a:lnSpc>
                <a:spcPct val="107000"/>
              </a:lnSpc>
              <a:spcBef>
                <a:spcPts val="0"/>
              </a:spcBef>
              <a:spcAft>
                <a:spcPts val="0"/>
              </a:spcAft>
            </a:pPr>
            <a:endParaRPr lang="en-US" sz="1800">
              <a:effectLst/>
              <a:latin typeface="Segoe UI" panose="020B0502040204020203"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err="1">
                <a:effectLst/>
                <a:latin typeface="Segoe UI" panose="020B0502040204020203" pitchFamily="34" charset="0"/>
                <a:ea typeface="Times New Roman" panose="02020603050405020304" pitchFamily="18" charset="0"/>
                <a:cs typeface="Arial" panose="020B0604020202020204" pitchFamily="34" charset="0"/>
              </a:rPr>
              <a:t>Exta</a:t>
            </a:r>
            <a:r>
              <a:rPr lang="en-US" sz="1800">
                <a:effectLst/>
                <a:latin typeface="Segoe UI" panose="020B0502040204020203" pitchFamily="34" charset="0"/>
                <a:ea typeface="Times New Roman" panose="02020603050405020304" pitchFamily="18" charset="0"/>
                <a:cs typeface="Arial" panose="020B0604020202020204" pitchFamily="34" charset="0"/>
              </a:rPr>
              <a:t> Info:</a:t>
            </a:r>
          </a:p>
          <a:p>
            <a:pPr marL="0" marR="0">
              <a:lnSpc>
                <a:spcPct val="107000"/>
              </a:lnSpc>
              <a:spcBef>
                <a:spcPts val="0"/>
              </a:spcBef>
              <a:spcAft>
                <a:spcPts val="0"/>
              </a:spcAft>
            </a:pPr>
            <a:endParaRPr lang="en-US" sz="1800">
              <a:effectLst/>
              <a:latin typeface="Segoe UI" panose="020B0502040204020203"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To support this momentum, Azure offers unique hybrid and </a:t>
            </a:r>
            <a:r>
              <a:rPr lang="en-US" sz="1800" err="1">
                <a:effectLst/>
                <a:latin typeface="Segoe UI" panose="020B0502040204020203" pitchFamily="34" charset="0"/>
                <a:ea typeface="Times New Roman" panose="02020603050405020304" pitchFamily="18" charset="0"/>
                <a:cs typeface="Arial" panose="020B0604020202020204" pitchFamily="34" charset="0"/>
              </a:rPr>
              <a:t>multicloud</a:t>
            </a:r>
            <a:r>
              <a:rPr lang="en-US" sz="1800">
                <a:effectLst/>
                <a:latin typeface="Segoe UI" panose="020B0502040204020203" pitchFamily="34" charset="0"/>
                <a:ea typeface="Times New Roman" panose="02020603050405020304" pitchFamily="18" charset="0"/>
                <a:cs typeface="Arial" panose="020B0604020202020204" pitchFamily="34" charset="0"/>
              </a:rPr>
              <a:t> capabilities that give customers the flexibility to innovate anywhere in their environment.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It’s starts with </a:t>
            </a:r>
            <a:r>
              <a:rPr lang="en-US" sz="1800" b="1">
                <a:effectLst/>
                <a:latin typeface="Segoe UI" panose="020B0502040204020203" pitchFamily="34" charset="0"/>
                <a:ea typeface="Times New Roman" panose="02020603050405020304" pitchFamily="18" charset="0"/>
                <a:cs typeface="Arial" panose="020B0604020202020204" pitchFamily="34" charset="0"/>
              </a:rPr>
              <a:t>Azure Arc</a:t>
            </a:r>
            <a:r>
              <a:rPr lang="en-US" sz="1800">
                <a:effectLst/>
                <a:latin typeface="Segoe UI" panose="020B0502040204020203" pitchFamily="34" charset="0"/>
                <a:ea typeface="Times New Roman" panose="02020603050405020304" pitchFamily="18" charset="0"/>
                <a:cs typeface="Arial" panose="020B0604020202020204" pitchFamily="34" charset="0"/>
              </a:rPr>
              <a:t>. Azure Arc enables you to standardize </a:t>
            </a:r>
            <a:r>
              <a:rPr lang="en-US" sz="1800" b="1">
                <a:effectLst/>
                <a:latin typeface="Segoe UI" panose="020B0502040204020203" pitchFamily="34" charset="0"/>
                <a:ea typeface="Times New Roman" panose="02020603050405020304" pitchFamily="18" charset="0"/>
                <a:cs typeface="Arial" panose="020B0604020202020204" pitchFamily="34" charset="0"/>
              </a:rPr>
              <a:t>visibility, operations</a:t>
            </a:r>
            <a:r>
              <a:rPr lang="en-US" sz="1800">
                <a:effectLst/>
                <a:latin typeface="Segoe UI" panose="020B0502040204020203" pitchFamily="34" charset="0"/>
                <a:ea typeface="Times New Roman" panose="02020603050405020304" pitchFamily="18" charset="0"/>
                <a:cs typeface="Arial" panose="020B0604020202020204" pitchFamily="34" charset="0"/>
              </a:rPr>
              <a:t>, and </a:t>
            </a:r>
            <a:r>
              <a:rPr lang="en-US" sz="1800" b="1">
                <a:effectLst/>
                <a:latin typeface="Segoe UI" panose="020B0502040204020203" pitchFamily="34" charset="0"/>
                <a:ea typeface="Times New Roman" panose="02020603050405020304" pitchFamily="18" charset="0"/>
                <a:cs typeface="Arial" panose="020B0604020202020204" pitchFamily="34" charset="0"/>
              </a:rPr>
              <a:t>compliance</a:t>
            </a:r>
            <a:r>
              <a:rPr lang="en-US" sz="1800">
                <a:effectLst/>
                <a:latin typeface="Segoe UI" panose="020B0502040204020203" pitchFamily="34" charset="0"/>
                <a:ea typeface="Times New Roman" panose="02020603050405020304" pitchFamily="18" charset="0"/>
                <a:cs typeface="Arial" panose="020B0604020202020204" pitchFamily="34" charset="0"/>
              </a:rPr>
              <a:t> across a wide range of resources and locations by extending the Azure control plane. Right from Azure, you can easily organize, govern, and secure Windows, Linux, SQL server, and Kubernetes clusters across data centers, edge, and multi-cloud.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b="1">
                <a:effectLst/>
                <a:latin typeface="Segoe UI" panose="020B0502040204020203" pitchFamily="34" charset="0"/>
                <a:ea typeface="Times New Roman" panose="02020603050405020304" pitchFamily="18" charset="0"/>
                <a:cs typeface="Arial" panose="020B0604020202020204" pitchFamily="34" charset="0"/>
              </a:rPr>
              <a:t>Enabled by Azure Arc</a:t>
            </a:r>
            <a:r>
              <a:rPr lang="en-US" sz="1800">
                <a:effectLst/>
                <a:latin typeface="Segoe UI" panose="020B0502040204020203" pitchFamily="34" charset="0"/>
                <a:ea typeface="Times New Roman" panose="02020603050405020304" pitchFamily="18" charset="0"/>
                <a:cs typeface="Arial" panose="020B0604020202020204" pitchFamily="34" charset="0"/>
              </a:rPr>
              <a:t>, you can bring Azure services to any existing infrastructure including other clouds you are using, so you can take advantage of cloud benefits everywhere, such as scalability, fast deployment, and always up-to-date cloud innovation.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You can build Azure-consistent </a:t>
            </a:r>
            <a:r>
              <a:rPr lang="en-US" sz="1800" b="1">
                <a:effectLst/>
                <a:latin typeface="Segoe UI" panose="020B0502040204020203" pitchFamily="34" charset="0"/>
                <a:ea typeface="Times New Roman" panose="02020603050405020304" pitchFamily="18" charset="0"/>
                <a:cs typeface="Arial" panose="020B0604020202020204" pitchFamily="34" charset="0"/>
              </a:rPr>
              <a:t>new cloud infrastructure in your own datacenter with Azure Stack, </a:t>
            </a:r>
            <a:r>
              <a:rPr lang="en-US" sz="1800">
                <a:effectLst/>
                <a:latin typeface="Segoe UI" panose="020B0502040204020203" pitchFamily="34" charset="0"/>
                <a:ea typeface="Times New Roman" panose="02020603050405020304" pitchFamily="18" charset="0"/>
                <a:cs typeface="Arial" panose="020B0604020202020204" pitchFamily="34" charset="0"/>
              </a:rPr>
              <a:t>so you can modernize your datacenter and run cloud native applications on-premises while taking advantage of existing investments and meeting regulatory compliances.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Segoe UI" panose="020B0502040204020203" pitchFamily="34" charset="0"/>
                <a:ea typeface="Times New Roman" panose="02020603050405020304" pitchFamily="18" charset="0"/>
                <a:cs typeface="Arial" panose="020B0604020202020204" pitchFamily="34" charset="0"/>
              </a:rPr>
              <a:t>You can </a:t>
            </a:r>
            <a:r>
              <a:rPr lang="en-US" sz="1800" b="1">
                <a:effectLst/>
                <a:latin typeface="Segoe UI" panose="020B0502040204020203" pitchFamily="34" charset="0"/>
                <a:ea typeface="Times New Roman" panose="02020603050405020304" pitchFamily="18" charset="0"/>
                <a:cs typeface="Arial" panose="020B0604020202020204" pitchFamily="34" charset="0"/>
              </a:rPr>
              <a:t>extend AI to edge devices with Azure IoT</a:t>
            </a:r>
            <a:r>
              <a:rPr lang="en-US" sz="1800">
                <a:effectLst/>
                <a:latin typeface="Segoe UI" panose="020B0502040204020203" pitchFamily="34" charset="0"/>
                <a:ea typeface="Times New Roman" panose="02020603050405020304" pitchFamily="18" charset="0"/>
                <a:cs typeface="Arial" panose="020B0604020202020204" pitchFamily="34" charset="0"/>
              </a:rPr>
              <a:t>, so you can run machine learning and advanced analytics close to the users and the data. As a result, you can gain real-time insights and deliver immersive experiences at the edge of your network, opening up endless new business opportunities.</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This is our portfolio of capabilities to support customer’s  hybrid and </a:t>
            </a:r>
            <a:r>
              <a:rPr lang="en-US" sz="1800" err="1">
                <a:effectLst/>
                <a:latin typeface="Segoe UI" panose="020B0502040204020203" pitchFamily="34" charset="0"/>
                <a:ea typeface="Times New Roman" panose="02020603050405020304" pitchFamily="18" charset="0"/>
                <a:cs typeface="Arial" panose="020B0604020202020204" pitchFamily="34" charset="0"/>
              </a:rPr>
              <a:t>multicloud</a:t>
            </a:r>
            <a:r>
              <a:rPr lang="en-US" sz="1800">
                <a:effectLst/>
                <a:latin typeface="Segoe UI" panose="020B0502040204020203" pitchFamily="34" charset="0"/>
                <a:ea typeface="Times New Roman" panose="02020603050405020304" pitchFamily="18" charset="0"/>
                <a:cs typeface="Arial" panose="020B0604020202020204" pitchFamily="34" charset="0"/>
              </a:rPr>
              <a:t> strategy. </a:t>
            </a:r>
            <a:endParaRPr lang="en-US" sz="180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&lt;CLICK&gt;</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800">
                <a:effectLst/>
                <a:latin typeface="Segoe UI" panose="020B0502040204020203" pitchFamily="34" charset="0"/>
                <a:ea typeface="Times New Roman" panose="02020603050405020304" pitchFamily="18"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5470B-F548-4D7E-91A5-A1A993D75F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2424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000" b="1">
                <a:effectLst/>
                <a:latin typeface="Segoe UI" panose="020B0502040204020203" pitchFamily="34" charset="0"/>
                <a:ea typeface="Times New Roman" panose="02020603050405020304" pitchFamily="18" charset="0"/>
                <a:cs typeface="Times New Roman" panose="02020603050405020304" pitchFamily="18" charset="0"/>
              </a:rPr>
              <a:t>So, How does Azure Arc make all of this possible.</a:t>
            </a:r>
          </a:p>
          <a:p>
            <a:pPr>
              <a:defRPr/>
            </a:pPr>
            <a:endParaRPr lang="en-US" sz="1000" b="1">
              <a:effectLst/>
              <a:latin typeface="Segoe UI" panose="020B0502040204020203" pitchFamily="34" charset="0"/>
              <a:cs typeface="Times New Roman" panose="02020603050405020304" pitchFamily="18" charset="0"/>
            </a:endParaRPr>
          </a:p>
          <a:p>
            <a:pPr>
              <a:defRPr/>
            </a:pPr>
            <a:r>
              <a:rPr lang="en-US" sz="1000">
                <a:effectLst/>
                <a:latin typeface="Segoe UI" panose="020B0502040204020203" pitchFamily="34" charset="0"/>
                <a:ea typeface="Times New Roman" panose="02020603050405020304" pitchFamily="18" charset="0"/>
                <a:cs typeface="Times New Roman" panose="02020603050405020304" pitchFamily="18" charset="0"/>
              </a:rPr>
              <a:t>There are 2 key parts here:</a:t>
            </a:r>
          </a:p>
          <a:p>
            <a:pPr>
              <a:defRPr/>
            </a:pPr>
            <a:endParaRPr lang="en-US" sz="10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The first part is,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Azure Arc enabled infrastructure </a:t>
            </a:r>
            <a:r>
              <a:rPr lang="en-US" sz="900" b="0">
                <a:effectLst/>
                <a:latin typeface="Segoe UI" panose="020B0502040204020203" pitchFamily="34" charset="0"/>
                <a:ea typeface="Times New Roman" panose="02020603050405020304" pitchFamily="18" charset="0"/>
                <a:cs typeface="Times New Roman" panose="02020603050405020304" pitchFamily="18" charset="0"/>
              </a:rPr>
              <a:t>which</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a:t>
            </a:r>
            <a:r>
              <a:rPr lang="en-US" sz="900">
                <a:effectLst/>
                <a:latin typeface="Segoe UI" panose="020B0502040204020203" pitchFamily="34" charset="0"/>
                <a:ea typeface="Times New Roman" panose="02020603050405020304" pitchFamily="18" charset="0"/>
                <a:cs typeface="Times New Roman" panose="02020603050405020304" pitchFamily="18" charset="0"/>
              </a:rPr>
              <a:t>enables us to connect our resources, which live outside of Azure today, and operate them as if they were native Azure resources, using the same management tools and services that Azure provides.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And the second is, Azure Arc enabled services, which gives us the</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flexibility to deploy fully managed Azure services anywhere </a:t>
            </a:r>
            <a:r>
              <a:rPr lang="en-US" sz="900">
                <a:effectLst/>
                <a:latin typeface="Segoe UI" panose="020B0502040204020203" pitchFamily="34" charset="0"/>
                <a:ea typeface="Times New Roman" panose="02020603050405020304" pitchFamily="18" charset="0"/>
                <a:cs typeface="Times New Roman" panose="02020603050405020304" pitchFamily="18" charset="0"/>
              </a:rPr>
              <a:t>– be it on-premises or in other public clouds </a:t>
            </a:r>
            <a:r>
              <a:rPr lang="en-US" sz="900" kern="1200">
                <a:solidFill>
                  <a:schemeClr val="tx1"/>
                </a:solidFill>
                <a:effectLst/>
                <a:latin typeface="+mn-lt"/>
                <a:ea typeface="+mn-ea"/>
                <a:cs typeface="+mn-cs"/>
              </a:rPr>
              <a:t>so that we can take advantage of cloud benefits everywhere, such as scalability, faster deployment, and always up-to-date cloud innovation. The most awesome is that you can initiate and manage these deployments, right from the Azure Portal.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sz="900"/>
          </a:p>
          <a:p>
            <a:r>
              <a:rPr lang="en-US"/>
              <a:t>To summarize, </a:t>
            </a:r>
            <a:r>
              <a:rPr lang="en-US" sz="900">
                <a:latin typeface="Segoe UI "/>
              </a:rPr>
              <a:t>Azure Arc is a set of technologies that unlocks new hybrid scenarios for our customers by </a:t>
            </a:r>
            <a:r>
              <a:rPr lang="en-US" sz="900" b="1" i="0">
                <a:latin typeface="Segoe UI "/>
              </a:rPr>
              <a:t>extending Azure services and management</a:t>
            </a:r>
            <a:r>
              <a:rPr lang="en-US" sz="900" i="0">
                <a:latin typeface="Segoe UI "/>
              </a:rPr>
              <a:t> </a:t>
            </a:r>
            <a:r>
              <a:rPr lang="en-US" sz="900" b="1" i="0">
                <a:latin typeface="Segoe UI "/>
              </a:rPr>
              <a:t>to any infrastructure irrespective of where the infrastructure resides, </a:t>
            </a:r>
            <a:r>
              <a:rPr lang="en-US" sz="900" i="0">
                <a:latin typeface="Segoe UI "/>
              </a:rPr>
              <a:t>so that customers can build, operate, and manage all of their resources in a </a:t>
            </a:r>
            <a:r>
              <a:rPr lang="en-US" sz="900" b="1" i="0">
                <a:latin typeface="Segoe UI "/>
              </a:rPr>
              <a:t>consistent way across their entire IT estate</a:t>
            </a:r>
            <a:r>
              <a:rPr lang="en-US" sz="900">
                <a:latin typeface="Segoe UI "/>
              </a:rPr>
              <a:t>.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Now, Let us understand about the key components of Azure Arc. </a:t>
            </a:r>
          </a:p>
          <a:p>
            <a:endParaRPr lang="en-US" altLang="zh-CN"/>
          </a:p>
          <a:p>
            <a:r>
              <a:rPr lang="en-US" altLang="zh-CN"/>
              <a:t>Just to summarize, it’s the Agents which do most of the heavy lifting here and make all the magic possible.</a:t>
            </a:r>
          </a:p>
          <a:p>
            <a:endParaRPr lang="en-US" altLang="zh-CN"/>
          </a:p>
          <a:p>
            <a:r>
              <a:rPr lang="en-US" altLang="zh-CN"/>
              <a:t>For more info:</a:t>
            </a:r>
          </a:p>
          <a:p>
            <a:endParaRPr lang="en-US" altLang="zh-CN"/>
          </a:p>
          <a:p>
            <a:r>
              <a:rPr lang="en-US" altLang="zh-CN"/>
              <a:t>We need a Kubernetes cluster as the orchestrating fabric in the environment to run Azure data services.</a:t>
            </a:r>
          </a:p>
          <a:p>
            <a:endParaRPr lang="en-US" altLang="zh-CN"/>
          </a:p>
          <a:p>
            <a:r>
              <a:rPr lang="en-US" b="0" i="0">
                <a:solidFill>
                  <a:srgbClr val="2E2E33"/>
                </a:solidFill>
                <a:effectLst/>
                <a:latin typeface="Segoe UI" panose="020B0502040204020203" pitchFamily="34" charset="0"/>
              </a:rPr>
              <a:t>Azure SQL offers several different deployment and management options across IaaS and PaaS for the SQL Server engine hosted on Azure. While Azure Arc-enabled SQL Managed Instance provides the cloud Platform-as-a-Service benefits, SQL Server on Azure Arc-enabled servers provides capabilities similar to SQL Server in Azure Virtual Machines. To help your decision-making process.</a:t>
            </a:r>
          </a:p>
          <a:p>
            <a:endParaRPr lang="en-US" altLang="zh-CN" b="0" i="0">
              <a:solidFill>
                <a:srgbClr val="2E2E33"/>
              </a:solidFill>
              <a:effectLst/>
              <a:latin typeface="Segoe UI" panose="020B0502040204020203" pitchFamily="34" charset="0"/>
            </a:endParaRPr>
          </a:p>
          <a:p>
            <a:r>
              <a:rPr lang="en-US" altLang="zh-CN"/>
              <a:t>https://azure.microsoft.com/en-in/services/azure-arc/hybrid-data-services/#faq</a:t>
            </a:r>
            <a:endParaRPr lang="zh-CN" altLang="en-US"/>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136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75003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now summarize the key benefits of Azure Arc.</a:t>
            </a:r>
          </a:p>
        </p:txBody>
      </p:sp>
      <p:sp>
        <p:nvSpPr>
          <p:cNvPr id="4" name="Slide Number Placeholder 3"/>
          <p:cNvSpPr>
            <a:spLocks noGrp="1"/>
          </p:cNvSpPr>
          <p:nvPr>
            <p:ph type="sldNum" sz="quarter" idx="5"/>
          </p:nvPr>
        </p:nvSpPr>
        <p:spPr/>
        <p:txBody>
          <a:bodyPr/>
          <a:lstStyle/>
          <a:p>
            <a:fld id="{D096FD62-1490-4BA0-93A2-99E8162C21A4}" type="slidenum">
              <a:rPr lang="en-US" smtClean="0"/>
              <a:t>137</a:t>
            </a:fld>
            <a:endParaRPr lang="en-US"/>
          </a:p>
        </p:txBody>
      </p:sp>
    </p:spTree>
    <p:extLst>
      <p:ext uri="{BB962C8B-B14F-4D97-AF65-F5344CB8AC3E}">
        <p14:creationId xmlns:p14="http://schemas.microsoft.com/office/powerpoint/2010/main" val="353318493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Great !! We will now get into the details of specific services under the Arc Umbrella.</a:t>
            </a:r>
          </a:p>
          <a:p>
            <a:endParaRPr lang="en-US"/>
          </a:p>
          <a:p>
            <a:r>
              <a:rPr lang="en-US"/>
              <a:t>Let jump into – Arc Enabled Servers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34716100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b="0" i="0">
                <a:solidFill>
                  <a:srgbClr val="171717"/>
                </a:solidFill>
                <a:effectLst/>
                <a:latin typeface="Segoe UI" panose="020B0502040204020203" pitchFamily="34" charset="0"/>
              </a:rPr>
              <a:t>Let us now talk about how a server, which resides outside of azure is onboarded to Azure Arc, using the Azure Connected Machine Agent or as we call it, the </a:t>
            </a:r>
            <a:r>
              <a:rPr lang="en-US" b="0" i="0" err="1">
                <a:solidFill>
                  <a:srgbClr val="171717"/>
                </a:solidFill>
                <a:effectLst/>
                <a:latin typeface="Segoe UI" panose="020B0502040204020203" pitchFamily="34" charset="0"/>
              </a:rPr>
              <a:t>azcmagent</a:t>
            </a:r>
            <a:r>
              <a:rPr lang="en-US" b="0" i="0">
                <a:solidFill>
                  <a:srgbClr val="171717"/>
                </a:solidFill>
                <a:effectLst/>
                <a:latin typeface="Segoe UI" panose="020B0502040204020203" pitchFamily="34" charset="0"/>
              </a:rPr>
              <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a:t>
            </a:r>
            <a:r>
              <a:rPr lang="en-US" b="0" i="0" err="1">
                <a:solidFill>
                  <a:srgbClr val="171717"/>
                </a:solidFill>
                <a:effectLst/>
                <a:latin typeface="Segoe UI" panose="020B0502040204020203" pitchFamily="34" charset="0"/>
              </a:rPr>
              <a:t>azcm</a:t>
            </a:r>
            <a:r>
              <a:rPr lang="en-US" b="0" i="0">
                <a:solidFill>
                  <a:srgbClr val="171717"/>
                </a:solidFill>
                <a:effectLst/>
                <a:latin typeface="Segoe UI" panose="020B0502040204020203" pitchFamily="34" charset="0"/>
              </a:rPr>
              <a:t> agent is composed of mainly three services, which run on your machine:</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The first one is Hybrid Instance Metadata Service or (</a:t>
            </a:r>
            <a:r>
              <a:rPr lang="en-US" b="0" i="0" err="1">
                <a:solidFill>
                  <a:srgbClr val="171717"/>
                </a:solidFill>
                <a:effectLst/>
                <a:latin typeface="Segoe UI" panose="020B0502040204020203" pitchFamily="34" charset="0"/>
              </a:rPr>
              <a:t>himds</a:t>
            </a:r>
            <a:r>
              <a:rPr lang="en-US" b="0" i="0">
                <a:solidFill>
                  <a:srgbClr val="171717"/>
                </a:solidFill>
                <a:effectLst/>
                <a:latin typeface="Segoe UI" panose="020B0502040204020203" pitchFamily="34" charset="0"/>
              </a:rPr>
              <a:t>). It is responsible for all the core functionality of Arc. This includes sending heartbeats to Azure, exposing a local instance metadata service for other apps to learn about the machine’s Azure resource ID, and retrieve Azure AD tokens to authenticate to other Azure services.</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The second one is the Guest Configuration service (</a:t>
            </a:r>
            <a:r>
              <a:rPr lang="en-US" b="0" i="0" err="1">
                <a:solidFill>
                  <a:srgbClr val="171717"/>
                </a:solidFill>
                <a:effectLst/>
                <a:latin typeface="Segoe UI" panose="020B0502040204020203" pitchFamily="34" charset="0"/>
              </a:rPr>
              <a:t>GCService</a:t>
            </a:r>
            <a:r>
              <a:rPr lang="en-US" b="0" i="0">
                <a:solidFill>
                  <a:srgbClr val="171717"/>
                </a:solidFill>
                <a:effectLst/>
                <a:latin typeface="Segoe UI" panose="020B0502040204020203" pitchFamily="34" charset="0"/>
              </a:rPr>
              <a:t>) which is responsible for evaluating Azure Policy on the machine.</a:t>
            </a:r>
          </a:p>
          <a:p>
            <a:pPr marL="171450" indent="-171450" algn="l">
              <a:buFont typeface="Arial" panose="020B0604020202020204" pitchFamily="34" charset="0"/>
              <a:buChar char="•"/>
            </a:pPr>
            <a:r>
              <a:rPr lang="en-US" b="0" i="0">
                <a:solidFill>
                  <a:srgbClr val="171717"/>
                </a:solidFill>
                <a:effectLst/>
                <a:latin typeface="Segoe UI" panose="020B0502040204020203" pitchFamily="34" charset="0"/>
              </a:rPr>
              <a:t>The third one is the Extension Manager service which  is responsible for installing, updating, and deleting extensions (agents, scripts, or other software) on the machine.</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0" i="0">
                <a:solidFill>
                  <a:srgbClr val="171717"/>
                </a:solidFill>
                <a:effectLst/>
                <a:latin typeface="Segoe UI" panose="020B0502040204020203" pitchFamily="34" charset="0"/>
              </a:rPr>
              <a:t>You may have to pass parameters like….. To let the agent, know where to onboard the Server.</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0" i="0">
                <a:solidFill>
                  <a:srgbClr val="171717"/>
                </a:solidFill>
                <a:effectLst/>
                <a:latin typeface="Segoe UI" panose="020B0502040204020203" pitchFamily="34" charset="0"/>
              </a:rPr>
              <a:t>One more Key thing to note here is that the Agent communicates with Azure on port number 443.</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marL="0" indent="0" algn="l">
              <a:buFont typeface="Arial" panose="020B0604020202020204" pitchFamily="34" charset="0"/>
              <a:buNone/>
            </a:pPr>
            <a:r>
              <a:rPr lang="en-US" b="0" i="0">
                <a:solidFill>
                  <a:srgbClr val="171717"/>
                </a:solidFill>
                <a:effectLst/>
                <a:latin typeface="Segoe UI" panose="020B0502040204020203" pitchFamily="34" charset="0"/>
              </a:rPr>
              <a:t>==================================================================</a:t>
            </a:r>
          </a:p>
          <a:p>
            <a:pPr marL="0" indent="0" algn="l">
              <a:buFont typeface="Arial" panose="020B0604020202020204" pitchFamily="34" charset="0"/>
              <a:buNone/>
            </a:pPr>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guest configuration and extension services run as Local System on Windows, and as root on Linux.</a:t>
            </a:r>
          </a:p>
          <a:p>
            <a:pPr algn="l"/>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To manage the Azure Connected Machine agent (</a:t>
            </a:r>
            <a:r>
              <a:rPr lang="en-US" b="0" i="0" err="1">
                <a:solidFill>
                  <a:srgbClr val="171717"/>
                </a:solidFill>
                <a:effectLst/>
                <a:latin typeface="Segoe UI" panose="020B0502040204020203" pitchFamily="34" charset="0"/>
              </a:rPr>
              <a:t>azcmagent</a:t>
            </a:r>
            <a:r>
              <a:rPr lang="en-US" b="0" i="0">
                <a:solidFill>
                  <a:srgbClr val="171717"/>
                </a:solidFill>
                <a:effectLst/>
                <a:latin typeface="Segoe UI" panose="020B0502040204020203" pitchFamily="34" charset="0"/>
              </a:rPr>
              <a:t>) on Windows, your user account needs to be a member of the local Administrators group. On Linux, you must have root access permissions.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The Azure Connected Machine agent uses public key authentication to communicate with the Azure service. After you onboard a server to Azure Arc, a private key is saved to the disk and used whenever the agent communicates with Azure</a:t>
            </a:r>
          </a:p>
          <a:p>
            <a:endParaRPr lang="zh-CN" altLang="en-US"/>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139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750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IE" sz="2800" dirty="0"/>
              <a:t>Physically separate locations within an Azure region.</a:t>
            </a:r>
          </a:p>
          <a:p>
            <a:pPr marL="457200" indent="-457200">
              <a:buFont typeface="Arial" panose="020B0604020202020204" pitchFamily="34" charset="0"/>
              <a:buChar char="•"/>
            </a:pPr>
            <a:r>
              <a:rPr lang="en-IE" sz="2800" dirty="0"/>
              <a:t>Takes availability sets to the next level</a:t>
            </a:r>
          </a:p>
          <a:p>
            <a:pPr marL="457200" indent="-457200">
              <a:buFont typeface="Arial" panose="020B0604020202020204" pitchFamily="34" charset="0"/>
              <a:buChar char="•"/>
            </a:pPr>
            <a:r>
              <a:rPr lang="en-IE" sz="2800" dirty="0"/>
              <a:t>Includes one or more </a:t>
            </a:r>
            <a:r>
              <a:rPr lang="en-IE" sz="2800" dirty="0" err="1"/>
              <a:t>datacenters</a:t>
            </a:r>
            <a:r>
              <a:rPr lang="en-IE" sz="2800" dirty="0"/>
              <a:t>, equipped with independent power, cooling, and networking. </a:t>
            </a:r>
          </a:p>
          <a:p>
            <a:pPr marL="457200" indent="-457200">
              <a:buFont typeface="Arial" panose="020B0604020202020204" pitchFamily="34" charset="0"/>
              <a:buChar char="•"/>
            </a:pPr>
            <a:r>
              <a:rPr lang="en-IE" sz="2800" dirty="0"/>
              <a:t>Acts as an isolation boundary.</a:t>
            </a:r>
          </a:p>
          <a:p>
            <a:pPr marL="457200" indent="-457200">
              <a:buFont typeface="Arial" panose="020B0604020202020204" pitchFamily="34" charset="0"/>
              <a:buChar char="•"/>
            </a:pPr>
            <a:r>
              <a:rPr lang="en-IE" sz="2800" dirty="0"/>
              <a:t>If one availability zone goes down, the other continues working.</a:t>
            </a:r>
            <a:endParaRPr lang="en-IE" sz="2800" b="1" dirty="0"/>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https://docs.microsoft.com/en-us/azure/availability-zones/az-overview </a:t>
            </a:r>
          </a:p>
          <a:p>
            <a:endParaRPr lang="en-IE" sz="900"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900" u="sng" dirty="0"/>
          </a:p>
          <a:p>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Just like we have ample of extensions that we can use with our Azure native VMs.</a:t>
            </a:r>
          </a:p>
          <a:p>
            <a:endParaRPr lang="en-US" altLang="zh-CN"/>
          </a:p>
          <a:p>
            <a:r>
              <a:rPr lang="en-US" altLang="zh-CN"/>
              <a:t>Similarly, you can leverage dozens of available extensions for your Arc-enabled servers like Defender, Antimalware and Custom Script extension to name a few.</a:t>
            </a:r>
          </a:p>
          <a:p>
            <a:endParaRPr lang="en-US" altLang="zh-CN"/>
          </a:p>
          <a:p>
            <a:r>
              <a:rPr lang="en-US" altLang="zh-CN"/>
              <a:t>This is truly an example of extending Azure capabilities to your on-premises or other cloud servers.</a:t>
            </a:r>
          </a:p>
          <a:p>
            <a:endParaRPr lang="en-US" altLang="zh-CN"/>
          </a:p>
          <a:p>
            <a:r>
              <a:rPr lang="en-US" altLang="zh-CN"/>
              <a:t>This is just a snapshot of some of the extensions available for Arc-enabled Windows Servers. There are plenty more !!</a:t>
            </a:r>
          </a:p>
          <a:p>
            <a:endParaRPr lang="en-US" altLang="zh-CN"/>
          </a:p>
          <a:p>
            <a:r>
              <a:rPr lang="en-US" altLang="zh-CN"/>
              <a:t>https://docs.microsoft.com/en-us/azure/azure-arc/servers/manage-vm-extensions</a:t>
            </a:r>
            <a:endParaRPr lang="zh-CN" altLang="en-US"/>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575003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a:t>Similarly, you have plenty of extensions to leverage for Arc-enabled Linux Servers.</a:t>
            </a:r>
          </a:p>
          <a:p>
            <a:endParaRPr lang="en-US" altLang="zh-CN"/>
          </a:p>
          <a:p>
            <a:r>
              <a:rPr lang="en-US" altLang="zh-CN"/>
              <a:t>https://docs.microsoft.com/en-us/azure/azure-arc/servers/manage-vm-extensions</a:t>
            </a:r>
            <a:endParaRPr lang="zh-CN" altLang="en-US"/>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035884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Segoe UI Light"/>
                <a:cs typeface="Segoe UI Light"/>
              </a:rPr>
              <a:t>Okay, so how are we doing in terms of compatibility ?</a:t>
            </a:r>
          </a:p>
          <a:p>
            <a:endParaRPr lang="en-US" dirty="0">
              <a:latin typeface="Segoe UI Light"/>
              <a:cs typeface="Segoe UI Light"/>
            </a:endParaRPr>
          </a:p>
          <a:p>
            <a:r>
              <a:rPr lang="en-US" dirty="0">
                <a:latin typeface="Segoe UI Light"/>
                <a:cs typeface="Segoe UI Light"/>
              </a:rPr>
              <a:t>For windows, we support ….</a:t>
            </a:r>
          </a:p>
          <a:p>
            <a:endParaRPr lang="en-US" dirty="0">
              <a:latin typeface="Segoe UI Light"/>
              <a:cs typeface="Segoe UI Light"/>
            </a:endParaRPr>
          </a:p>
          <a:p>
            <a:r>
              <a:rPr lang="en-US" dirty="0">
                <a:latin typeface="Segoe UI Light"/>
                <a:cs typeface="Segoe UI Light"/>
              </a:rPr>
              <a:t>We do support a couple of Linux distributions like Ubuntu, CentOS, RHEL, Amazon Linux, etc.</a:t>
            </a:r>
          </a:p>
          <a:p>
            <a:endParaRPr lang="en-US" dirty="0">
              <a:latin typeface="Segoe UI Light"/>
              <a:cs typeface="Segoe UI Light"/>
            </a:endParaRPr>
          </a:p>
          <a:p>
            <a:r>
              <a:rPr lang="en-US" u="sng" dirty="0">
                <a:latin typeface="Segoe UI Light"/>
                <a:cs typeface="Segoe UI Light"/>
              </a:rPr>
              <a:t>Now the Question arises:</a:t>
            </a:r>
          </a:p>
          <a:p>
            <a:endParaRPr lang="en-US" dirty="0">
              <a:latin typeface="Segoe UI Light"/>
              <a:cs typeface="Segoe UI Light"/>
            </a:endParaRPr>
          </a:p>
          <a:p>
            <a:r>
              <a:rPr lang="en-US" dirty="0">
                <a:latin typeface="Segoe UI Light"/>
                <a:cs typeface="Segoe UI Light"/>
              </a:rPr>
              <a:t>Q: What if my Customer has Infrastructure or Servers (e.g., Mainframe) whose Operating System is not supported by Azure Arc ? What can be suggested to the Customer ?</a:t>
            </a:r>
          </a:p>
          <a:p>
            <a:endParaRPr lang="en-US" dirty="0">
              <a:latin typeface="Segoe UI Light"/>
              <a:cs typeface="Segoe UI Light"/>
            </a:endParaRPr>
          </a:p>
          <a:p>
            <a:r>
              <a:rPr lang="en-US" dirty="0">
                <a:latin typeface="Segoe UI Light"/>
                <a:cs typeface="Segoe UI Light"/>
              </a:rPr>
              <a:t>Ans: So, we have to understand that Even though Azure Arc as a service, is under Rapid development, but as a product it will always have limitations with respect to the Operating Systems it can support, at any particular time. So, If the OS under consideration is not supported, we can suggest the customer to do a lift-and–shift migration of the workload to Azure to leverage Azure native capabilities.</a:t>
            </a:r>
          </a:p>
          <a:p>
            <a:endParaRPr lang="en-US" dirty="0">
              <a:latin typeface="Segoe UI Light"/>
              <a:cs typeface="Segoe UI Light"/>
            </a:endParaRPr>
          </a:p>
          <a:p>
            <a:endParaRPr lang="en-US" dirty="0">
              <a:latin typeface="Segoe UI Light"/>
              <a:cs typeface="Segoe UI Light"/>
            </a:endParaRPr>
          </a:p>
          <a:p>
            <a:r>
              <a:rPr lang="en-US" dirty="0">
                <a:latin typeface="Segoe UI Light"/>
                <a:cs typeface="Segoe UI Light"/>
              </a:rPr>
              <a:t>https://docs.microsoft.com/en-us/azure/azure-arc/servers/agent-overview#prerequisites</a:t>
            </a:r>
            <a:endParaRPr lang="en-US" altLang="zh-CN" dirty="0">
              <a:latin typeface="Segoe UI Light"/>
              <a:cs typeface="Segoe UI Light"/>
            </a:endParaRP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024803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So far so good, but how about Pricing ?</a:t>
            </a:r>
          </a:p>
          <a:p>
            <a:endParaRPr lang="en-US" altLang="zh-CN">
              <a:latin typeface="Segoe UI Light"/>
              <a:cs typeface="Segoe UI Light"/>
            </a:endParaRPr>
          </a:p>
          <a:p>
            <a:r>
              <a:rPr lang="en-US" altLang="zh-CN">
                <a:latin typeface="Segoe UI Light"/>
                <a:cs typeface="Segoe UI Light"/>
              </a:rPr>
              <a:t>So, We do get a lot of stuff for free but let us focus on, what exactly do we pay for. </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015213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39139350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https://docs.microsoft.com/en-us/azure/azure-arc/servers/overview</a:t>
            </a:r>
          </a:p>
          <a:p>
            <a:r>
              <a:rPr lang="en-US"/>
              <a:t>https://docs.microsoft.com/en-us/azure/azure-arc/servers/agent-overview</a:t>
            </a:r>
          </a:p>
        </p:txBody>
      </p:sp>
      <p:sp>
        <p:nvSpPr>
          <p:cNvPr id="4" name="Slide Number Placeholder 3"/>
          <p:cNvSpPr>
            <a:spLocks noGrp="1"/>
          </p:cNvSpPr>
          <p:nvPr>
            <p:ph type="sldNum" sz="quarter" idx="5"/>
          </p:nvPr>
        </p:nvSpPr>
        <p:spPr/>
        <p:txBody>
          <a:bodyPr/>
          <a:lstStyle/>
          <a:p>
            <a:fld id="{D096FD62-1490-4BA0-93A2-99E8162C21A4}" type="slidenum">
              <a:rPr lang="en-US" smtClean="0"/>
              <a:t>145</a:t>
            </a:fld>
            <a:endParaRPr lang="en-US"/>
          </a:p>
        </p:txBody>
      </p:sp>
    </p:spTree>
    <p:extLst>
      <p:ext uri="{BB962C8B-B14F-4D97-AF65-F5344CB8AC3E}">
        <p14:creationId xmlns:p14="http://schemas.microsoft.com/office/powerpoint/2010/main" val="17633182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In Terms of Compatibility…</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7951003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Awesome !! We are now going to tackle the Beast aka Arc-Enabled Kubernetes.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a:p>
        </p:txBody>
      </p:sp>
    </p:spTree>
    <p:extLst>
      <p:ext uri="{BB962C8B-B14F-4D97-AF65-F5344CB8AC3E}">
        <p14:creationId xmlns:p14="http://schemas.microsoft.com/office/powerpoint/2010/main" val="40544227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Like Arc enabled servers, Arc-Enabled Kubernetes also offers a lot of flexibility based on your specific needs. </a:t>
            </a:r>
          </a:p>
          <a:p>
            <a:endParaRPr lang="en-US"/>
          </a:p>
          <a:p>
            <a:r>
              <a:rPr lang="en-US"/>
              <a:t>Arc-Enabled Kubernetes supports a wide range of Kubernetes distributions with flavors from different vendors – like GKE, EKS, OpenShift, etc.</a:t>
            </a:r>
          </a:p>
          <a:p>
            <a:endParaRPr lang="en-US"/>
          </a:p>
          <a:p>
            <a:r>
              <a:rPr lang="en-US"/>
              <a:t>You can connect all these clusters to Azure and start deploying applications to these clusters using a GitOps-based model. It doesn’t matter where your cluster resides. It may be on-prem, AWS or some other cloud.</a:t>
            </a:r>
          </a:p>
          <a:p>
            <a:endParaRPr lang="en-US"/>
          </a:p>
          <a:p>
            <a:r>
              <a:rPr lang="en-US"/>
              <a:t>If you are thinking about Monitoring, you can enable cluster health monitoring with Azure Monitor for Containers. </a:t>
            </a:r>
          </a:p>
          <a:p>
            <a:endParaRPr lang="en-US"/>
          </a:p>
          <a:p>
            <a:r>
              <a:rPr lang="en-US"/>
              <a:t>Lastly, Another powerful capability is that you can integrate your Arc-Enabled Cluster with Azure Policy to ensure compliance with the organization’s security baselines.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now summarize the benefits of Arc-Enabled Kubernetes.</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149</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3180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3-5 </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https://docs.microsoft.com/en-us/learn/modules/azure-architecture-fundamentals/introduction</a:t>
            </a:r>
          </a:p>
          <a:p>
            <a:pPr marL="0" indent="0">
              <a:buFont typeface="Arial" panose="020B0604020202020204" pitchFamily="34" charset="0"/>
              <a:buNone/>
            </a:pPr>
            <a:r>
              <a:rPr lang="en-US" dirty="0"/>
              <a:t>https://docs.microsoft.com/en-us/learn/modules/azure-architecture-fundamentals/overview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478394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like you deploy your resources to say East US or West US, similarly you can deploy resources to an Arc-Enabled Kubernetes, which can be used as a Target, which is nothing but a Custom Location.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a:p>
        </p:txBody>
      </p:sp>
    </p:spTree>
    <p:extLst>
      <p:ext uri="{BB962C8B-B14F-4D97-AF65-F5344CB8AC3E}">
        <p14:creationId xmlns:p14="http://schemas.microsoft.com/office/powerpoint/2010/main" val="28251022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us have a visual idea of how the Custom Location acts as an abstraction layer for deploying Azure Services.</a:t>
            </a:r>
          </a:p>
          <a:p>
            <a:endParaRPr lang="en-US"/>
          </a:p>
          <a:p>
            <a:r>
              <a:rPr lang="en-US"/>
              <a:t>Cluster connect feature provides connectivity to the </a:t>
            </a:r>
            <a:r>
              <a:rPr lang="en-US" err="1"/>
              <a:t>apiserver</a:t>
            </a:r>
            <a:r>
              <a:rPr lang="en-US"/>
              <a:t> of the cluster without requiring any inbound port to be enabled on the firewall. But how is this made possible ?</a:t>
            </a:r>
          </a:p>
          <a:p>
            <a:endParaRPr lang="en-US"/>
          </a:p>
          <a:p>
            <a:r>
              <a:rPr lang="en-US"/>
              <a:t>So, we have a reverse proxy agent running on the cluster that can securely start a session with the Azure Arc service in an outbound manner. </a:t>
            </a:r>
          </a:p>
        </p:txBody>
      </p:sp>
      <p:sp>
        <p:nvSpPr>
          <p:cNvPr id="4" name="Slide Number Placeholder 3"/>
          <p:cNvSpPr>
            <a:spLocks noGrp="1"/>
          </p:cNvSpPr>
          <p:nvPr>
            <p:ph type="sldNum" sz="quarter" idx="5"/>
          </p:nvPr>
        </p:nvSpPr>
        <p:spPr/>
        <p:txBody>
          <a:bodyPr/>
          <a:lstStyle/>
          <a:p>
            <a:fld id="{D096FD62-1490-4BA0-93A2-99E8162C21A4}" type="slidenum">
              <a:rPr lang="en-US" smtClean="0"/>
              <a:t>151</a:t>
            </a:fld>
            <a:endParaRPr lang="en-US"/>
          </a:p>
        </p:txBody>
      </p:sp>
    </p:spTree>
    <p:extLst>
      <p:ext uri="{BB962C8B-B14F-4D97-AF65-F5344CB8AC3E}">
        <p14:creationId xmlns:p14="http://schemas.microsoft.com/office/powerpoint/2010/main" val="27435730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In Terms of Compatibility, we support any Cloud Native Computing Foundation certified Kubernetes cluster.</a:t>
            </a:r>
          </a:p>
          <a:p>
            <a:endParaRPr lang="en-US" altLang="zh-CN">
              <a:latin typeface="Segoe UI Light"/>
              <a:cs typeface="Segoe UI Light"/>
            </a:endParaRPr>
          </a:p>
          <a:p>
            <a:r>
              <a:rPr lang="en-US" altLang="zh-CN">
                <a:latin typeface="Segoe UI Light"/>
                <a:cs typeface="Segoe UI Light"/>
              </a:rPr>
              <a:t>So, this is just a snapshot of some of the prominent distributions, but we do support a lot of other distributions as well.</a:t>
            </a:r>
          </a:p>
          <a:p>
            <a:endParaRPr lang="en-US" altLang="zh-CN">
              <a:latin typeface="Segoe UI Light"/>
              <a:cs typeface="Segoe UI Light"/>
            </a:endParaRPr>
          </a:p>
          <a:p>
            <a:r>
              <a:rPr lang="en-US" altLang="zh-CN">
                <a:latin typeface="Segoe UI Light"/>
                <a:cs typeface="Segoe UI Light"/>
              </a:rPr>
              <a:t>https://docs.microsoft.com/en-us/azure/azure-arc/kubernetes/validation-program</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152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22312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153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667825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334201028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41078280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156</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08934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160</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40623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161</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729280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162</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3398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636517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163</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4154648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Segoe UI Light"/>
                <a:cs typeface="Segoe UI Light"/>
              </a:rPr>
              <a:t>Let us spend some time to understand how Pricing works in case of Arc-Enabled Kubernetes.</a:t>
            </a:r>
          </a:p>
          <a:p>
            <a:endParaRPr lang="en-US" altLang="zh-CN">
              <a:latin typeface="Segoe UI Light"/>
              <a:cs typeface="Segoe UI Light"/>
            </a:endParaRPr>
          </a:p>
          <a:p>
            <a:endParaRPr lang="en-US" altLang="zh-CN">
              <a:latin typeface="Segoe UI Light"/>
              <a:cs typeface="Segoe UI Light"/>
            </a:endParaRPr>
          </a:p>
          <a:p>
            <a:r>
              <a:rPr lang="en-US" altLang="zh-CN">
                <a:latin typeface="Segoe UI Light"/>
                <a:cs typeface="Segoe UI Light"/>
              </a:rPr>
              <a:t>https://azure.microsoft.com/en-us/pricing/details/azure-arc/</a:t>
            </a:r>
          </a:p>
          <a:p>
            <a:r>
              <a:rPr lang="en-US" altLang="zh-CN">
                <a:latin typeface="Segoe UI Light"/>
                <a:cs typeface="Segoe UI Light"/>
              </a:rPr>
              <a:t>https://aka.ms/azpricingcalculator</a:t>
            </a:r>
          </a:p>
        </p:txBody>
      </p:sp>
      <p:sp>
        <p:nvSpPr>
          <p:cNvPr id="4" name="灯片编号占位符 3"/>
          <p:cNvSpPr>
            <a:spLocks noGrp="1"/>
          </p:cNvSpPr>
          <p:nvPr>
            <p:ph type="sldNum" sz="quarter" idx="10"/>
          </p:nvPr>
        </p:nvSpPr>
        <p:spPr/>
        <p:txBody>
          <a:bodyPr/>
          <a:lstStyle/>
          <a:p>
            <a:pPr marL="0" marR="0" lvl="0" indent="0" algn="r" defTabSz="609600" rtl="0" eaLnBrk="1" fontAlgn="auto" latinLnBrk="0" hangingPunct="1">
              <a:lnSpc>
                <a:spcPct val="100000"/>
              </a:lnSpc>
              <a:spcBef>
                <a:spcPts val="0"/>
              </a:spcBef>
              <a:spcAft>
                <a:spcPts val="0"/>
              </a:spcAft>
              <a:buClrTx/>
              <a:buSzTx/>
              <a:buFontTx/>
              <a:buNone/>
              <a:tabLst/>
              <a:defRPr/>
            </a:pPr>
            <a:fld id="{5178471F-2E82-9D43-8F51-EC51DE8ADB7D}" type="slidenum">
              <a:rPr kumimoji="1"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09600" rtl="0" eaLnBrk="1" fontAlgn="auto" latinLnBrk="0" hangingPunct="1">
                <a:lnSpc>
                  <a:spcPct val="100000"/>
                </a:lnSpc>
                <a:spcBef>
                  <a:spcPts val="0"/>
                </a:spcBef>
                <a:spcAft>
                  <a:spcPts val="0"/>
                </a:spcAft>
                <a:buClrTx/>
                <a:buSzTx/>
                <a:buFontTx/>
                <a:buNone/>
                <a:tabLst/>
                <a:defRPr/>
              </a:pPr>
              <a:t>164</a:t>
            </a:fld>
            <a:endParaRPr kumimoji="1"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6652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48979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7338" indent="-287338">
              <a:buFont typeface="Arial" panose="020B0604020202020204" pitchFamily="34" charset="0"/>
              <a:buChar char="•"/>
            </a:pPr>
            <a:r>
              <a:rPr lang="en-US" sz="1800" dirty="0"/>
              <a:t>Containers for multiple resources that share the same life cycle. </a:t>
            </a:r>
          </a:p>
          <a:p>
            <a:pPr marL="287338" indent="-287338">
              <a:buFont typeface="Arial" panose="020B0604020202020204" pitchFamily="34" charset="0"/>
              <a:buChar char="•"/>
            </a:pPr>
            <a:r>
              <a:rPr lang="en-US" sz="1800" dirty="0"/>
              <a:t>Aggregates resources into a single manageable unit.</a:t>
            </a:r>
          </a:p>
          <a:p>
            <a:pPr marL="287338" indent="-287338">
              <a:buFont typeface="Arial" panose="020B0604020202020204" pitchFamily="34" charset="0"/>
              <a:buChar char="•"/>
            </a:pPr>
            <a:r>
              <a:rPr lang="en-US" sz="1800" dirty="0"/>
              <a:t>Every Azure resource must exist in one (and only one) resource group.</a:t>
            </a:r>
          </a:p>
          <a:p>
            <a:pPr marL="287338" indent="-287338">
              <a:buFont typeface="Arial" panose="020B0604020202020204" pitchFamily="34" charset="0"/>
              <a:buChar char="•"/>
            </a:pPr>
            <a:r>
              <a:rPr lang="en-US" sz="1800" dirty="0"/>
              <a:t>Secure at the resource group </a:t>
            </a:r>
            <a:br>
              <a:rPr lang="en-US" sz="1800" dirty="0"/>
            </a:br>
            <a:r>
              <a:rPr lang="en-US" sz="1800" dirty="0"/>
              <a:t>(or resource) level - using role-based access control (RBAC).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https://docs.microsoft.com/en-us/azure/azure-resource-manager</a:t>
            </a:r>
          </a:p>
          <a:p>
            <a:endParaRPr lang="en-IE"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t>An account can have one subscription or multiple 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u="sng" dirty="0"/>
          </a:p>
          <a:p>
            <a:endParaRPr lang="en-IE" u="sng"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4/29/2022 10:01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D34868D-D30B-4CF2-B26E-FC9B9D09D8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7954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Management groups can include multiple Azure subscriptions.</a:t>
            </a:r>
          </a:p>
          <a:p>
            <a:r>
              <a:rPr lang="en-US" sz="2000" dirty="0"/>
              <a:t>Subscriptions inherit conditions applied to the management group.</a:t>
            </a:r>
          </a:p>
          <a:p>
            <a:r>
              <a:rPr lang="en-US" sz="2000" dirty="0"/>
              <a:t>10,000 management groups can be supported in a single directory.</a:t>
            </a:r>
          </a:p>
          <a:p>
            <a:r>
              <a:rPr lang="en-US" sz="2000" dirty="0"/>
              <a:t>A management group tree can support up to six levels of depth.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800" b="1" kern="1200" dirty="0">
                <a:solidFill>
                  <a:schemeClr val="tx1"/>
                </a:solidFill>
                <a:effectLst/>
                <a:latin typeface="Segoe UI Light" pitchFamily="34" charset="0"/>
                <a:ea typeface="+mn-ea"/>
                <a:cs typeface="+mn-cs"/>
              </a:rPr>
              <a:t>Management groups </a:t>
            </a:r>
            <a:r>
              <a:rPr lang="en-IE" sz="800" kern="1200" dirty="0">
                <a:solidFill>
                  <a:schemeClr val="tx1"/>
                </a:solidFill>
                <a:effectLst/>
                <a:latin typeface="Segoe UI Light" pitchFamily="34" charset="0"/>
                <a:ea typeface="+mn-ea"/>
                <a:cs typeface="+mn-cs"/>
              </a:rPr>
              <a:t>- </a:t>
            </a:r>
            <a:r>
              <a:rPr lang="en-IE" sz="800" b="0" i="0" u="none" strike="noStrike" kern="1200" dirty="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rPr>
              <a:t>https://docs.microsoft.com/en-us/azure/governance/management-groups/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endParaRPr>
          </a:p>
          <a:p>
            <a:r>
              <a:rPr lang="en-US" sz="7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7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8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3388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sz="900" b="1" i="0" u="none" strike="noStrike" dirty="0">
                <a:effectLst/>
                <a:latin typeface="Segoe UI Light" panose="020B0502040204020203" pitchFamily="34" charset="0"/>
                <a:cs typeface="Segoe UI Light" panose="020B0502040204020203" pitchFamily="34" charset="0"/>
              </a:rPr>
              <a:t>Azure Policy</a:t>
            </a:r>
            <a:r>
              <a:rPr lang="en-US" sz="900" b="0" i="0" u="none" strike="noStrike" dirty="0">
                <a:effectLst/>
                <a:latin typeface="Segoe UI Light" panose="020B0502040204020203" pitchFamily="34" charset="0"/>
                <a:cs typeface="Segoe UI Light" panose="020B0502040204020203" pitchFamily="34" charset="0"/>
              </a:rPr>
              <a:t> is an Azure service you use to create, assign and, manage policies.</a:t>
            </a:r>
          </a:p>
          <a:p>
            <a:pPr algn="l">
              <a:spcAft>
                <a:spcPts val="1200"/>
              </a:spcAft>
            </a:pPr>
            <a:r>
              <a:rPr lang="en-US" sz="900" dirty="0">
                <a:latin typeface="Segoe UI Light" panose="020B0502040204020203" pitchFamily="34" charset="0"/>
                <a:cs typeface="Segoe UI Light" panose="020B0502040204020203" pitchFamily="34" charset="0"/>
              </a:rPr>
              <a:t>P</a:t>
            </a:r>
            <a:r>
              <a:rPr lang="en-US" sz="900" b="0" i="0" u="none" strike="noStrike" dirty="0">
                <a:effectLst/>
                <a:latin typeface="Segoe UI Light" panose="020B0502040204020203" pitchFamily="34" charset="0"/>
                <a:cs typeface="Segoe UI Light" panose="020B0502040204020203" pitchFamily="34" charset="0"/>
              </a:rPr>
              <a:t>olicies enforce rules on resources, so they remain compliant with corporate standards and SLAs. </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Azure Policy evaluates resources for noncompliance with assigned policies. </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After a policy is implemented, new and existing resources are evaluated for compliance. </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Azure Policy will audit all the existing VMs in an organization to ensure the policy is enforced.</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Integrate Azure Policy with Azure DevOps for continuous integration and delivery pipeline policies for pre-deployment and post-deployment of applications.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u="none" strike="noStrike" dirty="0">
                <a:effectLst/>
                <a:latin typeface="&amp;quot"/>
              </a:rPr>
            </a:br>
            <a:endParaRPr lang="en-US" b="0" i="0" u="none" strike="noStrike" dirty="0">
              <a:effectLst/>
              <a:latin typeface="&amp;quot"/>
            </a:endParaRPr>
          </a:p>
          <a:p>
            <a:pPr algn="l"/>
            <a:r>
              <a:rPr lang="en-US" b="0" i="0" u="none" strike="noStrike" dirty="0">
                <a:effectLst/>
                <a:latin typeface="&amp;quot"/>
              </a:rPr>
              <a:t>For Example:</a:t>
            </a:r>
          </a:p>
          <a:p>
            <a:pPr algn="l"/>
            <a:r>
              <a:rPr lang="en-US" b="0" i="0" u="none" strike="noStrike" dirty="0">
                <a:solidFill>
                  <a:srgbClr val="171717"/>
                </a:solidFill>
                <a:effectLst/>
                <a:latin typeface="&amp;quot"/>
              </a:rPr>
              <a:t>Just as a blueprint allows an engineer or an architect to sketch a project's design parameters, Azure Blueprints enables the definition of a repeatable set of Azure resources that implements and adheres to an organization's standards, patterns, and requirements. </a:t>
            </a:r>
            <a:br>
              <a:rPr lang="en-US" b="0" i="0" u="none" strike="noStrike" dirty="0">
                <a:effectLst/>
                <a:latin typeface="&amp;quot"/>
              </a:rPr>
            </a:br>
            <a:endParaRPr lang="en-US" b="0" i="0" u="none" strike="noStrike" dirty="0">
              <a:effectLst/>
              <a:latin typeface="&amp;quot"/>
            </a:endParaRPr>
          </a:p>
          <a:p>
            <a:pPr algn="l"/>
            <a:r>
              <a:rPr lang="en-US" b="0" i="0" u="none" strike="noStrike" dirty="0">
                <a:solidFill>
                  <a:srgbClr val="171717"/>
                </a:solidFill>
                <a:effectLst/>
                <a:latin typeface="&amp;quot"/>
              </a:rPr>
              <a:t>Azure Blueprints allow for the rapid build of new environments with trust they're building within organizational compliance.</a:t>
            </a:r>
          </a:p>
          <a:p>
            <a:pPr algn="l"/>
            <a:r>
              <a:rPr lang="en-US" b="0" i="0" u="none" strike="noStrike" dirty="0">
                <a:solidFill>
                  <a:srgbClr val="171717"/>
                </a:solidFill>
                <a:effectLst/>
                <a:latin typeface="&amp;quot"/>
              </a:rPr>
              <a:t>Blueprints are a declarative way to orchestrate the deployment of various resource templates and other artifacts such as:</a:t>
            </a:r>
          </a:p>
          <a:p>
            <a:pPr algn="l">
              <a:buFont typeface="Arial" panose="020B0604020202020204" pitchFamily="34" charset="0"/>
              <a:buChar char="•"/>
            </a:pPr>
            <a:r>
              <a:rPr lang="en-US" b="0" i="0" u="none" strike="noStrike" dirty="0">
                <a:effectLst/>
                <a:latin typeface="&amp;quot"/>
              </a:rPr>
              <a:t>Role Assignments</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Policy Assignments</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Azure Resource Manager templates (ARM templates)</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Resource Groups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spcAft>
                <a:spcPts val="1200"/>
              </a:spcAft>
              <a:buNone/>
            </a:pPr>
            <a:r>
              <a:rPr lang="en-US" b="0" i="0" u="none" strike="noStrike" dirty="0">
                <a:effectLst/>
                <a:latin typeface="Segoe UI Light" panose="020B0502040204020203" pitchFamily="34" charset="0"/>
                <a:cs typeface="Segoe UI Light" panose="020B0502040204020203" pitchFamily="34" charset="0"/>
              </a:rPr>
              <a:t>The Azure Blueprints service is designed to help with environment types—a  set of resource groups, policies, role assignments, and Resource Manager template deployments. </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A blueprint is a package of these types brought together to compose and version.</a:t>
            </a:r>
          </a:p>
          <a:p>
            <a:pPr algn="l">
              <a:spcAft>
                <a:spcPts val="1200"/>
              </a:spcAft>
            </a:pPr>
            <a:r>
              <a:rPr lang="en-US" b="1" i="0" u="none" strike="noStrike" dirty="0">
                <a:effectLst/>
                <a:latin typeface="Segoe UI Light" panose="020B0502040204020203" pitchFamily="34" charset="0"/>
                <a:cs typeface="Segoe UI Light" panose="020B0502040204020203" pitchFamily="34" charset="0"/>
              </a:rPr>
              <a:t>Note</a:t>
            </a:r>
            <a:r>
              <a:rPr lang="en-US" b="0" i="0" u="none" strike="noStrike" dirty="0">
                <a:effectLst/>
                <a:latin typeface="Segoe UI Light" panose="020B0502040204020203" pitchFamily="34" charset="0"/>
                <a:cs typeface="Segoe UI Light" panose="020B0502040204020203" pitchFamily="34" charset="0"/>
              </a:rPr>
              <a:t>: Resource Manager templates are documents that are stored locally or in source control. </a:t>
            </a:r>
          </a:p>
          <a:p>
            <a:pPr marL="800100" lvl="2" indent="-342900">
              <a:spcAft>
                <a:spcPts val="1200"/>
              </a:spcAft>
              <a:buFont typeface="Arial" panose="020B0604020202020204" pitchFamily="34" charset="0"/>
              <a:buChar char="•"/>
            </a:pPr>
            <a:r>
              <a:rPr lang="en-US" sz="2000" b="0" i="0" u="none" strike="noStrike" dirty="0">
                <a:solidFill>
                  <a:schemeClr val="tx1">
                    <a:lumMod val="95000"/>
                    <a:lumOff val="5000"/>
                  </a:schemeClr>
                </a:solidFill>
                <a:effectLst/>
                <a:latin typeface="Segoe UI Light" panose="020B0502040204020203" pitchFamily="34" charset="0"/>
                <a:cs typeface="Segoe UI Light" panose="020B0502040204020203" pitchFamily="34" charset="0"/>
              </a:rPr>
              <a:t>The template gets used for deployments of one or more Azure resources—once those resources deploy there's no active connection or relationship to the template.</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With Blueprints, the relationship between the blueprint definition (what should be deployed) and the blueprint assignment (what was deployed) is preserved. </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Blueprints can upgrade multiple subscriptions that governed by the same blueprint at once.</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Each blueprint can consist of zero or more Resource Manager template artifacts. </a:t>
            </a:r>
          </a:p>
          <a:p>
            <a:pPr algn="l">
              <a:spcAft>
                <a:spcPts val="1200"/>
              </a:spcAft>
            </a:pPr>
            <a:r>
              <a:rPr lang="en-US" b="0" i="0" u="none" strike="noStrike" dirty="0">
                <a:effectLst/>
                <a:latin typeface="Segoe UI Light" panose="020B0502040204020203" pitchFamily="34" charset="0"/>
                <a:cs typeface="Segoe UI Light" panose="020B0502040204020203" pitchFamily="34" charset="0"/>
              </a:rPr>
              <a:t>Resource Manager templates are reusable in Blueprints.</a:t>
            </a:r>
          </a:p>
          <a:p>
            <a:endParaRPr lang="en-US" dirty="0"/>
          </a:p>
          <a:p>
            <a:pPr algn="l"/>
            <a:r>
              <a:rPr lang="en-US" b="1" i="0" u="none" strike="noStrike" dirty="0">
                <a:effectLst/>
                <a:latin typeface="&amp;quot"/>
              </a:rPr>
              <a:t>Azure Resource Manager (ARM) Template</a:t>
            </a: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are stored locally or in source code</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once run they are no longer related to the object(s) they create </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changes to a template will not impact objects created with the original template</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can appear in zero or more Blueprints</a:t>
            </a:r>
            <a:br>
              <a:rPr lang="en-US" b="0" i="0" u="none" strike="noStrike" dirty="0">
                <a:effectLst/>
                <a:latin typeface="&amp;quot"/>
              </a:rPr>
            </a:br>
            <a:endParaRPr lang="en-US" b="0" i="0" u="none" strike="noStrike" dirty="0">
              <a:effectLst/>
              <a:latin typeface="&amp;quot"/>
            </a:endParaRPr>
          </a:p>
          <a:p>
            <a:pPr algn="l"/>
            <a:br>
              <a:rPr lang="en-US" b="0" i="0" u="none" strike="noStrike" dirty="0">
                <a:effectLst/>
                <a:latin typeface="&amp;quot"/>
              </a:rPr>
            </a:br>
            <a:endParaRPr lang="en-US" b="0" i="0" u="none" strike="noStrike" dirty="0">
              <a:effectLst/>
              <a:latin typeface="&amp;quot"/>
            </a:endParaRPr>
          </a:p>
          <a:p>
            <a:pPr algn="l"/>
            <a:r>
              <a:rPr lang="en-US" b="1" i="0" u="none" strike="noStrike" dirty="0">
                <a:effectLst/>
                <a:latin typeface="&amp;quot"/>
              </a:rPr>
              <a:t>Azure Blueprint</a:t>
            </a: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are created and stored within Azure</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changes to a Blueprint will enact the change on the objects that were originally deployed by the Blueprint</a:t>
            </a:r>
            <a:br>
              <a:rPr lang="en-US" b="0" i="0" u="none" strike="noStrike" dirty="0">
                <a:effectLst/>
                <a:latin typeface="&amp;quot"/>
              </a:rPr>
            </a:br>
            <a:endParaRPr lang="en-US" b="0" i="0" u="none" strike="noStrike" dirty="0">
              <a:effectLst/>
              <a:latin typeface="&amp;quot"/>
            </a:endParaRPr>
          </a:p>
          <a:p>
            <a:pPr algn="l">
              <a:buFont typeface="Arial" panose="020B0604020202020204" pitchFamily="34" charset="0"/>
              <a:buChar char="•"/>
            </a:pPr>
            <a:r>
              <a:rPr lang="en-US" b="0" i="0" u="none" strike="noStrike" dirty="0">
                <a:effectLst/>
                <a:latin typeface="&amp;quot"/>
              </a:rPr>
              <a:t>consist of zero or more ARM Templates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None/>
            </a:pPr>
            <a:r>
              <a:rPr lang="en-US" sz="900" b="0" i="0" u="none" strike="noStrike" dirty="0">
                <a:effectLst/>
                <a:latin typeface="Segoe UI Light" panose="020B0502040204020203" pitchFamily="34" charset="0"/>
                <a:cs typeface="Segoe UI Light" panose="020B0502040204020203" pitchFamily="34" charset="0"/>
              </a:rPr>
              <a:t>A blueprint is a package composing focus-specific sets of standards, patterns, and requirements related to the implementation of Azure cloud services</a:t>
            </a:r>
            <a:r>
              <a:rPr lang="en-US" sz="900" dirty="0">
                <a:latin typeface="Segoe UI Light" panose="020B0502040204020203" pitchFamily="34" charset="0"/>
                <a:cs typeface="Segoe UI Light" panose="020B0502040204020203" pitchFamily="34" charset="0"/>
              </a:rPr>
              <a:t>. </a:t>
            </a:r>
            <a:endParaRPr lang="en-US" sz="900" b="0" i="0" u="none" strike="noStrike" dirty="0">
              <a:effectLst/>
              <a:latin typeface="Segoe UI Light" panose="020B0502040204020203" pitchFamily="34" charset="0"/>
              <a:cs typeface="Segoe UI Light" panose="020B0502040204020203" pitchFamily="34" charset="0"/>
            </a:endParaRP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A policy is a default-allow and explicit-deny system focused on resource properties during deployment and for already existing resources. </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Including a policy in a blueprint enables the creation of the right pattern or design during assignment of the blueprint. </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The policy inclusion makes sure that only approved or expected changes can be made to the environment to protect ongoing compliance to the intent of the blueprint.</a:t>
            </a:r>
          </a:p>
          <a:p>
            <a:pPr algn="l">
              <a:spcAft>
                <a:spcPts val="1200"/>
              </a:spcAft>
            </a:pPr>
            <a:r>
              <a:rPr lang="en-US" sz="900" b="0" i="0" u="none" strike="noStrike" dirty="0">
                <a:effectLst/>
                <a:latin typeface="Segoe UI Light" panose="020B0502040204020203" pitchFamily="34" charset="0"/>
                <a:cs typeface="Segoe UI Light" panose="020B0502040204020203" pitchFamily="34" charset="0"/>
              </a:rPr>
              <a:t>A policy can be included as one of many artifacts in a blueprint definition.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Multiple Learn units cover the content in slide 13-15</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https://docs.microsoft.com/en-us/learn/modules/management-fundamentals/4-use-azure-portal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https://docs.microsoft.com/en-us/learn/modules/management-fundamentals/5-use-azure-powershell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https://docs.microsoft.com/en-us/learn/modules/management-fundamentals/6-use-azure-cli</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https://docs.microsoft.com/en-us/learn/modules/management-fundamentals/7-use-azure-mobile-app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2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29</a:t>
            </a:fld>
            <a:endParaRPr lang="en-US"/>
          </a:p>
        </p:txBody>
      </p:sp>
    </p:spTree>
    <p:extLst>
      <p:ext uri="{BB962C8B-B14F-4D97-AF65-F5344CB8AC3E}">
        <p14:creationId xmlns:p14="http://schemas.microsoft.com/office/powerpoint/2010/main" val="3896114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39571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4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Multiple Learn units cover the content in slide 13-15</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https://docs.microsoft.com/en-us/learn/modules/management-fundamentals/4-use-azure-portal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https://docs.microsoft.com/en-us/learn/modules/management-fundamentals/5-use-azure-powershell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https://docs.microsoft.com/en-us/learn/modules/management-fundamentals/6-use-azure-cli</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https://docs.microsoft.com/en-us/learn/modules/management-fundamentals/7-use-azure-mobile-app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200" b="0" i="0" u="none" strike="noStrike" kern="1200" dirty="0">
              <a:solidFill>
                <a:schemeClr val="tx1"/>
              </a:solidFill>
              <a:effectLst/>
              <a:latin typeface="Segoe UI Light" pitchFamily="34" charset="0"/>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31</a:t>
            </a:fld>
            <a:endParaRPr lang="en-US"/>
          </a:p>
        </p:txBody>
      </p:sp>
    </p:spTree>
    <p:extLst>
      <p:ext uri="{BB962C8B-B14F-4D97-AF65-F5344CB8AC3E}">
        <p14:creationId xmlns:p14="http://schemas.microsoft.com/office/powerpoint/2010/main" val="3155524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Multiple Learn units cover the content in slide 13-15</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https://docs.microsoft.com/en-us/learn/modules/management-fundamentals/4-use-azure-portal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https://docs.microsoft.com/en-us/learn/modules/management-fundamentals/5-use-azure-powershell</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https://docs.microsoft.com/en-us/learn/modules/management-fundamentals/6-use-azure-cli</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https://docs.microsoft.com/en-us/learn/modules/management-fundamentals/7-use-azure-mobile-app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endParaRPr lang="en-US" sz="900" dirty="0"/>
          </a:p>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90247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https://azure.microsoft.com/en-us/features/resource-manager/</a:t>
            </a:r>
          </a:p>
          <a:p>
            <a:r>
              <a:rPr lang="en-US" dirty="0"/>
              <a:t>https://docs.microsoft.com/en-us/azure/azure-resource-manager/management/overview</a:t>
            </a:r>
          </a:p>
          <a:p>
            <a:r>
              <a:rPr lang="en-US" dirty="0"/>
              <a:t>https://docs.microsoft.com/en-us/azure/azure-resource-manager/templates/overview</a:t>
            </a:r>
          </a:p>
          <a:p>
            <a:pPr algn="l"/>
            <a:br>
              <a:rPr lang="en-US" b="1" i="0" dirty="0">
                <a:solidFill>
                  <a:srgbClr val="1A1A1F"/>
                </a:solidFill>
                <a:effectLst/>
                <a:latin typeface="Segoe UI" panose="020B0502040204020203" pitchFamily="34" charset="0"/>
              </a:rPr>
            </a:br>
            <a:r>
              <a:rPr lang="en-US" b="1" i="0" dirty="0">
                <a:solidFill>
                  <a:srgbClr val="1A1A1F"/>
                </a:solidFill>
                <a:effectLst/>
                <a:latin typeface="Segoe UI" panose="020B0502040204020203" pitchFamily="34" charset="0"/>
              </a:rPr>
              <a:t>Deploy app resources </a:t>
            </a:r>
            <a:r>
              <a:rPr lang="en-US" b="0" i="0" dirty="0">
                <a:solidFill>
                  <a:srgbClr val="4C4C51"/>
                </a:solidFill>
                <a:effectLst/>
                <a:latin typeface="Segoe UI" panose="020B0502040204020203" pitchFamily="34" charset="0"/>
              </a:rPr>
              <a:t>Azure Resource Manager enables you to repeatedly deploy your app and have confidence your resources are deployed in a consistent state. You define the infrastructure and dependencies for your app in a single declarative template. This template is flexible enough to use for all of your environments such as test, staging or production. If you create a solution from the Azure Marketplace, the solution will automatically include a template that you can use for your app.</a:t>
            </a:r>
          </a:p>
          <a:p>
            <a:pPr algn="l"/>
            <a:r>
              <a:rPr lang="en-US" b="1" i="0" dirty="0">
                <a:solidFill>
                  <a:srgbClr val="1A1A1F"/>
                </a:solidFill>
                <a:effectLst/>
                <a:latin typeface="Segoe UI" panose="020B0502040204020203" pitchFamily="34" charset="0"/>
              </a:rPr>
              <a:t>Organize resources</a:t>
            </a:r>
          </a:p>
          <a:p>
            <a:pPr algn="l"/>
            <a:r>
              <a:rPr lang="en-US" b="0" i="0" dirty="0">
                <a:solidFill>
                  <a:srgbClr val="4C4C51"/>
                </a:solidFill>
                <a:effectLst/>
                <a:latin typeface="Segoe UI" panose="020B0502040204020203" pitchFamily="34" charset="0"/>
              </a:rPr>
              <a:t>Azure Resource Manager makes it easy for you to manage and visualize resources in your app. You no longer have to deploy parts of your app separately and then manually stitch them together. You put resources with a common lifecycle into a resource group that can be deployed or deleted in a single action. You can see which resources are linked by a dependency. You can apply tags to resources to categorize them for management tasks, such as billing.</a:t>
            </a:r>
          </a:p>
          <a:p>
            <a:pPr algn="l"/>
            <a:r>
              <a:rPr lang="en-US" b="1" i="0" dirty="0">
                <a:solidFill>
                  <a:srgbClr val="1A1A1F"/>
                </a:solidFill>
                <a:effectLst/>
                <a:latin typeface="Segoe UI" panose="020B0502040204020203" pitchFamily="34" charset="0"/>
              </a:rPr>
              <a:t>Control access to resources</a:t>
            </a:r>
          </a:p>
          <a:p>
            <a:pPr algn="l"/>
            <a:r>
              <a:rPr lang="en-US" b="0" i="0" dirty="0">
                <a:solidFill>
                  <a:srgbClr val="4C4C51"/>
                </a:solidFill>
                <a:effectLst/>
                <a:latin typeface="Segoe UI" panose="020B0502040204020203" pitchFamily="34" charset="0"/>
              </a:rPr>
              <a:t>With Azure Resource Manager, you can control who in your organization can perform actions on the resources. You manage permissions by defining roles and adding users or groups to the roles. For critical resources, you can apply an explicit lock that prevents users from deleting or modifying the resource. Azure Resource Manager logs all user actions so you can audit those actions. For each action, the audit log contains information about the user, time, events, and status.</a:t>
            </a:r>
          </a:p>
          <a:p>
            <a:pPr algn="l"/>
            <a:endParaRPr lang="en-US" b="0" i="0" dirty="0">
              <a:solidFill>
                <a:srgbClr val="4C4C51"/>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Multiple Learn units cover the content in slide 19-23</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https://docs.microsoft.com/en-us/learn/modules/monitoring-fundamentals/4-use-azure-advisor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https://docs.microsoft.com/en-us/learn/modules/monitoring-fundamentals/5-use-azure-monitor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https://docs.microsoft.com/en-us/learn/modules/monitoring-fundamentals/6-use-azure-service-health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200" b="0" i="0" u="none" strike="noStrike" kern="1200" dirty="0">
              <a:solidFill>
                <a:schemeClr val="tx1"/>
              </a:solidFill>
              <a:effectLst/>
              <a:latin typeface="Segoe UI Light" pitchFamily="34" charset="0"/>
              <a:ea typeface="+mn-ea"/>
              <a:cs typeface="+mn-cs"/>
            </a:endParaRPr>
          </a:p>
          <a:p>
            <a:endParaRPr lang="en-US" sz="1200" dirty="0"/>
          </a:p>
          <a:p>
            <a:endParaRPr lang="en-IE" sz="1200" u="sng" kern="1200" dirty="0">
              <a:solidFill>
                <a:schemeClr val="tx1"/>
              </a:solidFill>
              <a:effectLst/>
              <a:latin typeface="Segoe UI Light" pitchFamily="34" charset="0"/>
              <a:ea typeface="+mn-ea"/>
              <a:cs typeface="+mn-cs"/>
            </a:endParaRPr>
          </a:p>
          <a:p>
            <a:pPr algn="l"/>
            <a:endParaRPr lang="en-US" b="0" i="0" dirty="0">
              <a:solidFill>
                <a:srgbClr val="4C4C51"/>
              </a:solidFill>
              <a:effectLst/>
              <a:latin typeface="Segoe UI" panose="020B0502040204020203" pitchFamily="34" charset="0"/>
            </a:endParaRPr>
          </a:p>
          <a:p>
            <a:pPr algn="l"/>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33</a:t>
            </a:fld>
            <a:endParaRPr lang="en-US"/>
          </a:p>
        </p:txBody>
      </p:sp>
    </p:spTree>
    <p:extLst>
      <p:ext uri="{BB962C8B-B14F-4D97-AF65-F5344CB8AC3E}">
        <p14:creationId xmlns:p14="http://schemas.microsoft.com/office/powerpoint/2010/main" val="22692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Get proactive, actionable, and personalized best practice recommendations.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Improve the performance, security, and availability of your resources.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Identify opportunities to reduce your Azure costs.</a:t>
            </a:r>
            <a:endParaRPr lang="en-US" sz="1400" dirty="0"/>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Azure Advisor - </a:t>
            </a:r>
            <a:r>
              <a:rPr lang="en-IE" u="none" dirty="0"/>
              <a:t>https://docs.microsoft.com/en-us/azure/advisor/</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Multiple Learn units cover the content in slide 19-23</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https://docs.microsoft.com/en-us/learn/modules/monitoring-fundamentals/4-use-azure-advisor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https://docs.microsoft.com/en-us/learn/modules/monitoring-fundamentals/5-use-azure-monitor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https://docs.microsoft.com/en-us/learn/modules/monitoring-fundamentals/6-use-azure-service-health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endParaRPr lang="en-US" sz="900" dirty="0"/>
          </a:p>
          <a:p>
            <a:endParaRPr lang="en-IE" sz="900" u="sng"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711511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Collect, analyse, </a:t>
            </a:r>
            <a:r>
              <a:rPr lang="en-US" sz="1100" dirty="0"/>
              <a:t>and</a:t>
            </a:r>
            <a:r>
              <a:rPr lang="en-IE" sz="1100" dirty="0"/>
              <a:t> act on telemetry from cloud and on-premises environments, to maximize your applications’ availability and performance.</a:t>
            </a:r>
          </a:p>
          <a:p>
            <a:pPr marL="457200" indent="-457200">
              <a:buFont typeface="Arial" panose="020B0604020202020204" pitchFamily="34" charset="0"/>
              <a:buChar char="•"/>
            </a:pPr>
            <a:r>
              <a:rPr lang="en-US" sz="1100" dirty="0"/>
              <a:t>Starts collecting data as soon as you create an Azure subscription and add resources. </a:t>
            </a:r>
          </a:p>
          <a:p>
            <a:pPr marL="457200" indent="-457200">
              <a:buFont typeface="Arial" panose="020B0604020202020204" pitchFamily="34" charset="0"/>
              <a:buChar char="•"/>
            </a:pPr>
            <a:r>
              <a:rPr lang="en-US" sz="1100" b="1" dirty="0"/>
              <a:t>Activity Logs </a:t>
            </a:r>
            <a:r>
              <a:rPr lang="en-US" sz="1100" dirty="0"/>
              <a:t>record all resource creation and modification events.</a:t>
            </a:r>
          </a:p>
          <a:p>
            <a:pPr marL="457200" indent="-457200">
              <a:buFont typeface="Arial" panose="020B0604020202020204" pitchFamily="34" charset="0"/>
              <a:buChar char="•"/>
            </a:pPr>
            <a:r>
              <a:rPr lang="en-US" sz="1100" b="1" dirty="0"/>
              <a:t>Metrics</a:t>
            </a:r>
            <a:r>
              <a:rPr lang="en-US" sz="1100" dirty="0"/>
              <a:t> measure resource performance and consumption.</a:t>
            </a:r>
          </a:p>
          <a:p>
            <a:pPr marL="457200" indent="-457200">
              <a:buFont typeface="Arial" panose="020B0604020202020204" pitchFamily="34" charset="0"/>
              <a:buChar char="•"/>
            </a:pPr>
            <a:r>
              <a:rPr lang="en-US" sz="1100" dirty="0"/>
              <a:t>Add an Azure monitor agent to collect operational data for a resource.</a:t>
            </a:r>
            <a:endParaRPr lang="en-IE" sz="1100" dirty="0"/>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Monitor </a:t>
            </a:r>
            <a:r>
              <a:rPr lang="en-IE" sz="900"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https://azure.microsoft.com/en-us/services/monitor/</a:t>
            </a:r>
          </a:p>
          <a:p>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Multiple Learn units cover the content in slide 19-23</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https://docs.microsoft.com/en-us/learn/modules/monitoring-fundamentals/4-use-azure-advisor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https://docs.microsoft.com/en-us/learn/modules/monitoring-fundamentals/5-use-azure-monitor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https://docs.microsoft.com/en-us/learn/modules/monitoring-fundamentals/6-use-azure-service-health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endParaRPr lang="en-US" sz="900" dirty="0"/>
          </a:p>
          <a:p>
            <a:endParaRPr lang="en-IE" sz="900" u="sng" kern="1200" dirty="0">
              <a:solidFill>
                <a:schemeClr val="tx1"/>
              </a:solidFill>
              <a:effectLst/>
              <a:latin typeface="Segoe UI Light" pitchFamily="34" charset="0"/>
              <a:ea typeface="+mn-ea"/>
              <a:cs typeface="+mn-cs"/>
            </a:endParaRPr>
          </a:p>
          <a:p>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75436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https://docs.microsoft.com/azure/service-health/service-health-overview</a:t>
            </a:r>
          </a:p>
          <a:p>
            <a:r>
              <a:rPr lang="en-IE" sz="1100" dirty="0"/>
              <a:t>Collect, analyse, </a:t>
            </a:r>
            <a:r>
              <a:rPr lang="en-US" sz="1100" dirty="0"/>
              <a:t>and</a:t>
            </a:r>
            <a:r>
              <a:rPr lang="en-IE" sz="1100" dirty="0"/>
              <a:t> act on telemetry from cloud and on-premises environments, to maximize your applications’ availability and performance.</a:t>
            </a:r>
          </a:p>
          <a:p>
            <a:pPr marL="457200" indent="-457200">
              <a:buFont typeface="Arial" panose="020B0604020202020204" pitchFamily="34" charset="0"/>
              <a:buChar char="•"/>
            </a:pPr>
            <a:r>
              <a:rPr lang="en-US" sz="1100" dirty="0"/>
              <a:t>Starts collecting data as soon as you create an Azure subscription and add resources. </a:t>
            </a:r>
          </a:p>
          <a:p>
            <a:pPr marL="457200" indent="-457200">
              <a:buFont typeface="Arial" panose="020B0604020202020204" pitchFamily="34" charset="0"/>
              <a:buChar char="•"/>
            </a:pPr>
            <a:r>
              <a:rPr lang="en-US" sz="1100" b="1" dirty="0"/>
              <a:t>Activity Logs </a:t>
            </a:r>
            <a:r>
              <a:rPr lang="en-US" sz="1100" dirty="0"/>
              <a:t>record all resource creation and modification events.</a:t>
            </a:r>
          </a:p>
          <a:p>
            <a:pPr marL="457200" indent="-457200">
              <a:buFont typeface="Arial" panose="020B0604020202020204" pitchFamily="34" charset="0"/>
              <a:buChar char="•"/>
            </a:pPr>
            <a:r>
              <a:rPr lang="en-US" sz="1100" b="1" dirty="0"/>
              <a:t>Metrics</a:t>
            </a:r>
            <a:r>
              <a:rPr lang="en-US" sz="1100" dirty="0"/>
              <a:t> measure resource performance and consumption.</a:t>
            </a:r>
          </a:p>
          <a:p>
            <a:pPr marL="457200" indent="-457200">
              <a:buFont typeface="Arial" panose="020B0604020202020204" pitchFamily="34" charset="0"/>
              <a:buChar char="•"/>
            </a:pPr>
            <a:r>
              <a:rPr lang="en-US" sz="1100" dirty="0"/>
              <a:t>Add an Azure monitor agent to collect operational data for a resource.</a:t>
            </a:r>
            <a:endParaRPr lang="en-IE" sz="1100" dirty="0"/>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Service Health </a:t>
            </a:r>
            <a:r>
              <a:rPr lang="en-IE" sz="900"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https://azure.microsoft.com/en-us/services/monitor/</a:t>
            </a:r>
            <a:endParaRPr lang="en-IE" sz="900" kern="1200" dirty="0">
              <a:solidFill>
                <a:schemeClr val="tx1"/>
              </a:solidFill>
              <a:effectLst/>
              <a:latin typeface="Segoe UI Light" pitchFamily="34" charset="0"/>
              <a:ea typeface="+mn-ea"/>
              <a:cs typeface="+mn-cs"/>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Multiple Learn units cover the content in slide 19-23</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https://docs.microsoft.com/en-us/learn/modules/monitoring-fundamentals/4-use-azure-advisor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https://docs.microsoft.com/en-us/learn/modules/monitoring-fundamentals/5-use-azure-monitor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https://docs.microsoft.com/en-us/learn/modules/monitoring-fundamentals/6-use-azure-service-health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200" b="0" i="0" u="none" strike="noStrike" kern="1200" dirty="0">
              <a:solidFill>
                <a:schemeClr val="tx1"/>
              </a:solidFill>
              <a:effectLst/>
              <a:latin typeface="Segoe UI Light" pitchFamily="34" charset="0"/>
              <a:ea typeface="+mn-ea"/>
              <a:cs typeface="+mn-cs"/>
            </a:endParaRPr>
          </a:p>
          <a:p>
            <a:endParaRPr lang="en-US" sz="1200" dirty="0"/>
          </a:p>
          <a:p>
            <a:endParaRPr lang="en-IE" sz="1200" u="sng"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219193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Collect, analyse, </a:t>
            </a:r>
            <a:r>
              <a:rPr lang="en-US" sz="1100" dirty="0"/>
              <a:t>and</a:t>
            </a:r>
            <a:r>
              <a:rPr lang="en-IE" sz="1100" dirty="0"/>
              <a:t> act on telemetry from cloud and on-premises environments, to maximize your applications’ availability and performance.</a:t>
            </a:r>
          </a:p>
          <a:p>
            <a:pPr marL="457200" indent="-457200">
              <a:buFont typeface="Arial" panose="020B0604020202020204" pitchFamily="34" charset="0"/>
              <a:buChar char="•"/>
            </a:pPr>
            <a:r>
              <a:rPr lang="en-US" sz="1100" dirty="0"/>
              <a:t>Starts collecting data as soon as you create an Azure subscription and add resources. </a:t>
            </a:r>
          </a:p>
          <a:p>
            <a:pPr marL="457200" indent="-457200">
              <a:buFont typeface="Arial" panose="020B0604020202020204" pitchFamily="34" charset="0"/>
              <a:buChar char="•"/>
            </a:pPr>
            <a:r>
              <a:rPr lang="en-US" sz="1100" b="1" dirty="0"/>
              <a:t>Activity Logs </a:t>
            </a:r>
            <a:r>
              <a:rPr lang="en-US" sz="1100" dirty="0"/>
              <a:t>record all resource creation and modification events.</a:t>
            </a:r>
          </a:p>
          <a:p>
            <a:pPr marL="457200" indent="-457200">
              <a:buFont typeface="Arial" panose="020B0604020202020204" pitchFamily="34" charset="0"/>
              <a:buChar char="•"/>
            </a:pPr>
            <a:r>
              <a:rPr lang="en-US" sz="1100" b="1" dirty="0"/>
              <a:t>Metrics</a:t>
            </a:r>
            <a:r>
              <a:rPr lang="en-US" sz="1100" dirty="0"/>
              <a:t> measure resource performance and consumption.</a:t>
            </a:r>
          </a:p>
          <a:p>
            <a:pPr marL="457200" indent="-457200">
              <a:buFont typeface="Arial" panose="020B0604020202020204" pitchFamily="34" charset="0"/>
              <a:buChar char="•"/>
            </a:pPr>
            <a:r>
              <a:rPr lang="en-US" sz="1100" dirty="0"/>
              <a:t>Add an Azure monitor agent to collect operational data for a resource.</a:t>
            </a:r>
            <a:endParaRPr lang="en-IE" sz="1100" dirty="0"/>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Service Health </a:t>
            </a:r>
            <a:r>
              <a:rPr lang="en-IE" sz="900"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https://azure.microsoft.com/en-us/services/monitor/</a:t>
            </a:r>
            <a:endParaRPr lang="en-IE" sz="900" kern="1200" dirty="0">
              <a:solidFill>
                <a:schemeClr val="tx1"/>
              </a:solidFill>
              <a:effectLst/>
              <a:latin typeface="Segoe UI Light" pitchFamily="34" charset="0"/>
              <a:ea typeface="+mn-ea"/>
              <a:cs typeface="+mn-cs"/>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400" b="1" kern="1200" dirty="0">
                <a:solidFill>
                  <a:schemeClr val="tx1"/>
                </a:solidFill>
                <a:effectLst/>
                <a:latin typeface="Segoe UI Light" pitchFamily="34" charset="0"/>
                <a:ea typeface="+mn-ea"/>
                <a:cs typeface="+mn-cs"/>
              </a:rPr>
              <a:t>Learn and SkillPipe content order note:</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Multiple Learn units cover the content in slide 19-23</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https://docs.microsoft.com/en-us/learn/modules/monitoring-fundamentals/1-introduction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https://docs.microsoft.com/en-us/learn/modules/monitoring-fundamentals/2-identify-product-options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https://docs.microsoft.com/en-us/learn/modules/monitoring-fundamentals/3-analyze-decision-criteria</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https://docs.microsoft.com/en-us/learn/modules/monitoring-fundamentals/4-use-azure-advisor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https://docs.microsoft.com/en-us/learn/modules/monitoring-fundamentals/5-use-azure-monitor</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1200" b="0" i="0" u="none" strike="noStrike" kern="1200" dirty="0">
                <a:solidFill>
                  <a:schemeClr val="tx1"/>
                </a:solidFill>
                <a:effectLst/>
                <a:latin typeface="Segoe UI Light" pitchFamily="34" charset="0"/>
                <a:ea typeface="+mn-ea"/>
                <a:cs typeface="+mn-cs"/>
              </a:rPr>
              <a:t>https://docs.microsoft.com/en-us/learn/modules/monitoring-fundamentals/6-use-azure-service-health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1200" b="0" i="0" u="none" strike="noStrike" kern="1200" dirty="0">
              <a:solidFill>
                <a:schemeClr val="tx1"/>
              </a:solidFill>
              <a:effectLst/>
              <a:latin typeface="Segoe UI Light" pitchFamily="34" charset="0"/>
              <a:ea typeface="+mn-ea"/>
              <a:cs typeface="+mn-cs"/>
            </a:endParaRPr>
          </a:p>
          <a:p>
            <a:endParaRPr lang="en-US" sz="1200" dirty="0"/>
          </a:p>
          <a:p>
            <a:endParaRPr lang="en-IE" sz="1200" u="sng"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536662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1585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51562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covering the Azure Management Tools slide before you do any of the walkthroughs. This slide is in Lesson 05.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US" dirty="0"/>
              <a:t>Slides 17-18</a:t>
            </a:r>
          </a:p>
          <a:p>
            <a:r>
              <a:rPr lang="en-US" dirty="0"/>
              <a:t>https://docs.microsoft.com/en-us/learn/modules/azure-compute-fundamentals/introduction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926062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https://azure.microsoft.com/en-us/services/app-service/#product-overview</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US" dirty="0"/>
              <a:t>https://docs.microsoft.com/en-us/learn/modules/azure-compute-fundamentals/overview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44084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4656165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u="none" strike="noStrike" dirty="0">
                <a:effectLst/>
                <a:latin typeface="Segoe UI Light" panose="020B0502040204020203" pitchFamily="34" charset="0"/>
                <a:cs typeface="Segoe UI Light" panose="020B0502040204020203" pitchFamily="34" charset="0"/>
              </a:rPr>
              <a:t>The output of the flowchart is a </a:t>
            </a:r>
            <a:r>
              <a:rPr lang="en-US" b="1" i="0" u="none" strike="noStrike" dirty="0">
                <a:effectLst/>
                <a:latin typeface="Segoe UI Light" panose="020B0502040204020203" pitchFamily="34" charset="0"/>
                <a:cs typeface="Segoe UI Light" panose="020B0502040204020203" pitchFamily="34" charset="0"/>
              </a:rPr>
              <a:t>starting point</a:t>
            </a:r>
            <a:r>
              <a:rPr lang="en-US" b="0" i="0" u="none" strike="noStrike" dirty="0">
                <a:effectLst/>
                <a:latin typeface="Segoe UI Light" panose="020B0502040204020203" pitchFamily="34" charset="0"/>
                <a:cs typeface="Segoe UI Light" panose="020B0502040204020203" pitchFamily="34" charset="0"/>
              </a:rPr>
              <a:t>. Next, perform a detailed evaluation of the service to address the needs.</a:t>
            </a:r>
          </a:p>
          <a:p>
            <a:pPr algn="l">
              <a:buFont typeface="Arial" panose="020B0604020202020204" pitchFamily="34" charset="0"/>
              <a:buChar char="•"/>
            </a:pPr>
            <a:endParaRPr lang="en-US" b="1" dirty="0">
              <a:latin typeface="Segoe UI Light" panose="020B0502040204020203" pitchFamily="34" charset="0"/>
              <a:cs typeface="Segoe UI Light" panose="020B0502040204020203" pitchFamily="34" charset="0"/>
            </a:endParaRPr>
          </a:p>
          <a:p>
            <a:pPr algn="l">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"Lift and shift"</a:t>
            </a:r>
            <a:r>
              <a:rPr lang="en-US" b="0" i="0" u="none" strike="noStrike" dirty="0">
                <a:effectLst/>
                <a:latin typeface="Segoe UI Light" panose="020B0502040204020203" pitchFamily="34" charset="0"/>
                <a:cs typeface="Segoe UI Light" panose="020B0502040204020203" pitchFamily="34" charset="0"/>
              </a:rPr>
              <a:t> is a strategy for migrating a workload to the cloud without redesigning the application or making code changes. Also called rehosting.</a:t>
            </a:r>
          </a:p>
          <a:p>
            <a:pPr algn="l">
              <a:buFont typeface="Arial" panose="020B0604020202020204" pitchFamily="34" charset="0"/>
              <a:buChar char="•"/>
            </a:pPr>
            <a:r>
              <a:rPr lang="en-US" b="1" i="0" u="none" strike="noStrike" dirty="0">
                <a:effectLst/>
                <a:latin typeface="Segoe UI Light" panose="020B0502040204020203" pitchFamily="34" charset="0"/>
                <a:cs typeface="Segoe UI Light" panose="020B0502040204020203" pitchFamily="34" charset="0"/>
              </a:rPr>
              <a:t>Cloud optimized</a:t>
            </a:r>
            <a:r>
              <a:rPr lang="en-US" b="0" i="0" u="none" strike="noStrike" dirty="0">
                <a:effectLst/>
                <a:latin typeface="Segoe UI Light" panose="020B0502040204020203" pitchFamily="34" charset="0"/>
                <a:cs typeface="Segoe UI Light" panose="020B0502040204020203" pitchFamily="34" charset="0"/>
              </a:rPr>
              <a:t> is a strategy for migrating to the cloud by refactoring an application to take advantage of cloud-native features and capabilities.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33819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546441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66408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0"/>
              </a:spcBef>
              <a:spcAft>
                <a:spcPts val="1800"/>
              </a:spcAft>
              <a:buFont typeface="Arial" panose="020B0604020202020204" pitchFamily="34" charset="0"/>
              <a:buChar char="•"/>
            </a:pPr>
            <a:r>
              <a:rPr lang="en-US" dirty="0">
                <a:latin typeface="+mn-lt"/>
              </a:rPr>
              <a:t>Development and test – Azure VMs offer a quick and easy way to create a computer with specific configurations required to code and test an application.</a:t>
            </a:r>
          </a:p>
          <a:p>
            <a:pPr marL="342900" indent="-342900">
              <a:spcBef>
                <a:spcPts val="0"/>
              </a:spcBef>
              <a:spcAft>
                <a:spcPts val="1800"/>
              </a:spcAft>
              <a:buFont typeface="Arial" panose="020B0604020202020204" pitchFamily="34" charset="0"/>
              <a:buChar char="•"/>
            </a:pPr>
            <a:r>
              <a:rPr lang="en-US" dirty="0">
                <a:latin typeface="+mn-lt"/>
              </a:rPr>
              <a:t>Applications in the cloud – Because demand for your application can fluctuate, it might make economic sense to run it on a VM in Azure. You pay for extra VMs when you need them and shut them down when you don’t.</a:t>
            </a:r>
          </a:p>
          <a:p>
            <a:pPr marL="342900" indent="-342900">
              <a:spcBef>
                <a:spcPts val="0"/>
              </a:spcBef>
              <a:spcAft>
                <a:spcPts val="1800"/>
              </a:spcAft>
              <a:buFont typeface="Arial" panose="020B0604020202020204" pitchFamily="34" charset="0"/>
              <a:buChar char="•"/>
            </a:pPr>
            <a:r>
              <a:rPr lang="en-US" dirty="0">
                <a:latin typeface="+mn-lt"/>
              </a:rPr>
              <a:t>Extended datacenter – Virtual machines in an Azure virtual network can easily be connected to your organization’s network.</a:t>
            </a:r>
            <a:endParaRPr lang="en-IE" dirty="0">
              <a:latin typeface="+mn-lt"/>
            </a:endParaRPr>
          </a:p>
          <a:p>
            <a:endParaRPr lang="en-US" sz="882" b="1" kern="1200" dirty="0">
              <a:solidFill>
                <a:schemeClr val="tx1"/>
              </a:solidFill>
              <a:effectLst/>
              <a:latin typeface="Segoe UI Light" pitchFamily="34" charset="0"/>
              <a:ea typeface="+mn-ea"/>
              <a:cs typeface="+mn-cs"/>
            </a:endParaRPr>
          </a:p>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IE" sz="900" b="0" i="0" u="none" strike="noStrike" kern="1200" dirty="0">
                <a:solidFill>
                  <a:schemeClr val="tx1"/>
                </a:solidFill>
                <a:effectLst/>
                <a:latin typeface="Segoe UI Light" pitchFamily="34" charset="0"/>
                <a:ea typeface="+mn-ea"/>
                <a:cs typeface="+mn-cs"/>
              </a:rPr>
              <a:t>https://docs.microsoft.com/en-us/learn/modules/azure-compute-fundamentals/azure-virtual-machines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Why automate compute provisioning?</a:t>
            </a:r>
          </a:p>
          <a:p>
            <a:pPr>
              <a:lnSpc>
                <a:spcPct val="100000"/>
              </a:lnSpc>
              <a:spcAft>
                <a:spcPts val="1200"/>
              </a:spcAft>
            </a:pPr>
            <a:r>
              <a:rPr lang="en-US" dirty="0">
                <a:latin typeface="Segoe UI Light" panose="020B0502040204020203" pitchFamily="34" charset="0"/>
                <a:cs typeface="Segoe UI Light" panose="020B0502040204020203" pitchFamily="34" charset="0"/>
              </a:rPr>
              <a:t>It takes time to implement an architecture with many servers manually. Configure OS, install software, configure that software,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a:t>
            </a:r>
          </a:p>
          <a:p>
            <a:pPr>
              <a:lnSpc>
                <a:spcPct val="100000"/>
              </a:lnSpc>
              <a:spcAft>
                <a:spcPts val="1200"/>
              </a:spcAft>
            </a:pPr>
            <a:r>
              <a:rPr lang="en-US" dirty="0">
                <a:latin typeface="Segoe UI Light" panose="020B0502040204020203" pitchFamily="34" charset="0"/>
                <a:cs typeface="Segoe UI Light" panose="020B0502040204020203" pitchFamily="34" charset="0"/>
              </a:rPr>
              <a:t>Redeployment to recover from an attack or software testing. Note: manual deployment takes time. </a:t>
            </a:r>
          </a:p>
          <a:p>
            <a:pPr marL="0" indent="0">
              <a:lnSpc>
                <a:spcPct val="100000"/>
              </a:lnSpc>
              <a:spcAft>
                <a:spcPts val="1200"/>
              </a:spcAft>
              <a:buNone/>
            </a:pPr>
            <a:endParaRPr lang="en-US" dirty="0">
              <a:latin typeface="Segoe UI Light" panose="020B0502040204020203" pitchFamily="34" charset="0"/>
              <a:cs typeface="Segoe UI Light" panose="020B0502040204020203" pitchFamily="34" charset="0"/>
            </a:endParaRPr>
          </a:p>
          <a:p>
            <a:pPr marL="0" indent="0">
              <a:lnSpc>
                <a:spcPct val="100000"/>
              </a:lnSpc>
              <a:spcAft>
                <a:spcPts val="1200"/>
              </a:spcAft>
              <a:buNone/>
            </a:pPr>
            <a:r>
              <a:rPr lang="en-US" b="1" dirty="0">
                <a:latin typeface="Segoe UI Light" panose="020B0502040204020203" pitchFamily="34" charset="0"/>
                <a:cs typeface="Segoe UI Light" panose="020B0502040204020203" pitchFamily="34" charset="0"/>
              </a:rPr>
              <a:t>Automated provisioning provides</a:t>
            </a:r>
          </a:p>
          <a:p>
            <a:pPr>
              <a:lnSpc>
                <a:spcPct val="100000"/>
              </a:lnSpc>
              <a:spcAft>
                <a:spcPts val="1200"/>
              </a:spcAft>
            </a:pPr>
            <a:r>
              <a:rPr lang="en-US" dirty="0">
                <a:latin typeface="Segoe UI Light" panose="020B0502040204020203" pitchFamily="34" charset="0"/>
                <a:cs typeface="Segoe UI Light" panose="020B0502040204020203" pitchFamily="34" charset="0"/>
              </a:rPr>
              <a:t>Reduced complexity of a deployment configuration by creating a complete architecture using a script or a configuration file. </a:t>
            </a:r>
          </a:p>
          <a:p>
            <a:pPr>
              <a:lnSpc>
                <a:spcPct val="100000"/>
              </a:lnSpc>
              <a:spcAft>
                <a:spcPts val="1200"/>
              </a:spcAft>
            </a:pPr>
            <a:r>
              <a:rPr lang="en-US" dirty="0">
                <a:latin typeface="Segoe UI Light" panose="020B0502040204020203" pitchFamily="34" charset="0"/>
                <a:cs typeface="Segoe UI Light" panose="020B0502040204020203" pitchFamily="34" charset="0"/>
              </a:rPr>
              <a:t>Deployment it in a single operation that automates configuration and accelerate deployment.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865787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dirty="0">
                <a:solidFill>
                  <a:schemeClr val="tx1"/>
                </a:solidFill>
                <a:effectLst/>
                <a:latin typeface="Segoe UI Light" pitchFamily="34" charset="0"/>
                <a:ea typeface="+mn-ea"/>
                <a:cs typeface="+mn-cs"/>
              </a:rPr>
              <a:t>Learn and SkillPipe content order note:</a:t>
            </a:r>
            <a:endParaRPr lang="en-IE" sz="900" b="1"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https://docs.microsoft.com/en-us/learn/modules/azure-compute-fundamentals/azure-app-services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468500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2400" i="1" dirty="0"/>
              <a:t>Containers</a:t>
            </a:r>
            <a:r>
              <a:rPr lang="en-IE" sz="2400" dirty="0"/>
              <a:t> are a virtualization environment. However, unlike virtual machines, you do not manage an operating system. Containers are meant to be lightweight, and are designed to be created, scaled out, and stopped dynamically. </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Container Instances - </a:t>
            </a:r>
            <a:r>
              <a:rPr lang="en-IE" u="sng" dirty="0"/>
              <a:t>https://azure.microsoft.com/en-us/services/container-instances/</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Kubernetes Service - </a:t>
            </a:r>
            <a:r>
              <a:rPr lang="en-IE" u="sng" dirty="0"/>
              <a:t>https://azure.microsoft.com/en-us/services/kubernetes-service/ </a:t>
            </a:r>
          </a:p>
          <a:p>
            <a:endParaRPr lang="en-IE" sz="900" b="0" i="0" u="sng"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Learn and SkillPipe content order note:</a:t>
            </a:r>
            <a:endParaRPr lang="en-IE" sz="900" b="1"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https://docs.microsoft.com/en-us/learn/modules/azure-compute-fundamentals/azure-container-services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Connects end users with Microsoft partners, Independent Software Vendors (ISVs), and start-ups that offer solutions and services for Azure.</a:t>
            </a:r>
          </a:p>
          <a:p>
            <a:r>
              <a:rPr lang="en-US" sz="2400" dirty="0"/>
              <a:t>Azure customers, IT professionals and cloud developers can find, try, purchase, and provision Azure applications and services from certified service providers. </a:t>
            </a:r>
          </a:p>
          <a:p>
            <a:r>
              <a:rPr lang="en-US" sz="2400" dirty="0"/>
              <a:t>Includes close to 10,000 product listings.</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There is also a </a:t>
            </a:r>
            <a:r>
              <a:rPr lang="en-IE" sz="900" b="1" i="0" u="none" strike="noStrike" kern="1200" dirty="0">
                <a:solidFill>
                  <a:schemeClr val="tx1"/>
                </a:solidFill>
                <a:effectLst/>
                <a:latin typeface="Segoe UI Light" pitchFamily="34" charset="0"/>
                <a:ea typeface="+mn-ea"/>
                <a:cs typeface="+mn-cs"/>
              </a:rPr>
              <a:t>Marketplace FAQ </a:t>
            </a:r>
            <a:r>
              <a:rPr lang="en-IE" sz="900" b="0" i="0" u="none" strike="noStrike" kern="1200" dirty="0">
                <a:solidFill>
                  <a:schemeClr val="tx1"/>
                </a:solidFill>
                <a:effectLst/>
                <a:latin typeface="Segoe UI Light" pitchFamily="34" charset="0"/>
                <a:ea typeface="+mn-ea"/>
                <a:cs typeface="+mn-cs"/>
              </a:rPr>
              <a:t>available at </a:t>
            </a:r>
            <a:r>
              <a:rPr lang="en-IE" u="sng" dirty="0"/>
              <a:t>https://azure.microsoft.com/en-us/marketplace/faq/ </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Azure Marketplace </a:t>
            </a:r>
            <a:r>
              <a:rPr lang="en-IE" dirty="0"/>
              <a:t>- </a:t>
            </a:r>
            <a:r>
              <a:rPr lang="en-IE" dirty="0">
                <a:hlinkClick r:id="rId3"/>
              </a:rPr>
              <a:t>https://azuremarketplace.microsoft.com/en-us/</a:t>
            </a:r>
            <a:r>
              <a:rPr lang="en-IE" dirty="0"/>
              <a:t>  </a:t>
            </a:r>
          </a:p>
          <a:p>
            <a:endParaRPr lang="en-US" dirty="0"/>
          </a:p>
          <a:p>
            <a:r>
              <a:rPr lang="en-US" b="1" dirty="0"/>
              <a:t>Learn and SkillPipe content order note:</a:t>
            </a:r>
          </a:p>
          <a:p>
            <a:r>
              <a:rPr lang="en-US" dirty="0"/>
              <a:t>Note in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2:21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14491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https://docs.microsoft.com/en-us/azure/virtual-desktop/overview</a:t>
            </a:r>
          </a:p>
          <a:p>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0" u="none" strike="noStrike" kern="1200" dirty="0">
                <a:solidFill>
                  <a:schemeClr val="tx1"/>
                </a:solidFill>
                <a:effectLst/>
                <a:latin typeface="Segoe UI Light" pitchFamily="34" charset="0"/>
                <a:ea typeface="+mn-ea"/>
                <a:cs typeface="+mn-cs"/>
              </a:rPr>
              <a:t>Learn and SkillPipe content order note:</a:t>
            </a:r>
            <a:endParaRPr lang="en-IE" sz="900" b="1"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https://docs.microsoft.com/en-us/learn/modules/azure-compute-fundamentals/windows-virtual-desktop</a:t>
            </a: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Note</a:t>
            </a:r>
            <a:r>
              <a:rPr lang="en-IE" sz="900" b="0" i="0" u="none" strike="noStrike" kern="1200" dirty="0">
                <a:solidFill>
                  <a:schemeClr val="tx1"/>
                </a:solidFill>
                <a:effectLst/>
                <a:latin typeface="Segoe UI Light" pitchFamily="34" charset="0"/>
                <a:ea typeface="+mn-ea"/>
                <a:cs typeface="+mn-cs"/>
              </a:rPr>
              <a:t>: Windows Virtual Desktop was updated to Azure Virtual Desktop, although the URL listed in the notes will remain the same until the next JTA update.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656277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covering the Azure Management Tools slide before you do any of the walkthroughs. This slide is in Lesson 05.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US" dirty="0"/>
              <a:t>Slides 17-18</a:t>
            </a:r>
          </a:p>
          <a:p>
            <a:r>
              <a:rPr lang="en-US" dirty="0"/>
              <a:t>https://docs.microsoft.com/en-us/learn/modules/azure-compute-fundamentals/introduction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651091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Virtual Networks - https://azure.microsoft.com/services/virtual-network/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Azure Virtual Network? - https://docs.microsoft.com/azure/virtual-network/virtual-networks-overview</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90994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a:t>
            </a:r>
            <a:r>
              <a:rPr lang="en-US" b="1" i="0" dirty="0">
                <a:solidFill>
                  <a:srgbClr val="000000"/>
                </a:solidFill>
                <a:effectLst/>
                <a:latin typeface="Segoe UI VSS (Regular)"/>
              </a:rPr>
              <a:t> </a:t>
            </a:r>
            <a:r>
              <a:rPr lang="en-US" b="0" i="0" dirty="0">
                <a:solidFill>
                  <a:srgbClr val="000000"/>
                </a:solidFill>
                <a:effectLst/>
                <a:latin typeface="Segoe UI VSS (Regular)"/>
              </a:rPr>
              <a:t>Azure reserves 5 IP addresses within each subnet.</a:t>
            </a:r>
          </a:p>
          <a:p>
            <a:pPr algn="l"/>
            <a:endParaRPr lang="en-US" b="0" i="0" dirty="0">
              <a:solidFill>
                <a:srgbClr val="000000"/>
              </a:solidFill>
              <a:effectLst/>
              <a:latin typeface="Segoe UI VSS (Regular)"/>
            </a:endParaRPr>
          </a:p>
          <a:p>
            <a:pPr algn="l">
              <a:buFont typeface="Arial" panose="020B0604020202020204" pitchFamily="34" charset="0"/>
              <a:buChar char="•"/>
            </a:pPr>
            <a:r>
              <a:rPr lang="en-US" b="0" i="0" dirty="0">
                <a:solidFill>
                  <a:srgbClr val="000000"/>
                </a:solidFill>
                <a:effectLst/>
                <a:latin typeface="Segoe UI VSS (Regular)"/>
              </a:rPr>
              <a:t> x.x.x.0: Network address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000000"/>
                </a:solidFill>
                <a:effectLst/>
                <a:latin typeface="Segoe UI VSS (Regular)"/>
              </a:rPr>
              <a:t> x.x.x.1: Reserved by Azure for the default gateway</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solidFill>
                  <a:srgbClr val="000000"/>
                </a:solidFill>
                <a:effectLst/>
                <a:latin typeface="Segoe UI VSS (Regular)"/>
              </a:rPr>
              <a:t> x.x.x.2, x.x.x.3: Reserved by Azure to map the Azure DNS IPs to the VNet space</a:t>
            </a:r>
          </a:p>
          <a:p>
            <a:pPr algn="l">
              <a:buFont typeface="Arial" panose="020B0604020202020204" pitchFamily="34" charset="0"/>
              <a:buChar char="•"/>
            </a:pPr>
            <a:r>
              <a:rPr lang="en-US" b="0" i="0" dirty="0">
                <a:solidFill>
                  <a:srgbClr val="000000"/>
                </a:solidFill>
                <a:effectLst/>
                <a:latin typeface="Segoe UI VSS (Regular)"/>
              </a:rPr>
              <a:t> x.x.x.255: Network broadcast address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680350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slides were consolidated onto this one slide. The student content was also consolidated onto one page.  The slides that were removed are at the end of the presentation. If you prefer to break it up</a:t>
            </a:r>
            <a:r>
              <a:rPr lang="en-US"/>
              <a:t>. </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and control traffic flow in your Azure deployment with routes - https://docs.microsoft.com/learn/modules/control-network-traffic-flow-with-routes/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219769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Design an IP addressing schema for your Azure deployment – https://docs.microsoft.com/learn/modules/design-ip-addressing-for-azure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As a best practice you may decide to separate dynamically and statically assigned IP resources into different subnets. And, IP Addresses are never managed from within a virtual machine.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7784753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dirty="0">
                <a:cs typeface="Calibri"/>
              </a:rPr>
              <a:t>Create, change, or delete IP addresses - </a:t>
            </a:r>
            <a:r>
              <a:rPr lang="en-US" dirty="0"/>
              <a:t>https://docs.microsoft.com/azure/virtual-network/virtual-network-public-ip-address</a:t>
            </a:r>
            <a:endParaRPr lang="en-US" dirty="0">
              <a:cs typeface="Calibri" panose="020F0502020204030204"/>
            </a:endParaRPr>
          </a:p>
          <a:p>
            <a:pPr marL="228600" lvl="1">
              <a:spcBef>
                <a:spcPct val="20000"/>
              </a:spcBef>
            </a:pPr>
            <a:endParaRPr lang="en-US" dirty="0"/>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60</a:t>
            </a:fld>
            <a:endParaRPr lang="en-US"/>
          </a:p>
        </p:txBody>
      </p:sp>
    </p:spTree>
    <p:extLst>
      <p:ext uri="{BB962C8B-B14F-4D97-AF65-F5344CB8AC3E}">
        <p14:creationId xmlns:p14="http://schemas.microsoft.com/office/powerpoint/2010/main" val="18561701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cs typeface="Calibri" panose="020F0502020204030204"/>
              </a:rPr>
              <a:t>Public IP addresses - https://docs.microsoft.com/azure/virtual-network/public-ip-addresses</a:t>
            </a:r>
          </a:p>
          <a:p>
            <a:endParaRPr lang="en-US" dirty="0">
              <a:cs typeface="Calibri" panose="020F050202020403020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0201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Private IP addresses - https://docs.microsoft.com/azure/virtual-network/private-ip-addresses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7407829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network peering - https://docs.microsoft.com/azure/virtual-network/virtual-network-peering-overview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4/29/2022 10:01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67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54887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VPN Gateway? - https://docs.microsoft.com/azure/vpn-gateway/vpn-gateway-about-vpngateways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604141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ExpressRoute - https://azure.microsoft.com/services/expressroute/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39556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ExpressRoute overview - https://docs.microsoft.com/azure/expressroute/expressroute-introduction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953237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not in the student materials. It is designed to help students understand that the Azure Load Balancer is not the only product solution. Use the portal and the “Load Balancing – help me choose” page to review the options. </a:t>
            </a:r>
          </a:p>
          <a:p>
            <a:endParaRPr lang="en-US" dirty="0"/>
          </a:p>
          <a:p>
            <a:r>
              <a:rPr lang="en-US" dirty="0"/>
              <a:t>Load-balancing options - Azure Architecture Center | Microsoft Docs - https://docs.microsoft.com/azure/architecture/guide/technology-choices/load-balancing-overview</a:t>
            </a:r>
          </a:p>
          <a:p>
            <a:endParaRPr lang="en-US" dirty="0"/>
          </a:p>
          <a:p>
            <a:pPr marL="217262" lvl="1" indent="-107956"/>
            <a:r>
              <a:rPr lang="en-US" dirty="0"/>
              <a:t>Does your application use HTTP/HTTPS?</a:t>
            </a:r>
          </a:p>
          <a:p>
            <a:pPr marL="217262" lvl="1" indent="-107956"/>
            <a:r>
              <a:rPr lang="en-US" dirty="0"/>
              <a:t>Is your application public (internet facing)? </a:t>
            </a:r>
          </a:p>
          <a:p>
            <a:pPr marL="217262" lvl="1" indent="-107956"/>
            <a:r>
              <a:rPr lang="en-US" dirty="0"/>
              <a:t>Is your application deployed in multiple regions?</a:t>
            </a:r>
          </a:p>
          <a:p>
            <a:pPr marL="217262" lvl="1" indent="-107956"/>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81968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Route web request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Traditional Layer 4, App Gateway Level 7</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Analysis request, e.g. HTTP head. Apply the rules</a:t>
            </a:r>
          </a:p>
        </p:txBody>
      </p:sp>
      <p:sp>
        <p:nvSpPr>
          <p:cNvPr id="4" name="Slide Number Placeholder 3"/>
          <p:cNvSpPr>
            <a:spLocks noGrp="1"/>
          </p:cNvSpPr>
          <p:nvPr>
            <p:ph type="sldNum" sz="quarter" idx="5"/>
          </p:nvPr>
        </p:nvSpPr>
        <p:spPr/>
        <p:txBody>
          <a:bodyPr/>
          <a:lstStyle/>
          <a:p>
            <a:fld id="{8507DC7E-BC41-4478-BA30-CBCC3A644F0A}" type="slidenum">
              <a:rPr lang="en-US" smtClean="0"/>
              <a:t>72</a:t>
            </a:fld>
            <a:endParaRPr lang="en-US"/>
          </a:p>
        </p:txBody>
      </p:sp>
    </p:spTree>
    <p:extLst>
      <p:ext uri="{BB962C8B-B14F-4D97-AF65-F5344CB8AC3E}">
        <p14:creationId xmlns:p14="http://schemas.microsoft.com/office/powerpoint/2010/main" val="3899503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QuickStart: Direct web traffic with Azure Application Gateway - Azure portal - https://docs.microsoft.com/azure/application-gateway/quick-create-portal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00383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Azure Load Balancer? - https://docs.microsoft.com/azure/load-balancer/load-balancer-overview</a:t>
            </a:r>
          </a:p>
          <a:p>
            <a:r>
              <a:rPr lang="en-US" dirty="0"/>
              <a:t>Azure Load Balancer Components - https://docs.microsoft.com/azure/load-balancer/components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Keep this diagram in mind since it covers the four components that must be configured for your load balancer: Frontend IP configuration, Backend pools, Health probes, and Load balancing rules.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7187624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7281646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Can you see how a public load balancer could be placed in front of the internal load balancer to create a multi-tier application.</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1312890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Load Balancer health probes - https://docs.microsoft.com/azure/load-balancer/load-balancer-custom-probe-overview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dirty="0"/>
              <a:t>✔  There is also a guest agent probe. This probe uses the guest agent inside the VM. It is not recommended when HTTP or TCP custom probe configurations are possible. Relate back to the original diagram to ensure all the components are covered.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86948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3-5 </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https://docs.microsoft.com/en-us/learn/modules/azure-architecture-fundamentals/introduction</a:t>
            </a:r>
          </a:p>
          <a:p>
            <a:pPr marL="0" indent="0">
              <a:buFont typeface="Arial" panose="020B0604020202020204" pitchFamily="34" charset="0"/>
              <a:buNone/>
            </a:pPr>
            <a:r>
              <a:rPr lang="en-US" dirty="0"/>
              <a:t>https://docs.microsoft.com/en-us/learn/modules/azure-architecture-fundamentals/overview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1802449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Network Security Groups - https://docs.microsoft.com/azure/virtual-network/security-overview#network-security-groups </a:t>
            </a:r>
          </a:p>
          <a:p>
            <a:endParaRPr lang="en-US" dirty="0"/>
          </a:p>
          <a:p>
            <a:r>
              <a:rPr lang="en-US" dirty="0"/>
              <a:t>✔️ To simplify management of security rules, it's recommended that you associate a network security group to individual subnets, rather than individual network interfaces within the subnet.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166421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Filter network traffic with a network security group using the Azure portal - https://docs.microsoft.com/azure/virtual-network/tutorial-filter-network-traffic</a:t>
            </a:r>
          </a:p>
          <a:p>
            <a:endParaRPr lang="en-US" dirty="0"/>
          </a:p>
          <a:p>
            <a:r>
              <a:rPr lang="en-US" dirty="0"/>
              <a:t>Secure and isolate access to Azure resources by using network security groups and service endpoints - https://docs.microsoft.com/learn/modules/secure-and-isolate-with-nsg-and-service-endpoints/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5756755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Firewall documentation - https://docs.microsoft.com/azure/firewall/</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86</a:t>
            </a:fld>
            <a:endParaRPr lang="en-US"/>
          </a:p>
        </p:txBody>
      </p:sp>
    </p:spTree>
    <p:extLst>
      <p:ext uri="{BB962C8B-B14F-4D97-AF65-F5344CB8AC3E}">
        <p14:creationId xmlns:p14="http://schemas.microsoft.com/office/powerpoint/2010/main" val="366354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covering the Azure Management Tools slide before you do any of the walkthroughs. This slide is in Lesson 05.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US" dirty="0"/>
              <a:t>Slides 17-18</a:t>
            </a:r>
          </a:p>
          <a:p>
            <a:r>
              <a:rPr lang="en-US" dirty="0"/>
              <a:t>https://docs.microsoft.com/en-us/learn/modules/azure-compute-fundamentals/introduction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6889219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35660098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Module overview</a:t>
            </a:r>
          </a:p>
          <a:p>
            <a:endParaRPr lang="en-US"/>
          </a:p>
        </p:txBody>
      </p:sp>
      <p:sp>
        <p:nvSpPr>
          <p:cNvPr id="4" name="Slide Number Placeholder 3"/>
          <p:cNvSpPr>
            <a:spLocks noGrp="1"/>
          </p:cNvSpPr>
          <p:nvPr>
            <p:ph type="sldNum" sz="quarter" idx="5"/>
          </p:nvPr>
        </p:nvSpPr>
        <p:spPr/>
        <p:txBody>
          <a:bodyPr/>
          <a:lstStyle/>
          <a:p>
            <a:fld id="{8507DC7E-BC41-4478-BA30-CBCC3A644F0A}" type="slidenum">
              <a:rPr lang="en-US" smtClean="0"/>
              <a:t>89</a:t>
            </a:fld>
            <a:endParaRPr lang="en-US"/>
          </a:p>
        </p:txBody>
      </p:sp>
    </p:spTree>
    <p:extLst>
      <p:ext uri="{BB962C8B-B14F-4D97-AF65-F5344CB8AC3E}">
        <p14:creationId xmlns:p14="http://schemas.microsoft.com/office/powerpoint/2010/main" val="7420882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Introduction to the core Azure Storage services - https://docs.microsoft.com/azure/storage/common/storage-introduction?toc=%2fazure%2fstorage%2fblobs%2ftoc.json</a:t>
            </a:r>
          </a:p>
          <a:p>
            <a:r>
              <a:rPr lang="en-US" sz="882" kern="1200" dirty="0">
                <a:solidFill>
                  <a:schemeClr val="tx1"/>
                </a:solidFill>
                <a:effectLst/>
                <a:latin typeface="Segoe UI Light" pitchFamily="34" charset="0"/>
                <a:ea typeface="+mn-ea"/>
                <a:cs typeface="+mn-cs"/>
              </a:rPr>
              <a:t>Tiers - https://docs.microsoft.com/azure/storage/blobs/storage-blob-performance-tiers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961213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Blobs and Files each have a lesson. This is the only time, Tables and Queues are discussed. </a:t>
            </a:r>
          </a:p>
        </p:txBody>
      </p:sp>
      <p:sp>
        <p:nvSpPr>
          <p:cNvPr id="4" name="Slide Number Placeholder 3"/>
          <p:cNvSpPr>
            <a:spLocks noGrp="1"/>
          </p:cNvSpPr>
          <p:nvPr>
            <p:ph type="sldNum" sz="quarter" idx="5"/>
          </p:nvPr>
        </p:nvSpPr>
        <p:spPr/>
        <p:txBody>
          <a:bodyPr/>
          <a:lstStyle/>
          <a:p>
            <a:fld id="{8507DC7E-BC41-4478-BA30-CBCC3A644F0A}" type="slidenum">
              <a:rPr lang="en-US" smtClean="0"/>
              <a:t>92</a:t>
            </a:fld>
            <a:endParaRPr lang="en-US"/>
          </a:p>
        </p:txBody>
      </p:sp>
    </p:spTree>
    <p:extLst>
      <p:ext uri="{BB962C8B-B14F-4D97-AF65-F5344CB8AC3E}">
        <p14:creationId xmlns:p14="http://schemas.microsoft.com/office/powerpoint/2010/main" val="26503205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account overview - https://docs.microsoft.com/azure/storage/common/storage-account-overview</a:t>
            </a:r>
          </a:p>
          <a:p>
            <a:endParaRPr lang="en-US" dirty="0"/>
          </a:p>
          <a:p>
            <a:r>
              <a:rPr lang="en-US" dirty="0"/>
              <a:t>Create an Azure Storage account - https://docs.microsoft.com/azure/storage/common/storage-account-create</a:t>
            </a:r>
          </a:p>
          <a:p>
            <a:endParaRPr lang="en-US" dirty="0"/>
          </a:p>
          <a:p>
            <a:r>
              <a:rPr lang="en-US" dirty="0"/>
              <a:t>Upgrade to a general-purpose v2 storage account - https://docs.microsoft.com/azure/storage/common/storage-account-upgrade</a:t>
            </a:r>
          </a:p>
          <a:p>
            <a:endParaRPr lang="en-US" dirty="0"/>
          </a:p>
          <a:p>
            <a:r>
              <a:rPr lang="en-US" dirty="0"/>
              <a:t>Create an Azure Storage account  - https://docs.microsoft.com/learn/modules/create-azure-storage-account/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836680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b="0" i="0" dirty="0">
                <a:solidFill>
                  <a:srgbClr val="171717"/>
                </a:solidFill>
                <a:effectLst/>
                <a:latin typeface="Segoe UI" panose="020B0502040204020203" pitchFamily="34" charset="0"/>
              </a:rPr>
              <a:t>early deletion penalty</a:t>
            </a:r>
          </a:p>
          <a:p>
            <a:r>
              <a:rPr lang="en-HK" b="0" i="0" dirty="0">
                <a:solidFill>
                  <a:srgbClr val="171717"/>
                </a:solidFill>
                <a:effectLst/>
                <a:latin typeface="Segoe UI" panose="020B0502040204020203" pitchFamily="34" charset="0"/>
              </a:rPr>
              <a:t>Lower availability (99.9% for cold but 99.99% for hot)</a:t>
            </a:r>
          </a:p>
          <a:p>
            <a:r>
              <a:rPr lang="en-HK" b="0" i="0" dirty="0">
                <a:solidFill>
                  <a:srgbClr val="171717"/>
                </a:solidFill>
                <a:effectLst/>
                <a:latin typeface="Segoe UI" panose="020B0502040204020203" pitchFamily="34" charset="0"/>
              </a:rPr>
              <a:t>Higher access cost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371904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3-5 </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https://docs.microsoft.com/en-us/learn/modules/azure-architecture-fundamentals/introduction</a:t>
            </a:r>
          </a:p>
          <a:p>
            <a:pPr marL="0" indent="0">
              <a:buFont typeface="Arial" panose="020B0604020202020204" pitchFamily="34" charset="0"/>
              <a:buNone/>
            </a:pPr>
            <a:r>
              <a:rPr lang="en-US" dirty="0"/>
              <a:t>https://docs.microsoft.com/en-us/learn/modules/azure-architecture-fundamentals/overview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49032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Azure Storage account always replicates your data to help ensure durability and high availability. Azure Storage copies data so that it’s protected from planned and unplanned events, including transient hardware failures, network or power outages, and natural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replicate data within the same datacenter, across zonal datacenters within the same region, or across geographically separated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Locally redundant storage (LRS) replicates data three times within a single datacenter. LRS provides at least 99.999999999 (11 nines) percent durability of objects over a given year. LRS is the lowest-cost replication option, and it offers the least durability compared to other options.</a:t>
            </a:r>
          </a:p>
          <a:p>
            <a:br>
              <a:rPr lang="en-US" b="0" dirty="0"/>
            </a:br>
            <a:r>
              <a:rPr lang="en-US" sz="1200" b="0" i="0" kern="1200" dirty="0">
                <a:solidFill>
                  <a:schemeClr val="tx1"/>
                </a:solidFill>
                <a:effectLst/>
                <a:latin typeface="+mn-lt"/>
                <a:ea typeface="+mn-ea"/>
                <a:cs typeface="+mn-cs"/>
              </a:rPr>
              <a:t>Zone-redundant storage (ZRS) replicates data synchronously across three storage clusters in a single region. Each storage cluster is physically separated from the others and is in its own availability zone (AZ).</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Geo-redundant storage (GRS) is designed to provide at least 99.99999999999999 (16 nines) percent durability of objects over a given year by replicating data to a secondary region that’s hundreds of miles away from the primary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Read-access geo-redundant storage (RA-GRS) is based on GRS. RA-GRS replicates data to another datacenter in a secondary region, and it also provides the option to read from the secondary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4614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Geographically zone-redundant storage (GZRS) combines the high availability of ZRS with the protection from regional outages that GRS provides. A GZRS storage account replicates data across three Azure AZs in the primary region, and to a secondary geographic region for protection from regional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Optionally, you can enable read access to data in the secondary region with read-access geographically zone-redundant storage (RA-GZRS) if your applications must read data in the event of a disaster in the primary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893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Secure access to your storage account - https://docs.microsoft.com/learn/modules/secure-azure-storage-account/</a:t>
            </a:r>
          </a:p>
          <a:p>
            <a:endParaRPr lang="en-US" dirty="0"/>
          </a:p>
          <a:p>
            <a:r>
              <a:rPr lang="en-US" dirty="0"/>
              <a:t>✔️A Blob storage account only exposes the Blob service endpoint. And, you can also configure a custom domain name to use with your storage account.</a:t>
            </a:r>
          </a:p>
          <a:p>
            <a:r>
              <a:rPr lang="en-US"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902606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Azure Storage firewalls and virtual networks - https://docs.microsoft.com/azure/storage/common/storage-network-security</a:t>
            </a:r>
          </a:p>
          <a:p>
            <a:endParaRPr lang="en-US" dirty="0"/>
          </a:p>
          <a:p>
            <a:r>
              <a:rPr lang="en-US" dirty="0"/>
              <a:t>✔️It is important to test and ensure the service endpoint is limiting access as expected.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290586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Blob Storage - https://azure.microsoft.com/services/storage/blobs/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1670664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slide at the end for NetApp Files if you want to cover that. </a:t>
            </a:r>
          </a:p>
          <a:p>
            <a:endParaRPr lang="en-US" dirty="0"/>
          </a:p>
          <a:p>
            <a:r>
              <a:rPr lang="en-US" dirty="0"/>
              <a:t>What is Azure Files? - https://docs.microsoft.com/azure/storage/files/storage-files-introduction	</a:t>
            </a:r>
          </a:p>
          <a:p>
            <a:endParaRPr lang="en-US" dirty="0"/>
          </a:p>
          <a:p>
            <a:r>
              <a:rPr lang="en-US" dirty="0"/>
              <a:t>✔️ When selecting which storage feature to use, you should also consider pricing. </a:t>
            </a:r>
          </a:p>
          <a:p>
            <a:r>
              <a:rPr lang="en-US" dirty="0"/>
              <a:t> </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0588263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Azure Files with Linux - https://docs.microsoft.com/azure/storage/files/storage-how-to-use-files-linux </a:t>
            </a:r>
          </a:p>
          <a:p>
            <a:endParaRPr lang="en-US" dirty="0"/>
          </a:p>
          <a:p>
            <a:r>
              <a:rPr lang="en-US" dirty="0"/>
              <a:t>Create a persistent mount point for the Azure file share with /</a:t>
            </a:r>
            <a:r>
              <a:rPr lang="en-US" dirty="0" err="1"/>
              <a:t>etc</a:t>
            </a:r>
            <a:r>
              <a:rPr lang="en-US" dirty="0"/>
              <a:t>/</a:t>
            </a:r>
            <a:r>
              <a:rPr lang="en-US" dirty="0" err="1"/>
              <a:t>fstab</a:t>
            </a:r>
            <a:r>
              <a:rPr lang="en-US" dirty="0"/>
              <a:t> - https://docs.microsoft.com/azure/storage/files/storage-how-to-use-files-linux#create-a-persistent-mount-point-for-the-azure-file-share-with-etcfstab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Require secure transfer in Azure Storage - https://docs.microsoft.com/azure/storage/common/storage-require-secure-transfer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103</a:t>
            </a:fld>
            <a:endParaRPr lang="en-US"/>
          </a:p>
        </p:txBody>
      </p:sp>
    </p:spTree>
    <p:extLst>
      <p:ext uri="{BB962C8B-B14F-4D97-AF65-F5344CB8AC3E}">
        <p14:creationId xmlns:p14="http://schemas.microsoft.com/office/powerpoint/2010/main" val="14885523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Overview of share snapshots for Azure Files - https://docs.microsoft.com/azure/storage/files/storage-snapshots-files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5326342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Planning for an Azure File Sync deployment - https://docs.microsoft.com/azure/storage/files/storage-sync-files-planning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B050"/>
                </a:solidFill>
              </a:rPr>
              <a:t>✔️</a:t>
            </a:r>
            <a:r>
              <a:rPr lang="en-US" sz="900" dirty="0"/>
              <a:t> </a:t>
            </a:r>
            <a:r>
              <a:rPr lang="en-US" sz="9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Cloud tiering is an optional feature of Azure File Sync in which frequently accessed files are cached locally on the server while all other files are tiered to Azure Files based on policy settings. </a:t>
            </a:r>
            <a:endParaRPr lang="en-US" sz="1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612026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Create and configure Azure File Sync service - https://docs.microsoft.com/learn/modules/extend-share-capacity-with-azure-file-sync/</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715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Arial" panose="020B0604020202020204" pitchFamily="34" charset="0"/>
              <a:buChar char="•"/>
            </a:pPr>
            <a:r>
              <a:rPr lang="en-IE" sz="2400" dirty="0">
                <a:latin typeface="Segoe UI Semilight"/>
                <a:cs typeface="Segoe UI Semilight"/>
              </a:rPr>
              <a:t>A region represents a collection of </a:t>
            </a:r>
            <a:r>
              <a:rPr lang="en-IE" sz="2400" dirty="0" err="1">
                <a:latin typeface="Segoe UI Semilight"/>
                <a:cs typeface="Segoe UI Semilight"/>
              </a:rPr>
              <a:t>datacenters</a:t>
            </a:r>
            <a:r>
              <a:rPr lang="en-IE" sz="2400" dirty="0">
                <a:latin typeface="Segoe UI Semilight"/>
                <a:cs typeface="Segoe UI Semilight"/>
              </a:rPr>
              <a:t>.</a:t>
            </a:r>
            <a:endParaRPr lang="en-IE" sz="2400" dirty="0"/>
          </a:p>
          <a:p>
            <a:pPr marL="225425" indent="-225425">
              <a:buFont typeface="Arial" panose="020B0604020202020204" pitchFamily="34" charset="0"/>
              <a:buChar char="•"/>
            </a:pPr>
            <a:r>
              <a:rPr lang="en-IE" sz="2400" dirty="0"/>
              <a:t>Provide flexibility and scale.</a:t>
            </a:r>
          </a:p>
          <a:p>
            <a:pPr marL="225425" indent="-225425">
              <a:buFont typeface="Arial" panose="020B0604020202020204" pitchFamily="34" charset="0"/>
              <a:buChar char="•"/>
            </a:pPr>
            <a:r>
              <a:rPr lang="en-IE" sz="2400" dirty="0"/>
              <a:t>Preserve data residency.</a:t>
            </a:r>
          </a:p>
          <a:p>
            <a:pPr marL="225425" indent="-225425">
              <a:buFont typeface="Arial" panose="020B0604020202020204" pitchFamily="34" charset="0"/>
              <a:buChar char="•"/>
            </a:pPr>
            <a:r>
              <a:rPr lang="en-IE" sz="2400" dirty="0"/>
              <a:t>Select regions close to your users.</a:t>
            </a:r>
          </a:p>
          <a:p>
            <a:pPr marL="225425" indent="-225425">
              <a:buFont typeface="Arial" panose="020B0604020202020204" pitchFamily="34" charset="0"/>
              <a:buChar char="•"/>
            </a:pPr>
            <a:r>
              <a:rPr lang="en-IE" sz="2400" dirty="0">
                <a:latin typeface="Segoe UI Semilight"/>
                <a:cs typeface="Segoe UI Semilight"/>
              </a:rPr>
              <a:t>Be aware of region deployment availability.</a:t>
            </a:r>
            <a:endParaRPr lang="en-IE" sz="2400" dirty="0"/>
          </a:p>
          <a:p>
            <a:pPr marL="225425" indent="-225425">
              <a:buFont typeface="Arial" panose="020B0604020202020204" pitchFamily="34" charset="0"/>
              <a:buChar char="•"/>
            </a:pPr>
            <a:r>
              <a:rPr lang="en-IE" sz="2400" dirty="0">
                <a:latin typeface="Segoe UI Semilight"/>
                <a:cs typeface="Segoe UI Semilight"/>
              </a:rPr>
              <a:t>There are global services that are region independent.</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a:p>
            <a:endParaRPr lang="en-IE" sz="900"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900" u="sng"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534055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Extend Windows file servers with Azure File Sync - https://docs.microsoft.com/azure/storage/files/storage-sync-files-extend-servers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4742417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Delegate access with a shared access signature - https://docs.microsoft.com/rest/api/storageservices/delegate-access-with-shared-access-signature</a:t>
            </a:r>
          </a:p>
          <a:p>
            <a:endParaRPr lang="en-US" dirty="0"/>
          </a:p>
          <a:p>
            <a:r>
              <a:rPr lang="en-US" dirty="0"/>
              <a:t>Grant limited access to Azure Storage resources using shared access signatures (SAS) - https://docs.microsoft.com/azure/storage/common/storage-sas-overview</a:t>
            </a:r>
          </a:p>
          <a:p>
            <a:endParaRPr lang="en-US" dirty="0"/>
          </a:p>
          <a:p>
            <a:r>
              <a:rPr lang="en-US" dirty="0"/>
              <a:t>Control access to Azure Storage with shared access signatures - https://docs.microsoft.com/learn/modules/control-access-to-azure-storage-with-sas/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6153414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0480869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u="none" strike="noStrike" kern="1200" dirty="0">
                <a:solidFill>
                  <a:schemeClr val="tx1"/>
                </a:solidFill>
                <a:effectLst/>
                <a:latin typeface="+mn-lt"/>
                <a:ea typeface="+mn-ea"/>
                <a:cs typeface="+mn-cs"/>
              </a:rPr>
              <a:t>Azure Storage encryption for data at rest - https://docs.microsoft.com/azure/storage/common/storage-service-encryption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SSE is enabled for all new and existing storage accounts and cannot be disabled. Because your data is secured by default, you don't need to modify your code or applications.</a:t>
            </a:r>
            <a:endParaRPr lang="en-US" i="0" dirty="0"/>
          </a:p>
        </p:txBody>
      </p:sp>
      <p:sp>
        <p:nvSpPr>
          <p:cNvPr id="4" name="Slide Number Placeholder 3"/>
          <p:cNvSpPr>
            <a:spLocks noGrp="1"/>
          </p:cNvSpPr>
          <p:nvPr>
            <p:ph type="sldNum" sz="quarter" idx="5"/>
          </p:nvPr>
        </p:nvSpPr>
        <p:spPr/>
        <p:txBody>
          <a:bodyPr/>
          <a:lstStyle/>
          <a:p>
            <a:fld id="{8507DC7E-BC41-4478-BA30-CBCC3A644F0A}" type="slidenum">
              <a:rPr lang="en-US" smtClean="0"/>
              <a:t>112</a:t>
            </a:fld>
            <a:endParaRPr lang="en-US"/>
          </a:p>
        </p:txBody>
      </p:sp>
    </p:spTree>
    <p:extLst>
      <p:ext uri="{BB962C8B-B14F-4D97-AF65-F5344CB8AC3E}">
        <p14:creationId xmlns:p14="http://schemas.microsoft.com/office/powerpoint/2010/main" val="29769474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To use customer-managed keys with SSE, you can either create a new key vault and key or you can use an existing key vault and key. The storage account and the key vault must be in the same region, but they can be in different subscriptions.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key vault can also be used to store BitLocker keys.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113</a:t>
            </a:fld>
            <a:endParaRPr lang="en-US"/>
          </a:p>
        </p:txBody>
      </p:sp>
    </p:spTree>
    <p:extLst>
      <p:ext uri="{BB962C8B-B14F-4D97-AF65-F5344CB8AC3E}">
        <p14:creationId xmlns:p14="http://schemas.microsoft.com/office/powerpoint/2010/main" val="505707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8091107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38589962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covering the Azure Management Tools slide before you do any of the walkthroughs. This slide is in Lesson 05.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Learn and SkillPipe content order note: </a:t>
            </a:r>
          </a:p>
          <a:p>
            <a:r>
              <a:rPr lang="en-US" dirty="0"/>
              <a:t>Slides 17-18</a:t>
            </a:r>
          </a:p>
          <a:p>
            <a:r>
              <a:rPr lang="en-US" dirty="0"/>
              <a:t>https://docs.microsoft.com/en-us/learn/modules/azure-compute-fundamentals/introduction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4/29/2022 10:01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0611140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These are just a few of our database service offerings. Take a minute to review other database services and [find the product you need](https://azure.microsoft.com/en-us/product-categories/databases/). </a:t>
            </a:r>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Cosmos DB </a:t>
            </a:r>
            <a:r>
              <a:rPr lang="en-IE" sz="900" b="0" i="0" u="none" strike="noStrike" kern="1200" dirty="0">
                <a:solidFill>
                  <a:schemeClr val="tx1"/>
                </a:solidFill>
                <a:effectLst/>
                <a:latin typeface="Segoe UI Light" pitchFamily="34" charset="0"/>
                <a:ea typeface="+mn-ea"/>
                <a:cs typeface="+mn-cs"/>
              </a:rPr>
              <a:t>- </a:t>
            </a:r>
            <a:r>
              <a:rPr lang="en-IE" b="0" u="sng" dirty="0"/>
              <a:t>https://azure.microsoft.com/en-us/services/cosmos-db/ </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SQL Database </a:t>
            </a:r>
            <a:r>
              <a:rPr lang="en-IE" sz="900" b="0" i="0" u="none" strike="noStrike" kern="1200" dirty="0">
                <a:solidFill>
                  <a:schemeClr val="tx1"/>
                </a:solidFill>
                <a:effectLst/>
                <a:latin typeface="Segoe UI Light" pitchFamily="34" charset="0"/>
                <a:ea typeface="+mn-ea"/>
                <a:cs typeface="+mn-cs"/>
              </a:rPr>
              <a:t>- </a:t>
            </a:r>
            <a:r>
              <a:rPr lang="en-IE" b="0" u="sng" dirty="0"/>
              <a:t>https://azure.microsoft.com/en-us/services/sql-database/</a:t>
            </a:r>
          </a:p>
          <a:p>
            <a:endParaRPr lang="en-IE" sz="900" b="0" i="0" u="sng" strike="noStrike" kern="1200" dirty="0">
              <a:solidFill>
                <a:schemeClr val="tx1"/>
              </a:solidFill>
              <a:effectLst/>
              <a:latin typeface="Segoe UI Light" pitchFamily="34" charset="0"/>
              <a:ea typeface="+mn-ea"/>
              <a:cs typeface="+mn-cs"/>
            </a:endParaRPr>
          </a:p>
          <a:p>
            <a:r>
              <a:rPr lang="en-US" sz="900" b="1" i="0" u="none" strike="noStrike" kern="1200" dirty="0">
                <a:solidFill>
                  <a:schemeClr val="tx1"/>
                </a:solidFill>
                <a:effectLst/>
                <a:latin typeface="Segoe UI Light" pitchFamily="34" charset="0"/>
                <a:ea typeface="+mn-ea"/>
                <a:cs typeface="+mn-cs"/>
              </a:rPr>
              <a:t>Learn and SkillPipe content order note:</a:t>
            </a:r>
            <a:endParaRPr lang="en-IE" sz="900" b="1"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Multiple Learn units cover the content in this slide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https://docs.microsoft.com/en-us/learn/modules/azure-database-fundamentals/introduction</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https://docs.microsoft.com/en-us/learn/modules/azure-database-fundamentals/azure-cosmos-db</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https://docs.microsoft.com/en-us/learn/modules/azure-database-fundamentals/azure-sql-database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https://docs.microsoft.com/en-us/learn/modules/azure-database-fundamentals/azure-mysql-database</a:t>
            </a:r>
          </a:p>
          <a:p>
            <a:pPr marL="0" indent="0">
              <a:buFont typeface="Arial" panose="020B0604020202020204" pitchFamily="34" charset="0"/>
              <a:buNone/>
            </a:pPr>
            <a:r>
              <a:rPr lang="en-IE" sz="900" b="0" i="0" u="none" strike="noStrike" kern="1200" dirty="0">
                <a:solidFill>
                  <a:schemeClr val="tx1"/>
                </a:solidFill>
                <a:effectLst/>
                <a:latin typeface="Segoe UI Light" pitchFamily="34" charset="0"/>
                <a:ea typeface="+mn-ea"/>
                <a:cs typeface="+mn-cs"/>
              </a:rPr>
              <a:t>https://docs.microsoft.com/en-us/learn/modules/azure-database-fundamentals/azure-postgresql-database</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4/29/2022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3934237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058308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50DC78AD-4336-4E8D-8F70-4C35FEF409C7}"/>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67233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with blue background">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0AF2B48A-0CD5-4E5D-BBFC-0FF17E42D728}"/>
              </a:ext>
            </a:extLst>
          </p:cNvPr>
          <p:cNvPicPr>
            <a:picLocks noChangeAspect="1"/>
          </p:cNvPicPr>
          <p:nvPr/>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338911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slide with graphic 1">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DA65376C-9C1C-452A-9C27-75EE7927ABA8}"/>
              </a:ext>
            </a:extLst>
          </p:cNvPr>
          <p:cNvPicPr>
            <a:picLocks noChangeAspect="1"/>
          </p:cNvPicPr>
          <p:nvPr/>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C4B6689F-D3DF-4DE9-BFA0-0A8E72487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4118198574"/>
      </p:ext>
    </p:extLst>
  </p:cSld>
  <p:clrMapOvr>
    <a:masterClrMapping/>
  </p:clrMapOvr>
  <p:transition>
    <p:fade/>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with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grpSp>
        <p:nvGrpSpPr>
          <p:cNvPr id="37" name="Group 36">
            <a:extLst>
              <a:ext uri="{FF2B5EF4-FFF2-40B4-BE49-F238E27FC236}">
                <a16:creationId xmlns:a16="http://schemas.microsoft.com/office/drawing/2014/main" id="{695F69F3-6C65-4C67-BE9F-99EE13ECA942}"/>
              </a:ext>
            </a:extLst>
          </p:cNvPr>
          <p:cNvGrpSpPr/>
          <p:nvPr/>
        </p:nvGrpSpPr>
        <p:grpSpPr>
          <a:xfrm>
            <a:off x="6600946" y="859776"/>
            <a:ext cx="5148588" cy="5138447"/>
            <a:chOff x="6600946" y="859776"/>
            <a:chExt cx="5148588" cy="5138447"/>
          </a:xfrm>
        </p:grpSpPr>
        <p:grpSp>
          <p:nvGrpSpPr>
            <p:cNvPr id="38" name="Graphic 1">
              <a:extLst>
                <a:ext uri="{FF2B5EF4-FFF2-40B4-BE49-F238E27FC236}">
                  <a16:creationId xmlns:a16="http://schemas.microsoft.com/office/drawing/2014/main" id="{BC070748-6768-4FC2-A431-E43A99B45D24}"/>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48" name="Freeform: Shape 47">
                <a:extLst>
                  <a:ext uri="{FF2B5EF4-FFF2-40B4-BE49-F238E27FC236}">
                    <a16:creationId xmlns:a16="http://schemas.microsoft.com/office/drawing/2014/main" id="{04C016FB-6079-433E-86F5-11870BD5A617}"/>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54102133-5E8C-4CB3-AC62-D09FC824D203}"/>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0" name="Freeform: Shape 49">
                <a:extLst>
                  <a:ext uri="{FF2B5EF4-FFF2-40B4-BE49-F238E27FC236}">
                    <a16:creationId xmlns:a16="http://schemas.microsoft.com/office/drawing/2014/main" id="{0BCE9930-CFBB-4646-901A-120648FA1B9E}"/>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1" name="Freeform: Shape 50">
                <a:extLst>
                  <a:ext uri="{FF2B5EF4-FFF2-40B4-BE49-F238E27FC236}">
                    <a16:creationId xmlns:a16="http://schemas.microsoft.com/office/drawing/2014/main" id="{8C60FDBA-7C23-4806-88B5-29E31C6583DC}"/>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2" name="Freeform: Shape 51">
                <a:extLst>
                  <a:ext uri="{FF2B5EF4-FFF2-40B4-BE49-F238E27FC236}">
                    <a16:creationId xmlns:a16="http://schemas.microsoft.com/office/drawing/2014/main" id="{7DC83954-308D-4CAC-ADE0-92CE37FA6207}"/>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3" name="Freeform: Shape 52">
                <a:extLst>
                  <a:ext uri="{FF2B5EF4-FFF2-40B4-BE49-F238E27FC236}">
                    <a16:creationId xmlns:a16="http://schemas.microsoft.com/office/drawing/2014/main" id="{85339DC7-664E-4BEF-85FE-D1109A719B7E}"/>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DED6E3EF-BEB2-400D-A55F-8F548AA8A3C2}"/>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4056E671-564E-4828-B12C-3873C15097F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CE2375AC-EE5D-462B-8769-A875F92C6D3F}"/>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5543C42A-4AA4-4EE3-9D6A-20D705974B93}"/>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5A06D381-5E3A-45E2-943A-D8A9CD6DDB02}"/>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6A50715D-06C2-4A50-B805-7C779755D7AD}"/>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76CB3FBA-91B0-4DCE-AC92-F9A18FF4D65A}"/>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22045ED4-534F-4B15-8795-D2C7547978F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FEE68F87-0B6B-4885-866B-61423AE3724E}"/>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E99B4F58-0E6C-41DE-99A2-C3FCE7F11DB0}"/>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98213603-4044-4EDC-B3E0-CE20E3EE9BC2}"/>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DB035EF0-F3DA-4581-9198-447F52894F88}"/>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41AE2AF0-7DD9-443B-8718-D31F62D3CF64}"/>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1CB79995-5784-46B8-8607-92B5827FD726}"/>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C2CD6B3F-A5CA-4C9E-A462-6CF2EE2A5719}"/>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078CAE18-6328-4577-A1E2-68D4E723AA5D}"/>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EBA2E409-2F87-44E1-BDE0-C3F0C5F0EE6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4B3569C1-CDDE-4300-A777-F5A88095235D}"/>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9" name="Oval 38">
              <a:extLst>
                <a:ext uri="{FF2B5EF4-FFF2-40B4-BE49-F238E27FC236}">
                  <a16:creationId xmlns:a16="http://schemas.microsoft.com/office/drawing/2014/main" id="{9AE111FB-FF99-4626-BF15-A4F33CA3E1B5}"/>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EEBF4D1F-7718-4CBE-B978-16FFCC2E3239}"/>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59426D11-A3B4-4FDE-8641-D925588DAB3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57EDB010-9BE7-4344-984B-7453B4FF8307}"/>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86CA2CE-9797-4C92-9057-B3C8D9338727}"/>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9A1662E-1481-432B-8DC4-FF834AA60F57}"/>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15F718A-84C5-42DA-9B9C-64E200753714}"/>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8AC1770-CB0D-4E0F-BBE4-41A23A7256AC}"/>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DE4736B-6655-4B31-833F-1C130B67E3D0}"/>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171486"/>
      </p:ext>
    </p:extLst>
  </p:cSld>
  <p:clrMapOvr>
    <a:masterClrMapping/>
  </p:clrMapOvr>
  <p:transition>
    <p:fade/>
  </p:transition>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graphic 3">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57D6331F-1A15-46AA-A57A-300CC97487E4}"/>
              </a:ext>
            </a:extLst>
          </p:cNvPr>
          <p:cNvPicPr>
            <a:picLocks noChangeAspect="1"/>
          </p:cNvPicPr>
          <p:nvPr/>
        </p:nvPicPr>
        <p:blipFill>
          <a:blip r:embed="rId2"/>
          <a:stretch>
            <a:fillRect/>
          </a:stretch>
        </p:blipFill>
        <p:spPr>
          <a:xfrm>
            <a:off x="136885" y="159691"/>
            <a:ext cx="2635247" cy="871753"/>
          </a:xfrm>
          <a:prstGeom prst="rect">
            <a:avLst/>
          </a:prstGeom>
        </p:spPr>
      </p:pic>
      <p:sp>
        <p:nvSpPr>
          <p:cNvPr id="72" name="Rectangle 71">
            <a:extLst>
              <a:ext uri="{FF2B5EF4-FFF2-40B4-BE49-F238E27FC236}">
                <a16:creationId xmlns:a16="http://schemas.microsoft.com/office/drawing/2014/main" id="{5E3B1CB1-53A4-41B0-A2BE-8C0CF51F9838}"/>
              </a:ext>
            </a:extLst>
          </p:cNvPr>
          <p:cNvSpPr/>
          <p:nvPr/>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a:extLst>
              <a:ext uri="{FF2B5EF4-FFF2-40B4-BE49-F238E27FC236}">
                <a16:creationId xmlns:a16="http://schemas.microsoft.com/office/drawing/2014/main" id="{D680D2A1-07E3-478C-BBA8-560737A243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74" name="Graphic 1">
            <a:extLst>
              <a:ext uri="{FF2B5EF4-FFF2-40B4-BE49-F238E27FC236}">
                <a16:creationId xmlns:a16="http://schemas.microsoft.com/office/drawing/2014/main" id="{4D1B2C3D-109D-46DF-9BA8-640EAF66A03A}"/>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75" name="Freeform: Shape 74">
              <a:extLst>
                <a:ext uri="{FF2B5EF4-FFF2-40B4-BE49-F238E27FC236}">
                  <a16:creationId xmlns:a16="http://schemas.microsoft.com/office/drawing/2014/main" id="{4DD6AF04-319F-47B0-AAC8-6520DF9B67CE}"/>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283985E4-C6DA-4D56-A4B2-188AF3D29025}"/>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77" name="Freeform: Shape 76">
              <a:extLst>
                <a:ext uri="{FF2B5EF4-FFF2-40B4-BE49-F238E27FC236}">
                  <a16:creationId xmlns:a16="http://schemas.microsoft.com/office/drawing/2014/main" id="{720519B8-1B86-435B-BE56-B5FAEAD39754}"/>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78" name="Freeform: Shape 77">
              <a:extLst>
                <a:ext uri="{FF2B5EF4-FFF2-40B4-BE49-F238E27FC236}">
                  <a16:creationId xmlns:a16="http://schemas.microsoft.com/office/drawing/2014/main" id="{DF83B222-A47F-44B5-9AB0-6ED40197E618}"/>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79" name="Freeform: Shape 78">
              <a:extLst>
                <a:ext uri="{FF2B5EF4-FFF2-40B4-BE49-F238E27FC236}">
                  <a16:creationId xmlns:a16="http://schemas.microsoft.com/office/drawing/2014/main" id="{589A001D-6C7B-4022-B9DE-F83CEC98FE10}"/>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80" name="Freeform: Shape 79">
              <a:extLst>
                <a:ext uri="{FF2B5EF4-FFF2-40B4-BE49-F238E27FC236}">
                  <a16:creationId xmlns:a16="http://schemas.microsoft.com/office/drawing/2014/main" id="{5DCC5C22-8F39-4F71-91FB-71155D0A374F}"/>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81" name="Freeform: Shape 80">
              <a:extLst>
                <a:ext uri="{FF2B5EF4-FFF2-40B4-BE49-F238E27FC236}">
                  <a16:creationId xmlns:a16="http://schemas.microsoft.com/office/drawing/2014/main" id="{0ABDA59A-625F-451E-BBC5-4F89B8E5CA51}"/>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82" name="Freeform: Shape 81">
              <a:extLst>
                <a:ext uri="{FF2B5EF4-FFF2-40B4-BE49-F238E27FC236}">
                  <a16:creationId xmlns:a16="http://schemas.microsoft.com/office/drawing/2014/main" id="{8FF37886-1883-475A-9E61-5E78DBBEDDAE}"/>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83" name="Freeform: Shape 82">
              <a:extLst>
                <a:ext uri="{FF2B5EF4-FFF2-40B4-BE49-F238E27FC236}">
                  <a16:creationId xmlns:a16="http://schemas.microsoft.com/office/drawing/2014/main" id="{798377FB-665F-4899-86A8-48FF769AC16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84" name="Freeform: Shape 83">
              <a:extLst>
                <a:ext uri="{FF2B5EF4-FFF2-40B4-BE49-F238E27FC236}">
                  <a16:creationId xmlns:a16="http://schemas.microsoft.com/office/drawing/2014/main" id="{A1B6E554-C7FE-437C-B43A-26461DDBED1D}"/>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85" name="Freeform: Shape 84">
              <a:extLst>
                <a:ext uri="{FF2B5EF4-FFF2-40B4-BE49-F238E27FC236}">
                  <a16:creationId xmlns:a16="http://schemas.microsoft.com/office/drawing/2014/main" id="{6916078A-4E6C-4B1D-8F43-B3F2605CCBBA}"/>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86" name="Freeform: Shape 85">
              <a:extLst>
                <a:ext uri="{FF2B5EF4-FFF2-40B4-BE49-F238E27FC236}">
                  <a16:creationId xmlns:a16="http://schemas.microsoft.com/office/drawing/2014/main" id="{870BEE33-905A-44A9-86EB-CC160AFE1010}"/>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87" name="Freeform: Shape 86">
              <a:extLst>
                <a:ext uri="{FF2B5EF4-FFF2-40B4-BE49-F238E27FC236}">
                  <a16:creationId xmlns:a16="http://schemas.microsoft.com/office/drawing/2014/main" id="{D0FEA133-67C4-462C-B78A-0D3B435D0A56}"/>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88" name="Freeform: Shape 87">
              <a:extLst>
                <a:ext uri="{FF2B5EF4-FFF2-40B4-BE49-F238E27FC236}">
                  <a16:creationId xmlns:a16="http://schemas.microsoft.com/office/drawing/2014/main" id="{0191B600-F65E-475C-99A2-EDC38A117B47}"/>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89" name="Freeform: Shape 88">
              <a:extLst>
                <a:ext uri="{FF2B5EF4-FFF2-40B4-BE49-F238E27FC236}">
                  <a16:creationId xmlns:a16="http://schemas.microsoft.com/office/drawing/2014/main" id="{81D1CB41-4153-4C2B-95A8-8E51D544C2A6}"/>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90" name="Freeform: Shape 89">
              <a:extLst>
                <a:ext uri="{FF2B5EF4-FFF2-40B4-BE49-F238E27FC236}">
                  <a16:creationId xmlns:a16="http://schemas.microsoft.com/office/drawing/2014/main" id="{AD85E53E-76EE-4693-B925-448F1AED55C3}"/>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91" name="Freeform: Shape 90">
              <a:extLst>
                <a:ext uri="{FF2B5EF4-FFF2-40B4-BE49-F238E27FC236}">
                  <a16:creationId xmlns:a16="http://schemas.microsoft.com/office/drawing/2014/main" id="{FBF422B5-FEC5-4A6F-980D-F4DCB2842F2D}"/>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92" name="Freeform: Shape 91">
              <a:extLst>
                <a:ext uri="{FF2B5EF4-FFF2-40B4-BE49-F238E27FC236}">
                  <a16:creationId xmlns:a16="http://schemas.microsoft.com/office/drawing/2014/main" id="{73E90C96-7BF3-4653-8F6B-20B2AEFF9C9A}"/>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93" name="Freeform: Shape 92">
              <a:extLst>
                <a:ext uri="{FF2B5EF4-FFF2-40B4-BE49-F238E27FC236}">
                  <a16:creationId xmlns:a16="http://schemas.microsoft.com/office/drawing/2014/main" id="{10255508-CD31-475F-9938-E6992594AD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94" name="Freeform: Shape 93">
              <a:extLst>
                <a:ext uri="{FF2B5EF4-FFF2-40B4-BE49-F238E27FC236}">
                  <a16:creationId xmlns:a16="http://schemas.microsoft.com/office/drawing/2014/main" id="{6180CF46-AD3A-4882-BF8C-42A4079F05AC}"/>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95" name="Freeform: Shape 94">
              <a:extLst>
                <a:ext uri="{FF2B5EF4-FFF2-40B4-BE49-F238E27FC236}">
                  <a16:creationId xmlns:a16="http://schemas.microsoft.com/office/drawing/2014/main" id="{E32DF239-2F1F-4DEF-84E6-8AA4C60B181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96" name="Freeform: Shape 95">
              <a:extLst>
                <a:ext uri="{FF2B5EF4-FFF2-40B4-BE49-F238E27FC236}">
                  <a16:creationId xmlns:a16="http://schemas.microsoft.com/office/drawing/2014/main" id="{1FF529E2-E4DE-4BC2-AD36-9E2F91168396}"/>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97" name="Freeform: Shape 96">
              <a:extLst>
                <a:ext uri="{FF2B5EF4-FFF2-40B4-BE49-F238E27FC236}">
                  <a16:creationId xmlns:a16="http://schemas.microsoft.com/office/drawing/2014/main" id="{EBD42EE8-F67C-4184-AC55-B277B9D45512}"/>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98" name="Freeform: Shape 97">
              <a:extLst>
                <a:ext uri="{FF2B5EF4-FFF2-40B4-BE49-F238E27FC236}">
                  <a16:creationId xmlns:a16="http://schemas.microsoft.com/office/drawing/2014/main" id="{2FCFEDC0-0434-46B3-BDE6-2A548497D148}"/>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Tree>
    <p:extLst>
      <p:ext uri="{BB962C8B-B14F-4D97-AF65-F5344CB8AC3E}">
        <p14:creationId xmlns:p14="http://schemas.microsoft.com/office/powerpoint/2010/main" val="1642576174"/>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446298"/>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74174133"/>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03475237"/>
      </p:ext>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4899687"/>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ECB910-8937-4CC4-AEC5-2DD554C2D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59096983"/>
      </p:ext>
    </p:extLst>
  </p:cSld>
  <p:clrMapOvr>
    <a:masterClrMapping/>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7516BD94-AE1C-455F-8D7D-7082BB27F029}"/>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5125072"/>
      </p:ext>
    </p:extLst>
  </p:cSld>
  <p:clrMapOvr>
    <a:masterClrMapping/>
  </p:clrMapOvr>
  <p:transition>
    <p:fade/>
  </p:transition>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544286"/>
          </a:xfrm>
        </p:spPr>
        <p:txBody>
          <a:bodyPr/>
          <a:lstStyle>
            <a:lvl1pPr>
              <a:spcBef>
                <a:spcPts val="392"/>
              </a:spcBef>
              <a:spcAft>
                <a:spcPts val="588"/>
              </a:spcAft>
              <a:defRPr sz="2400" b="0">
                <a:latin typeface="+mn-lt"/>
              </a:defRPr>
            </a:lvl1pPr>
            <a:lvl2pPr marL="336145" indent="-224097">
              <a:spcBef>
                <a:spcPts val="392"/>
              </a:spcBef>
              <a:spcAft>
                <a:spcPts val="588"/>
              </a:spcAft>
              <a:buFont typeface="Arial" panose="020B0604020202020204" pitchFamily="34" charset="0"/>
              <a:buChar char="•"/>
              <a:defRPr sz="2400" b="0">
                <a:solidFill>
                  <a:schemeClr val="tx1"/>
                </a:solidFill>
                <a:latin typeface="+mn-lt"/>
              </a:defRPr>
            </a:lvl2pPr>
            <a:lvl3pPr marL="280121" indent="-280121">
              <a:spcBef>
                <a:spcPts val="392"/>
              </a:spcBef>
              <a:spcAft>
                <a:spcPts val="588"/>
              </a:spcAft>
              <a:buFont typeface="Arial" panose="020B0604020202020204" pitchFamily="34" charset="0"/>
              <a:buChar char="•"/>
              <a:defRPr sz="2400" b="0">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sz="2400" b="0">
                <a:solidFill>
                  <a:schemeClr val="tx1"/>
                </a:solidFill>
                <a:latin typeface="+mn-lt"/>
              </a:defRPr>
            </a:lvl4pPr>
            <a:lvl5pPr marL="168072" indent="-168072">
              <a:spcBef>
                <a:spcPts val="392"/>
              </a:spcBef>
              <a:spcAft>
                <a:spcPts val="588"/>
              </a:spcAft>
              <a:buFont typeface="Arial" panose="020B0604020202020204" pitchFamily="34" charset="0"/>
              <a:buChar char="•"/>
              <a:defRPr sz="2400"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7A06669-B2CF-43F2-99B5-001A005A3AA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16810003"/>
      </p:ext>
    </p:extLst>
  </p:cSld>
  <p:clrMapOvr>
    <a:masterClrMapping/>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33136030"/>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975712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38266217"/>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639976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30090325"/>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59318390"/>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p:nvSpPr>
        <p:spPr bwMode="auto">
          <a:xfrm>
            <a:off x="468134"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p:nvSpPr>
        <p:spPr bwMode="auto">
          <a:xfrm>
            <a:off x="4308909"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p:nvSpPr>
        <p:spPr bwMode="auto">
          <a:xfrm>
            <a:off x="8159021" y="1456896"/>
            <a:ext cx="3603442" cy="310057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50001306"/>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25130206"/>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484146F-B82A-434C-9C4F-0832F9A13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1121767512"/>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65053345"/>
      </p:ext>
    </p:extLst>
  </p:cSld>
  <p:clrMapOvr>
    <a:masterClrMapping/>
  </p:clrMapOvr>
  <p:transition>
    <p:fade/>
  </p:transition>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324275441"/>
      </p:ext>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8019727"/>
      </p:ext>
    </p:extLst>
  </p:cSld>
  <p:clrMapOvr>
    <a:masterClrMapping/>
  </p:clrMapOvr>
  <p:transition>
    <p:fade/>
  </p:transition>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1">
              <a:lumMod val="95000"/>
            </a:schemeClr>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p:nvSpPr>
        <p:spPr bwMode="auto">
          <a:xfrm>
            <a:off x="6229842" y="1456896"/>
            <a:ext cx="5543514" cy="4960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015567550"/>
      </p:ext>
    </p:extLst>
  </p:cSld>
  <p:clrMapOvr>
    <a:masterClrMapping/>
  </p:clrMapOvr>
  <p:transition>
    <p:fade/>
  </p:transition>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97804248"/>
      </p:ext>
    </p:extLst>
  </p:cSld>
  <p:clrMapOvr>
    <a:masterClrMapping/>
  </p:clrMapOvr>
  <p:transition>
    <p:fade/>
  </p:transition>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1549099"/>
      </p:ext>
    </p:extLst>
  </p:cSld>
  <p:clrMapOvr>
    <a:masterClrMapping/>
  </p:clrMapOvr>
  <p:transition>
    <p:fade/>
  </p:transition>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2293493924"/>
      </p:ext>
    </p:extLst>
  </p:cSld>
  <p:clrMapOvr>
    <a:masterClrMapping/>
  </p:clrMapOvr>
  <p:transition>
    <p:fade/>
  </p:transition>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81606519"/>
      </p:ext>
    </p:extLst>
  </p:cSld>
  <p:clrMapOvr>
    <a:masterClrMapping/>
  </p:clrMapOvr>
  <p:transition>
    <p:fade/>
  </p:transition>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ext option 4">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31095" y="2740880"/>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dirty="0"/>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3344578" y="2739464"/>
            <a:ext cx="2603367" cy="2988507"/>
          </a:xfrm>
        </p:spPr>
        <p:txBody>
          <a:bodyPr lIns="0" tIns="0" rIns="0" bIns="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6258062"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9171546" y="2739464"/>
            <a:ext cx="2603367" cy="2988507"/>
          </a:xfrm>
        </p:spPr>
        <p:txBody>
          <a:bodyPr lIns="0" tIns="0" rIns="0" bIns="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44738245-4240-4679-8431-2218AB616298}"/>
              </a:ext>
              <a:ext uri="{C183D7F6-B498-43B3-948B-1728B52AA6E4}">
                <adec:decorative xmlns:adec="http://schemas.microsoft.com/office/drawing/2017/decorative" val="1"/>
              </a:ext>
            </a:extLst>
          </p:cNvPr>
          <p:cNvCxnSpPr>
            <a:cxnSpLocks/>
          </p:cNvCxnSpPr>
          <p:nvPr/>
        </p:nvCxnSpPr>
        <p:spPr>
          <a:xfrm>
            <a:off x="3189521"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099E02-C7DB-4453-A260-90431D88E427}"/>
              </a:ext>
              <a:ext uri="{C183D7F6-B498-43B3-948B-1728B52AA6E4}">
                <adec:decorative xmlns:adec="http://schemas.microsoft.com/office/drawing/2017/decorative" val="1"/>
              </a:ext>
            </a:extLst>
          </p:cNvPr>
          <p:cNvCxnSpPr>
            <a:cxnSpLocks/>
          </p:cNvCxnSpPr>
          <p:nvPr/>
        </p:nvCxnSpPr>
        <p:spPr>
          <a:xfrm>
            <a:off x="6103006"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93CAE-888D-4B82-A6DF-559BB7F55658}"/>
              </a:ext>
              <a:ext uri="{C183D7F6-B498-43B3-948B-1728B52AA6E4}">
                <adec:decorative xmlns:adec="http://schemas.microsoft.com/office/drawing/2017/decorative" val="1"/>
              </a:ext>
            </a:extLst>
          </p:cNvPr>
          <p:cNvCxnSpPr>
            <a:cxnSpLocks/>
          </p:cNvCxnSpPr>
          <p:nvPr/>
        </p:nvCxnSpPr>
        <p:spPr>
          <a:xfrm>
            <a:off x="9016490" y="2798024"/>
            <a:ext cx="0" cy="179285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5DDF1D4-BDBC-4EF5-9960-9F822820EE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1777403"/>
      </p:ext>
    </p:extLst>
  </p:cSld>
  <p:clrMapOvr>
    <a:masterClrMapping/>
  </p:clrMapOvr>
  <p:transition>
    <p:fade/>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26A21282-FB9F-47D6-81D7-B96F191BF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184404"/>
      </p:ext>
    </p:extLst>
  </p:cSld>
  <p:clrMapOvr>
    <a:masterClrMapping/>
  </p:clrMapOvr>
  <p:transition>
    <p:fade/>
  </p:transition>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977758471"/>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tx2"/>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a:t>Click to edit Master text styles</a:t>
            </a:r>
          </a:p>
          <a:p>
            <a:pPr lvl="1"/>
            <a:r>
              <a:rPr lang="en-US"/>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4298124"/>
      </p:ext>
    </p:extLst>
  </p:cSld>
  <p:clrMapOvr>
    <a:masterClrMapping/>
  </p:clrMapOvr>
  <p:transition>
    <p:fade/>
  </p:transition>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5671331"/>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71665268"/>
      </p:ext>
    </p:extLst>
  </p:cSld>
  <p:clrMapOvr>
    <a:masterClrMapping/>
  </p:clrMapOvr>
  <p:transition>
    <p:fade/>
  </p:transition>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08765799"/>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45857059"/>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185619527"/>
      </p:ext>
    </p:extLst>
  </p:cSld>
  <p:clrMapOvr>
    <a:masterClrMapping/>
  </p:clrMapOvr>
  <p:transition>
    <p:fade/>
  </p:transition>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2008338"/>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88512068"/>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12648577"/>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4922718"/>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08990204"/>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766149874"/>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9" name="Picture 8" descr="A close up of a logo&#10;&#10;Description automatically generated">
            <a:extLst>
              <a:ext uri="{FF2B5EF4-FFF2-40B4-BE49-F238E27FC236}">
                <a16:creationId xmlns:a16="http://schemas.microsoft.com/office/drawing/2014/main" id="{627962C6-3D96-4CE6-8E4F-540B7A0E6F3A}"/>
              </a:ext>
            </a:extLst>
          </p:cNvPr>
          <p:cNvPicPr>
            <a:picLocks noChangeAspect="1"/>
          </p:cNvPicPr>
          <p:nvPr/>
        </p:nvPicPr>
        <p:blipFill>
          <a:blip r:embed="rId2"/>
          <a:stretch>
            <a:fillRect/>
          </a:stretch>
        </p:blipFill>
        <p:spPr>
          <a:xfrm>
            <a:off x="146409" y="159693"/>
            <a:ext cx="3471501" cy="871754"/>
          </a:xfrm>
          <a:prstGeom prst="rect">
            <a:avLst/>
          </a:prstGeom>
        </p:spPr>
      </p:pic>
    </p:spTree>
    <p:extLst>
      <p:ext uri="{BB962C8B-B14F-4D97-AF65-F5344CB8AC3E}">
        <p14:creationId xmlns:p14="http://schemas.microsoft.com/office/powerpoint/2010/main" val="3485828621"/>
      </p:ext>
    </p:extLst>
  </p:cSld>
  <p:clrMapOvr>
    <a:masterClrMapping/>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1457325"/>
            <a:ext cx="11344219" cy="701675"/>
          </a:xfrm>
          <a:prstGeom prst="rect">
            <a:avLst/>
          </a:prstGeom>
          <a:noFill/>
        </p:spPr>
        <p:txBody>
          <a:bodyPr lIns="0" tIns="0" rIns="0" bIns="182880" anchor="t" anchorCtr="0"/>
          <a:lstStyle>
            <a:lvl1pPr>
              <a:defRPr sz="3200" strike="noStrike" spc="-49" baseline="0">
                <a:solidFill>
                  <a:schemeClr val="bg2"/>
                </a:solidFill>
              </a:defRPr>
            </a:lvl1pPr>
          </a:lstStyle>
          <a:p>
            <a:r>
              <a:rPr lang="en-US" dirty="0"/>
              <a:t>Heading goes here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2159000"/>
            <a:ext cx="11330434" cy="553998"/>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49" baseline="0" dirty="0">
                <a:solidFill>
                  <a:schemeClr val="bg2"/>
                </a:solidFill>
                <a:latin typeface="+mj-lt"/>
                <a:ea typeface="+mn-ea"/>
                <a:cs typeface="+mn-cs"/>
              </a:defRPr>
            </a:lvl1pPr>
            <a:lvl2pPr>
              <a:defRPr sz="1765">
                <a:solidFill>
                  <a:srgbClr val="000000"/>
                </a:solidFill>
              </a:defRPr>
            </a:lvl2pPr>
            <a:lvl3pPr>
              <a:defRPr sz="1372"/>
            </a:lvl3pPr>
            <a:lvl4pPr>
              <a:defRPr sz="1372"/>
            </a:lvl4pPr>
            <a:lvl5pPr>
              <a:defRPr sz="1029"/>
            </a:lvl5pPr>
          </a:lstStyle>
          <a:p>
            <a:pPr lvl="0"/>
            <a:r>
              <a:rPr lang="en-US" dirty="0"/>
              <a:t>Text goes here</a:t>
            </a:r>
          </a:p>
        </p:txBody>
      </p:sp>
      <p:pic>
        <p:nvPicPr>
          <p:cNvPr id="4" name="Picture 3" descr="A picture containing drawing&#10;&#10;Description automatically generated">
            <a:extLst>
              <a:ext uri="{FF2B5EF4-FFF2-40B4-BE49-F238E27FC236}">
                <a16:creationId xmlns:a16="http://schemas.microsoft.com/office/drawing/2014/main" id="{5CC1D709-E431-42C5-A75F-9A42EF995404}"/>
              </a:ext>
            </a:extLst>
          </p:cNvPr>
          <p:cNvPicPr>
            <a:picLocks noChangeAspect="1"/>
          </p:cNvPicPr>
          <p:nvPr/>
        </p:nvPicPr>
        <p:blipFill>
          <a:blip r:embed="rId2"/>
          <a:stretch>
            <a:fillRect/>
          </a:stretch>
        </p:blipFill>
        <p:spPr>
          <a:xfrm>
            <a:off x="64294" y="85724"/>
            <a:ext cx="2384426" cy="1068717"/>
          </a:xfrm>
          <a:prstGeom prst="rect">
            <a:avLst/>
          </a:prstGeom>
        </p:spPr>
      </p:pic>
      <p:sp>
        <p:nvSpPr>
          <p:cNvPr id="2" name="Footer Placeholder 1">
            <a:extLst>
              <a:ext uri="{FF2B5EF4-FFF2-40B4-BE49-F238E27FC236}">
                <a16:creationId xmlns:a16="http://schemas.microsoft.com/office/drawing/2014/main" id="{CB34F2AE-FCDF-4A97-A628-7BA7ADAEFF0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3839903117"/>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9720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3484146F-B82A-434C-9C4F-0832F9A133E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7852272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26A21282-FB9F-47D6-81D7-B96F191BF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8193" y="5975465"/>
            <a:ext cx="2190448" cy="806762"/>
          </a:xfrm>
          <a:prstGeom prst="rect">
            <a:avLst/>
          </a:prstGeom>
        </p:spPr>
      </p:pic>
    </p:spTree>
    <p:extLst>
      <p:ext uri="{BB962C8B-B14F-4D97-AF65-F5344CB8AC3E}">
        <p14:creationId xmlns:p14="http://schemas.microsoft.com/office/powerpoint/2010/main" val="158112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79342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588263" y="1043564"/>
            <a:ext cx="11015474" cy="307777"/>
          </a:xfrm>
        </p:spPr>
        <p:txBody>
          <a:bodyPr/>
          <a:lstStyle>
            <a:lvl1pPr marL="0" indent="0" algn="ctr">
              <a:spcBef>
                <a:spcPts val="1800"/>
              </a:spcBef>
              <a:spcAft>
                <a:spcPts val="0"/>
              </a:spcAft>
              <a:buNone/>
              <a:defRPr sz="2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11118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18644" y="3179701"/>
            <a:ext cx="9059182" cy="498598"/>
          </a:xfrm>
          <a:noFill/>
        </p:spPr>
        <p:txBody>
          <a:bodyPr wrap="square" lIns="0" tIns="0" rIns="0" bIns="0" anchor="ctr"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2" name="Footer Placeholder 1">
            <a:extLst>
              <a:ext uri="{FF2B5EF4-FFF2-40B4-BE49-F238E27FC236}">
                <a16:creationId xmlns:a16="http://schemas.microsoft.com/office/drawing/2014/main" id="{A8899835-5C8B-4DB6-A5A7-E52C7CA09B2F}"/>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366900111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
        <p:nvSpPr>
          <p:cNvPr id="4" name="Footer Placeholder 1">
            <a:extLst>
              <a:ext uri="{FF2B5EF4-FFF2-40B4-BE49-F238E27FC236}">
                <a16:creationId xmlns:a16="http://schemas.microsoft.com/office/drawing/2014/main" id="{9AB3B0CE-0347-4B40-BEB0-3AC70377D432}"/>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dirty="0"/>
              <a:t>© Copyright Microsoft Corporation. All rights reserved.</a:t>
            </a:r>
          </a:p>
        </p:txBody>
      </p:sp>
    </p:spTree>
    <p:extLst>
      <p:ext uri="{BB962C8B-B14F-4D97-AF65-F5344CB8AC3E}">
        <p14:creationId xmlns:p14="http://schemas.microsoft.com/office/powerpoint/2010/main" val="205420766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28EA83-059E-46AF-8032-5D41A557EA0F}"/>
              </a:ext>
            </a:extLst>
          </p:cNvPr>
          <p:cNvSpPr>
            <a:spLocks noGrp="1"/>
          </p:cNvSpPr>
          <p:nvPr>
            <p:ph sz="quarter" idx="10"/>
          </p:nvPr>
        </p:nvSpPr>
        <p:spPr>
          <a:xfrm>
            <a:off x="762000" y="1657350"/>
            <a:ext cx="1924050" cy="430887"/>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ECBD4782-5287-4214-936B-1480982956F1}"/>
              </a:ext>
            </a:extLst>
          </p:cNvPr>
          <p:cNvSpPr>
            <a:spLocks noGrp="1"/>
          </p:cNvSpPr>
          <p:nvPr>
            <p:ph sz="quarter" idx="11"/>
          </p:nvPr>
        </p:nvSpPr>
        <p:spPr>
          <a:xfrm>
            <a:off x="762000" y="2373987"/>
            <a:ext cx="1924050" cy="430887"/>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5659D6E2-D0FA-41E8-82C0-97739E71FD05}"/>
              </a:ext>
            </a:extLst>
          </p:cNvPr>
          <p:cNvSpPr>
            <a:spLocks noGrp="1"/>
          </p:cNvSpPr>
          <p:nvPr>
            <p:ph sz="quarter" idx="12"/>
          </p:nvPr>
        </p:nvSpPr>
        <p:spPr>
          <a:xfrm>
            <a:off x="762000" y="3191767"/>
            <a:ext cx="1924050" cy="430887"/>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6F8E29B2-0DA6-4E1B-9117-6E467DEA7282}"/>
              </a:ext>
            </a:extLst>
          </p:cNvPr>
          <p:cNvSpPr>
            <a:spLocks noGrp="1"/>
          </p:cNvSpPr>
          <p:nvPr>
            <p:ph sz="quarter" idx="13"/>
          </p:nvPr>
        </p:nvSpPr>
        <p:spPr>
          <a:xfrm>
            <a:off x="762000" y="4009547"/>
            <a:ext cx="1924050" cy="430887"/>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75450AD-1E60-4F33-8EBC-0B95A13206DC}"/>
              </a:ext>
            </a:extLst>
          </p:cNvPr>
          <p:cNvSpPr>
            <a:spLocks noGrp="1"/>
          </p:cNvSpPr>
          <p:nvPr>
            <p:ph sz="quarter" idx="14"/>
          </p:nvPr>
        </p:nvSpPr>
        <p:spPr>
          <a:xfrm>
            <a:off x="762000" y="4769764"/>
            <a:ext cx="1924050" cy="430887"/>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5C832835-B29A-451F-A56A-1F22DD39EB93}"/>
              </a:ext>
            </a:extLst>
          </p:cNvPr>
          <p:cNvSpPr>
            <a:spLocks noGrp="1"/>
          </p:cNvSpPr>
          <p:nvPr>
            <p:ph sz="quarter" idx="15"/>
          </p:nvPr>
        </p:nvSpPr>
        <p:spPr>
          <a:xfrm>
            <a:off x="3257550" y="1657350"/>
            <a:ext cx="1924050" cy="430887"/>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BC8BEDB9-3C11-466B-AD36-FC7A2751D561}"/>
              </a:ext>
            </a:extLst>
          </p:cNvPr>
          <p:cNvSpPr>
            <a:spLocks noGrp="1"/>
          </p:cNvSpPr>
          <p:nvPr>
            <p:ph sz="quarter" idx="16"/>
          </p:nvPr>
        </p:nvSpPr>
        <p:spPr>
          <a:xfrm>
            <a:off x="3257550" y="2373987"/>
            <a:ext cx="1924050" cy="430887"/>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6958FCE4-A1B1-45E6-A2E4-C030EC9754FF}"/>
              </a:ext>
            </a:extLst>
          </p:cNvPr>
          <p:cNvSpPr>
            <a:spLocks noGrp="1"/>
          </p:cNvSpPr>
          <p:nvPr>
            <p:ph sz="quarter" idx="17"/>
          </p:nvPr>
        </p:nvSpPr>
        <p:spPr>
          <a:xfrm>
            <a:off x="3257550" y="3191767"/>
            <a:ext cx="1924050" cy="430887"/>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4CAD7033-8DA4-4A09-8707-CCC23FEA85E0}"/>
              </a:ext>
            </a:extLst>
          </p:cNvPr>
          <p:cNvSpPr>
            <a:spLocks noGrp="1"/>
          </p:cNvSpPr>
          <p:nvPr>
            <p:ph sz="quarter" idx="18"/>
          </p:nvPr>
        </p:nvSpPr>
        <p:spPr>
          <a:xfrm>
            <a:off x="3257550" y="4009547"/>
            <a:ext cx="1924050" cy="430887"/>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794B2354-37A3-4A2F-AA0E-9A034C17AC2E}"/>
              </a:ext>
            </a:extLst>
          </p:cNvPr>
          <p:cNvSpPr>
            <a:spLocks noGrp="1"/>
          </p:cNvSpPr>
          <p:nvPr>
            <p:ph sz="quarter" idx="19"/>
          </p:nvPr>
        </p:nvSpPr>
        <p:spPr>
          <a:xfrm>
            <a:off x="3257550" y="4769764"/>
            <a:ext cx="1924050" cy="430887"/>
          </a:xfrm>
        </p:spPr>
        <p:txBody>
          <a:bodyPr/>
          <a:lstStyle>
            <a:lvl1pPr marL="0" indent="0">
              <a:buNone/>
              <a:defRPr/>
            </a:lvl1pPr>
          </a:lstStyle>
          <a:p>
            <a:pPr lvl="0"/>
            <a:endParaRPr lang="en-GB"/>
          </a:p>
        </p:txBody>
      </p:sp>
      <p:sp>
        <p:nvSpPr>
          <p:cNvPr id="117" name="Content Placeholder 3">
            <a:extLst>
              <a:ext uri="{FF2B5EF4-FFF2-40B4-BE49-F238E27FC236}">
                <a16:creationId xmlns:a16="http://schemas.microsoft.com/office/drawing/2014/main" id="{8C822B7F-6889-4418-9F8F-46EE19608B30}"/>
              </a:ext>
            </a:extLst>
          </p:cNvPr>
          <p:cNvSpPr>
            <a:spLocks noGrp="1"/>
          </p:cNvSpPr>
          <p:nvPr>
            <p:ph sz="quarter" idx="20"/>
          </p:nvPr>
        </p:nvSpPr>
        <p:spPr>
          <a:xfrm>
            <a:off x="6048377" y="1371320"/>
            <a:ext cx="1924050" cy="430887"/>
          </a:xfrm>
        </p:spPr>
        <p:txBody>
          <a:bodyPr/>
          <a:lstStyle>
            <a:lvl1pPr marL="0" indent="0">
              <a:buNone/>
              <a:defRPr/>
            </a:lvl1pPr>
          </a:lstStyle>
          <a:p>
            <a:pPr lvl="0"/>
            <a:endParaRPr lang="en-GB"/>
          </a:p>
        </p:txBody>
      </p:sp>
      <p:sp>
        <p:nvSpPr>
          <p:cNvPr id="118" name="Content Placeholder 3">
            <a:extLst>
              <a:ext uri="{FF2B5EF4-FFF2-40B4-BE49-F238E27FC236}">
                <a16:creationId xmlns:a16="http://schemas.microsoft.com/office/drawing/2014/main" id="{B277DFE0-6082-49EE-91D1-9F4CB1A34DB5}"/>
              </a:ext>
            </a:extLst>
          </p:cNvPr>
          <p:cNvSpPr>
            <a:spLocks noGrp="1"/>
          </p:cNvSpPr>
          <p:nvPr>
            <p:ph sz="quarter" idx="21"/>
          </p:nvPr>
        </p:nvSpPr>
        <p:spPr>
          <a:xfrm>
            <a:off x="6048377" y="2087957"/>
            <a:ext cx="1924050" cy="430887"/>
          </a:xfrm>
        </p:spPr>
        <p:txBody>
          <a:bodyPr/>
          <a:lstStyle>
            <a:lvl1pPr marL="0" indent="0">
              <a:buNone/>
              <a:defRPr/>
            </a:lvl1pPr>
          </a:lstStyle>
          <a:p>
            <a:pPr lvl="0"/>
            <a:endParaRPr lang="en-GB"/>
          </a:p>
        </p:txBody>
      </p:sp>
      <p:sp>
        <p:nvSpPr>
          <p:cNvPr id="119" name="Content Placeholder 3">
            <a:extLst>
              <a:ext uri="{FF2B5EF4-FFF2-40B4-BE49-F238E27FC236}">
                <a16:creationId xmlns:a16="http://schemas.microsoft.com/office/drawing/2014/main" id="{FACB6511-6BA5-462A-9E83-53DBED63AF71}"/>
              </a:ext>
            </a:extLst>
          </p:cNvPr>
          <p:cNvSpPr>
            <a:spLocks noGrp="1"/>
          </p:cNvSpPr>
          <p:nvPr>
            <p:ph sz="quarter" idx="22"/>
          </p:nvPr>
        </p:nvSpPr>
        <p:spPr>
          <a:xfrm>
            <a:off x="6048377" y="2905737"/>
            <a:ext cx="1924050" cy="430887"/>
          </a:xfrm>
        </p:spPr>
        <p:txBody>
          <a:bodyPr/>
          <a:lstStyle>
            <a:lvl1pPr marL="0" indent="0">
              <a:buNone/>
              <a:defRPr/>
            </a:lvl1pPr>
          </a:lstStyle>
          <a:p>
            <a:pPr lvl="0"/>
            <a:endParaRPr lang="en-GB"/>
          </a:p>
        </p:txBody>
      </p:sp>
      <p:sp>
        <p:nvSpPr>
          <p:cNvPr id="120" name="Content Placeholder 3">
            <a:extLst>
              <a:ext uri="{FF2B5EF4-FFF2-40B4-BE49-F238E27FC236}">
                <a16:creationId xmlns:a16="http://schemas.microsoft.com/office/drawing/2014/main" id="{54A69C06-B2F1-41B0-B523-0093E03461B7}"/>
              </a:ext>
            </a:extLst>
          </p:cNvPr>
          <p:cNvSpPr>
            <a:spLocks noGrp="1"/>
          </p:cNvSpPr>
          <p:nvPr>
            <p:ph sz="quarter" idx="23"/>
          </p:nvPr>
        </p:nvSpPr>
        <p:spPr>
          <a:xfrm>
            <a:off x="6048377" y="3723517"/>
            <a:ext cx="1924050" cy="430887"/>
          </a:xfrm>
        </p:spPr>
        <p:txBody>
          <a:bodyPr/>
          <a:lstStyle>
            <a:lvl1pPr marL="0" indent="0">
              <a:buNone/>
              <a:defRPr/>
            </a:lvl1pPr>
          </a:lstStyle>
          <a:p>
            <a:pPr lvl="0"/>
            <a:endParaRPr lang="en-GB"/>
          </a:p>
        </p:txBody>
      </p:sp>
      <p:sp>
        <p:nvSpPr>
          <p:cNvPr id="121" name="Content Placeholder 3">
            <a:extLst>
              <a:ext uri="{FF2B5EF4-FFF2-40B4-BE49-F238E27FC236}">
                <a16:creationId xmlns:a16="http://schemas.microsoft.com/office/drawing/2014/main" id="{06CC6166-4551-42BD-95AC-1CC3AC7F70DA}"/>
              </a:ext>
            </a:extLst>
          </p:cNvPr>
          <p:cNvSpPr>
            <a:spLocks noGrp="1"/>
          </p:cNvSpPr>
          <p:nvPr>
            <p:ph sz="quarter" idx="24"/>
          </p:nvPr>
        </p:nvSpPr>
        <p:spPr>
          <a:xfrm>
            <a:off x="6048377" y="4483734"/>
            <a:ext cx="1924050" cy="430887"/>
          </a:xfrm>
        </p:spPr>
        <p:txBody>
          <a:bodyPr/>
          <a:lstStyle>
            <a:lvl1pPr marL="0" indent="0">
              <a:buNone/>
              <a:defRPr/>
            </a:lvl1pPr>
          </a:lstStyle>
          <a:p>
            <a:pPr lvl="0"/>
            <a:endParaRPr lang="en-GB"/>
          </a:p>
        </p:txBody>
      </p:sp>
      <p:sp>
        <p:nvSpPr>
          <p:cNvPr id="122" name="Content Placeholder 3">
            <a:extLst>
              <a:ext uri="{FF2B5EF4-FFF2-40B4-BE49-F238E27FC236}">
                <a16:creationId xmlns:a16="http://schemas.microsoft.com/office/drawing/2014/main" id="{561E7EF8-8DE2-49E8-B558-46FFE694AB8C}"/>
              </a:ext>
            </a:extLst>
          </p:cNvPr>
          <p:cNvSpPr>
            <a:spLocks noGrp="1"/>
          </p:cNvSpPr>
          <p:nvPr>
            <p:ph sz="quarter" idx="25"/>
          </p:nvPr>
        </p:nvSpPr>
        <p:spPr>
          <a:xfrm>
            <a:off x="8543927" y="1371320"/>
            <a:ext cx="1924050" cy="430887"/>
          </a:xfrm>
        </p:spPr>
        <p:txBody>
          <a:bodyPr/>
          <a:lstStyle>
            <a:lvl1pPr marL="0" indent="0">
              <a:buNone/>
              <a:defRPr/>
            </a:lvl1pPr>
          </a:lstStyle>
          <a:p>
            <a:pPr lvl="0"/>
            <a:endParaRPr lang="en-GB"/>
          </a:p>
        </p:txBody>
      </p:sp>
      <p:sp>
        <p:nvSpPr>
          <p:cNvPr id="123" name="Content Placeholder 3">
            <a:extLst>
              <a:ext uri="{FF2B5EF4-FFF2-40B4-BE49-F238E27FC236}">
                <a16:creationId xmlns:a16="http://schemas.microsoft.com/office/drawing/2014/main" id="{31CAD745-F169-4715-999C-CB5412FE540C}"/>
              </a:ext>
            </a:extLst>
          </p:cNvPr>
          <p:cNvSpPr>
            <a:spLocks noGrp="1"/>
          </p:cNvSpPr>
          <p:nvPr>
            <p:ph sz="quarter" idx="26"/>
          </p:nvPr>
        </p:nvSpPr>
        <p:spPr>
          <a:xfrm>
            <a:off x="8543927" y="2087957"/>
            <a:ext cx="1924050" cy="430887"/>
          </a:xfrm>
        </p:spPr>
        <p:txBody>
          <a:bodyPr/>
          <a:lstStyle>
            <a:lvl1pPr marL="0" indent="0">
              <a:buNone/>
              <a:defRPr/>
            </a:lvl1pPr>
          </a:lstStyle>
          <a:p>
            <a:pPr lvl="0"/>
            <a:endParaRPr lang="en-GB"/>
          </a:p>
        </p:txBody>
      </p:sp>
      <p:sp>
        <p:nvSpPr>
          <p:cNvPr id="124" name="Content Placeholder 3">
            <a:extLst>
              <a:ext uri="{FF2B5EF4-FFF2-40B4-BE49-F238E27FC236}">
                <a16:creationId xmlns:a16="http://schemas.microsoft.com/office/drawing/2014/main" id="{8F12C5C1-2057-481D-902A-3DEB711589D4}"/>
              </a:ext>
            </a:extLst>
          </p:cNvPr>
          <p:cNvSpPr>
            <a:spLocks noGrp="1"/>
          </p:cNvSpPr>
          <p:nvPr>
            <p:ph sz="quarter" idx="27"/>
          </p:nvPr>
        </p:nvSpPr>
        <p:spPr>
          <a:xfrm>
            <a:off x="8543927" y="2905737"/>
            <a:ext cx="1924050" cy="430887"/>
          </a:xfrm>
        </p:spPr>
        <p:txBody>
          <a:bodyPr/>
          <a:lstStyle>
            <a:lvl1pPr marL="0" indent="0">
              <a:buNone/>
              <a:defRPr/>
            </a:lvl1pPr>
          </a:lstStyle>
          <a:p>
            <a:pPr lvl="0"/>
            <a:endParaRPr lang="en-GB"/>
          </a:p>
        </p:txBody>
      </p:sp>
      <p:sp>
        <p:nvSpPr>
          <p:cNvPr id="125" name="Content Placeholder 3">
            <a:extLst>
              <a:ext uri="{FF2B5EF4-FFF2-40B4-BE49-F238E27FC236}">
                <a16:creationId xmlns:a16="http://schemas.microsoft.com/office/drawing/2014/main" id="{C25364CF-6B25-494A-9880-C61F72C9161F}"/>
              </a:ext>
            </a:extLst>
          </p:cNvPr>
          <p:cNvSpPr>
            <a:spLocks noGrp="1"/>
          </p:cNvSpPr>
          <p:nvPr>
            <p:ph sz="quarter" idx="28"/>
          </p:nvPr>
        </p:nvSpPr>
        <p:spPr>
          <a:xfrm>
            <a:off x="8543927" y="3723517"/>
            <a:ext cx="1924050" cy="430887"/>
          </a:xfrm>
        </p:spPr>
        <p:txBody>
          <a:bodyPr/>
          <a:lstStyle>
            <a:lvl1pPr marL="0" indent="0">
              <a:buNone/>
              <a:defRPr/>
            </a:lvl1pPr>
          </a:lstStyle>
          <a:p>
            <a:pPr lvl="0"/>
            <a:endParaRPr lang="en-GB"/>
          </a:p>
        </p:txBody>
      </p:sp>
      <p:sp>
        <p:nvSpPr>
          <p:cNvPr id="126" name="Content Placeholder 3">
            <a:extLst>
              <a:ext uri="{FF2B5EF4-FFF2-40B4-BE49-F238E27FC236}">
                <a16:creationId xmlns:a16="http://schemas.microsoft.com/office/drawing/2014/main" id="{66EF1326-C27B-4B95-A015-4C307677DE02}"/>
              </a:ext>
            </a:extLst>
          </p:cNvPr>
          <p:cNvSpPr>
            <a:spLocks noGrp="1"/>
          </p:cNvSpPr>
          <p:nvPr>
            <p:ph sz="quarter" idx="29"/>
          </p:nvPr>
        </p:nvSpPr>
        <p:spPr>
          <a:xfrm>
            <a:off x="8543927" y="4483734"/>
            <a:ext cx="1924050" cy="430887"/>
          </a:xfrm>
        </p:spPr>
        <p:txBody>
          <a:bodyPr/>
          <a:lstStyle>
            <a:lvl1pPr marL="0" indent="0">
              <a:buNone/>
              <a:defRPr/>
            </a:lvl1pPr>
          </a:lstStyle>
          <a:p>
            <a:pPr lvl="0"/>
            <a:endParaRPr lang="en-GB"/>
          </a:p>
        </p:txBody>
      </p:sp>
      <p:grpSp>
        <p:nvGrpSpPr>
          <p:cNvPr id="222" name="Group 221">
            <a:extLst>
              <a:ext uri="{FF2B5EF4-FFF2-40B4-BE49-F238E27FC236}">
                <a16:creationId xmlns:a16="http://schemas.microsoft.com/office/drawing/2014/main" id="{6C3495B7-2108-4BFE-B51A-1AF3CC4C676C}"/>
              </a:ext>
              <a:ext uri="{C183D7F6-B498-43B3-948B-1728B52AA6E4}">
                <adec:decorative xmlns:adec="http://schemas.microsoft.com/office/drawing/2017/decorative" val="1"/>
              </a:ext>
            </a:extLst>
          </p:cNvPr>
          <p:cNvGrpSpPr/>
          <p:nvPr userDrawn="1"/>
        </p:nvGrpSpPr>
        <p:grpSpPr>
          <a:xfrm>
            <a:off x="628081" y="1846133"/>
            <a:ext cx="11027664" cy="345397"/>
            <a:chOff x="1443713" y="3347801"/>
            <a:chExt cx="9036126" cy="345397"/>
          </a:xfrm>
        </p:grpSpPr>
        <p:sp>
          <p:nvSpPr>
            <p:cNvPr id="223" name="Rectangle 222">
              <a:extLst>
                <a:ext uri="{FF2B5EF4-FFF2-40B4-BE49-F238E27FC236}">
                  <a16:creationId xmlns:a16="http://schemas.microsoft.com/office/drawing/2014/main" id="{ACB8A86E-08AD-4C83-B789-2168D7F30261}"/>
                </a:ext>
                <a:ext uri="{C183D7F6-B498-43B3-948B-1728B52AA6E4}">
                  <adec:decorative xmlns:adec="http://schemas.microsoft.com/office/drawing/2017/decorative" val="1"/>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3DE2629-2EED-404F-8D4B-3EEBB209B77F}"/>
                </a:ext>
              </a:extLst>
            </p:cNvPr>
            <p:cNvGrpSpPr/>
            <p:nvPr/>
          </p:nvGrpSpPr>
          <p:grpSpPr>
            <a:xfrm>
              <a:off x="1443713" y="3347801"/>
              <a:ext cx="9036126" cy="345397"/>
              <a:chOff x="1172667" y="2377615"/>
              <a:chExt cx="9862954" cy="300146"/>
            </a:xfrm>
          </p:grpSpPr>
          <p:cxnSp>
            <p:nvCxnSpPr>
              <p:cNvPr id="226" name="Straight Connector 225">
                <a:extLst>
                  <a:ext uri="{FF2B5EF4-FFF2-40B4-BE49-F238E27FC236}">
                    <a16:creationId xmlns:a16="http://schemas.microsoft.com/office/drawing/2014/main" id="{9A36BD5E-8117-4624-AAC9-1815ECD5E901}"/>
                  </a:ext>
                  <a:ext uri="{C183D7F6-B498-43B3-948B-1728B52AA6E4}">
                    <adec:decorative xmlns:adec="http://schemas.microsoft.com/office/drawing/2017/decorative" val="1"/>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A43E829-C336-4245-82E2-2F29BE0C9E0D}"/>
                  </a:ext>
                  <a:ext uri="{C183D7F6-B498-43B3-948B-1728B52AA6E4}">
                    <adec:decorative xmlns:adec="http://schemas.microsoft.com/office/drawing/2017/decorative" val="1"/>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ECCE085-7C2C-404D-91D8-BB0827570AA4}"/>
                  </a:ext>
                  <a:ext uri="{C183D7F6-B498-43B3-948B-1728B52AA6E4}">
                    <adec:decorative xmlns:adec="http://schemas.microsoft.com/office/drawing/2017/decorative" val="1"/>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5" name="Rectangle 224">
              <a:extLst>
                <a:ext uri="{FF2B5EF4-FFF2-40B4-BE49-F238E27FC236}">
                  <a16:creationId xmlns:a16="http://schemas.microsoft.com/office/drawing/2014/main" id="{2150CD7B-9CC2-4FFB-9D12-D0BAF698D5BB}"/>
                </a:ext>
                <a:ext uri="{C183D7F6-B498-43B3-948B-1728B52AA6E4}">
                  <adec:decorative xmlns:adec="http://schemas.microsoft.com/office/drawing/2017/decorative" val="1"/>
                </a:ext>
              </a:extLst>
            </p:cNvPr>
            <p:cNvSpPr/>
            <p:nvPr/>
          </p:nvSpPr>
          <p:spPr bwMode="auto">
            <a:xfrm>
              <a:off x="3784343" y="3377797"/>
              <a:ext cx="4354867" cy="25550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68281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F251-0FA5-4553-AD0D-A0BC4D3F736F}"/>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5F049B8A-F163-4C49-A7E4-44A175746656}"/>
              </a:ext>
            </a:extLst>
          </p:cNvPr>
          <p:cNvSpPr>
            <a:spLocks noGrp="1"/>
          </p:cNvSpPr>
          <p:nvPr>
            <p:ph sz="quarter" idx="10"/>
          </p:nvPr>
        </p:nvSpPr>
        <p:spPr>
          <a:xfrm>
            <a:off x="588263" y="1462444"/>
            <a:ext cx="3467100" cy="430887"/>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74A4755C-7E24-4A6B-9365-425A30B33758}"/>
              </a:ext>
            </a:extLst>
          </p:cNvPr>
          <p:cNvSpPr>
            <a:spLocks noGrp="1"/>
          </p:cNvSpPr>
          <p:nvPr>
            <p:ph sz="quarter" idx="11"/>
          </p:nvPr>
        </p:nvSpPr>
        <p:spPr>
          <a:xfrm>
            <a:off x="588263" y="2129133"/>
            <a:ext cx="3467100" cy="430887"/>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9A127848-5DBA-405C-894B-C4EF77FA313C}"/>
              </a:ext>
            </a:extLst>
          </p:cNvPr>
          <p:cNvSpPr>
            <a:spLocks noGrp="1"/>
          </p:cNvSpPr>
          <p:nvPr>
            <p:ph sz="quarter" idx="12"/>
          </p:nvPr>
        </p:nvSpPr>
        <p:spPr>
          <a:xfrm>
            <a:off x="588263" y="2898457"/>
            <a:ext cx="3467100" cy="430887"/>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0EC302D3-2ADF-4DD3-AFD7-78622FBEE3AE}"/>
              </a:ext>
            </a:extLst>
          </p:cNvPr>
          <p:cNvSpPr>
            <a:spLocks noGrp="1"/>
          </p:cNvSpPr>
          <p:nvPr>
            <p:ph sz="quarter" idx="13"/>
          </p:nvPr>
        </p:nvSpPr>
        <p:spPr>
          <a:xfrm>
            <a:off x="588263" y="3568244"/>
            <a:ext cx="3467100" cy="430887"/>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9F2E7A03-654F-4E3B-BCA4-C6841E1553AA}"/>
              </a:ext>
            </a:extLst>
          </p:cNvPr>
          <p:cNvSpPr>
            <a:spLocks noGrp="1"/>
          </p:cNvSpPr>
          <p:nvPr>
            <p:ph sz="quarter" idx="14"/>
          </p:nvPr>
        </p:nvSpPr>
        <p:spPr>
          <a:xfrm>
            <a:off x="588263" y="4234933"/>
            <a:ext cx="3467100" cy="430887"/>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80E326F2-6350-41E7-A9E6-D7B74971427B}"/>
              </a:ext>
            </a:extLst>
          </p:cNvPr>
          <p:cNvSpPr>
            <a:spLocks noGrp="1"/>
          </p:cNvSpPr>
          <p:nvPr>
            <p:ph sz="quarter" idx="15"/>
          </p:nvPr>
        </p:nvSpPr>
        <p:spPr>
          <a:xfrm>
            <a:off x="4362450" y="1523940"/>
            <a:ext cx="3467100" cy="430887"/>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32520C77-517F-416F-8D78-E08924C4CAA8}"/>
              </a:ext>
            </a:extLst>
          </p:cNvPr>
          <p:cNvSpPr>
            <a:spLocks noGrp="1"/>
          </p:cNvSpPr>
          <p:nvPr>
            <p:ph sz="quarter" idx="16"/>
          </p:nvPr>
        </p:nvSpPr>
        <p:spPr>
          <a:xfrm>
            <a:off x="4362450" y="2252125"/>
            <a:ext cx="3467100" cy="430887"/>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24818278-DC97-40BC-868B-F3F2E6207E9E}"/>
              </a:ext>
            </a:extLst>
          </p:cNvPr>
          <p:cNvSpPr>
            <a:spLocks noGrp="1"/>
          </p:cNvSpPr>
          <p:nvPr>
            <p:ph sz="quarter" idx="17"/>
          </p:nvPr>
        </p:nvSpPr>
        <p:spPr>
          <a:xfrm>
            <a:off x="4362450" y="3021449"/>
            <a:ext cx="3467100" cy="430887"/>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1C83DB9D-A6D6-489F-988D-B7732148B15D}"/>
              </a:ext>
            </a:extLst>
          </p:cNvPr>
          <p:cNvSpPr>
            <a:spLocks noGrp="1"/>
          </p:cNvSpPr>
          <p:nvPr>
            <p:ph sz="quarter" idx="18"/>
          </p:nvPr>
        </p:nvSpPr>
        <p:spPr>
          <a:xfrm>
            <a:off x="4362450" y="3691236"/>
            <a:ext cx="3467100" cy="430887"/>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FC4C45E8-4779-4DCD-97DE-4DD44D303623}"/>
              </a:ext>
            </a:extLst>
          </p:cNvPr>
          <p:cNvSpPr>
            <a:spLocks noGrp="1"/>
          </p:cNvSpPr>
          <p:nvPr>
            <p:ph sz="quarter" idx="19"/>
          </p:nvPr>
        </p:nvSpPr>
        <p:spPr>
          <a:xfrm>
            <a:off x="4362450" y="4357925"/>
            <a:ext cx="3467100" cy="430887"/>
          </a:xfrm>
        </p:spPr>
        <p:txBody>
          <a:bodyPr/>
          <a:lstStyle>
            <a:lvl1pPr marL="0" indent="0">
              <a:buNone/>
              <a:defRPr/>
            </a:lvl1pPr>
          </a:lstStyle>
          <a:p>
            <a:pPr lvl="0"/>
            <a:endParaRPr lang="en-GB"/>
          </a:p>
        </p:txBody>
      </p:sp>
    </p:spTree>
    <p:extLst>
      <p:ext uri="{BB962C8B-B14F-4D97-AF65-F5344CB8AC3E}">
        <p14:creationId xmlns:p14="http://schemas.microsoft.com/office/powerpoint/2010/main" val="26376813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160B-D047-468B-B990-3695F9086174}"/>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3F933903-C383-47C8-819F-65CF03CF1C87}"/>
              </a:ext>
            </a:extLst>
          </p:cNvPr>
          <p:cNvSpPr>
            <a:spLocks noGrp="1"/>
          </p:cNvSpPr>
          <p:nvPr>
            <p:ph sz="quarter" idx="10"/>
          </p:nvPr>
        </p:nvSpPr>
        <p:spPr>
          <a:xfrm>
            <a:off x="1143000" y="1885950"/>
            <a:ext cx="2857500" cy="430887"/>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4F1F83C6-B87A-4722-96AD-32D6B4E5B3C9}"/>
              </a:ext>
            </a:extLst>
          </p:cNvPr>
          <p:cNvSpPr>
            <a:spLocks noGrp="1"/>
          </p:cNvSpPr>
          <p:nvPr>
            <p:ph sz="quarter" idx="11"/>
          </p:nvPr>
        </p:nvSpPr>
        <p:spPr>
          <a:xfrm>
            <a:off x="1143000" y="2678787"/>
            <a:ext cx="2857500" cy="430887"/>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8964C8B2-62FA-4CEA-BD93-7F67F3AFCC2F}"/>
              </a:ext>
            </a:extLst>
          </p:cNvPr>
          <p:cNvSpPr>
            <a:spLocks noGrp="1"/>
          </p:cNvSpPr>
          <p:nvPr>
            <p:ph sz="quarter" idx="12"/>
          </p:nvPr>
        </p:nvSpPr>
        <p:spPr>
          <a:xfrm>
            <a:off x="1143000" y="3532883"/>
            <a:ext cx="2857500" cy="430887"/>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1DAB64C3-36CF-4D94-A5D9-45859A0B452B}"/>
              </a:ext>
            </a:extLst>
          </p:cNvPr>
          <p:cNvSpPr>
            <a:spLocks noGrp="1"/>
          </p:cNvSpPr>
          <p:nvPr>
            <p:ph sz="quarter" idx="13"/>
          </p:nvPr>
        </p:nvSpPr>
        <p:spPr>
          <a:xfrm>
            <a:off x="1143000" y="4325720"/>
            <a:ext cx="2857500" cy="430887"/>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5799E43E-AB54-4588-92E3-03AE9217F05F}"/>
              </a:ext>
            </a:extLst>
          </p:cNvPr>
          <p:cNvSpPr>
            <a:spLocks noGrp="1"/>
          </p:cNvSpPr>
          <p:nvPr>
            <p:ph sz="quarter" idx="14"/>
          </p:nvPr>
        </p:nvSpPr>
        <p:spPr>
          <a:xfrm>
            <a:off x="1143000" y="5259170"/>
            <a:ext cx="2857500" cy="430887"/>
          </a:xfrm>
        </p:spPr>
        <p:txBody>
          <a:bodyPr/>
          <a:lstStyle>
            <a:lvl1pPr marL="0" indent="0">
              <a:buNone/>
              <a:defRPr/>
            </a:lvl1pPr>
          </a:lstStyle>
          <a:p>
            <a:pPr lvl="0"/>
            <a:endParaRPr lang="en-GB"/>
          </a:p>
        </p:txBody>
      </p:sp>
      <p:sp>
        <p:nvSpPr>
          <p:cNvPr id="9" name="Rectangle 8">
            <a:extLst>
              <a:ext uri="{FF2B5EF4-FFF2-40B4-BE49-F238E27FC236}">
                <a16:creationId xmlns:a16="http://schemas.microsoft.com/office/drawing/2014/main" id="{BBA25C93-8129-4DE6-9660-1D8EF3351639}"/>
              </a:ext>
              <a:ext uri="{C183D7F6-B498-43B3-948B-1728B52AA6E4}">
                <adec:decorative xmlns:adec="http://schemas.microsoft.com/office/drawing/2017/decorative" val="1"/>
              </a:ext>
            </a:extLst>
          </p:cNvPr>
          <p:cNvSpPr/>
          <p:nvPr userDrawn="1"/>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0" name="Rectangle 9">
            <a:extLst>
              <a:ext uri="{FF2B5EF4-FFF2-40B4-BE49-F238E27FC236}">
                <a16:creationId xmlns:a16="http://schemas.microsoft.com/office/drawing/2014/main" id="{4C052C99-B10B-4749-AB59-D659F1583104}"/>
              </a:ext>
              <a:ext uri="{C183D7F6-B498-43B3-948B-1728B52AA6E4}">
                <adec:decorative xmlns:adec="http://schemas.microsoft.com/office/drawing/2017/decorative" val="1"/>
              </a:ext>
            </a:extLst>
          </p:cNvPr>
          <p:cNvSpPr/>
          <p:nvPr userDrawn="1"/>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1" name="Rectangle 10">
            <a:extLst>
              <a:ext uri="{FF2B5EF4-FFF2-40B4-BE49-F238E27FC236}">
                <a16:creationId xmlns:a16="http://schemas.microsoft.com/office/drawing/2014/main" id="{E11860BC-A148-4C3B-88A7-EF3EF39F262D}"/>
              </a:ext>
              <a:ext uri="{C183D7F6-B498-43B3-948B-1728B52AA6E4}">
                <adec:decorative xmlns:adec="http://schemas.microsoft.com/office/drawing/2017/decorative" val="1"/>
              </a:ext>
            </a:extLst>
          </p:cNvPr>
          <p:cNvSpPr/>
          <p:nvPr userDrawn="1"/>
        </p:nvSpPr>
        <p:spPr bwMode="auto">
          <a:xfrm>
            <a:off x="6174615" y="5144164"/>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sp>
        <p:nvSpPr>
          <p:cNvPr id="12" name="Rectangle 11">
            <a:extLst>
              <a:ext uri="{FF2B5EF4-FFF2-40B4-BE49-F238E27FC236}">
                <a16:creationId xmlns:a16="http://schemas.microsoft.com/office/drawing/2014/main" id="{881D0CF2-0738-4A1A-A825-A9C4D5001FB1}"/>
              </a:ext>
              <a:ext uri="{C183D7F6-B498-43B3-948B-1728B52AA6E4}">
                <adec:decorative xmlns:adec="http://schemas.microsoft.com/office/drawing/2017/decorative" val="1"/>
              </a:ext>
            </a:extLst>
          </p:cNvPr>
          <p:cNvSpPr/>
          <p:nvPr userDrawn="1"/>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3" name="Content Placeholder 12">
            <a:extLst>
              <a:ext uri="{FF2B5EF4-FFF2-40B4-BE49-F238E27FC236}">
                <a16:creationId xmlns:a16="http://schemas.microsoft.com/office/drawing/2014/main" id="{54C1AEDD-4951-4E1B-A835-D483AAE7D678}"/>
              </a:ext>
            </a:extLst>
          </p:cNvPr>
          <p:cNvSpPr>
            <a:spLocks noGrp="1"/>
          </p:cNvSpPr>
          <p:nvPr>
            <p:ph sz="quarter" idx="15"/>
          </p:nvPr>
        </p:nvSpPr>
        <p:spPr>
          <a:xfrm>
            <a:off x="4000500" y="1385888"/>
            <a:ext cx="3425825" cy="1444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665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单栏">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34436" y="1120776"/>
            <a:ext cx="11523132" cy="1876749"/>
          </a:xfrm>
          <a:prstGeom prst="rect">
            <a:avLst/>
          </a:prstGeom>
        </p:spPr>
        <p:txBody>
          <a:bodyPr lIns="121917" tIns="60958" rIns="121917" bIns="60958"/>
          <a:lstStyle>
            <a:lvl1pPr marL="247552" indent="-247552">
              <a:lnSpc>
                <a:spcPct val="150000"/>
              </a:lnSpc>
              <a:spcBef>
                <a:spcPts val="515"/>
              </a:spcBef>
              <a:buClr>
                <a:schemeClr val="tx1">
                  <a:lumMod val="75000"/>
                  <a:lumOff val="25000"/>
                </a:schemeClr>
              </a:buClr>
              <a:buFont typeface="Arial" panose="020B0604020202020204"/>
              <a:buChar char="•"/>
              <a:defRPr sz="2400" b="1" baseline="0">
                <a:solidFill>
                  <a:srgbClr val="06397F"/>
                </a:solidFill>
                <a:latin typeface="微软雅黑" panose="020B0503020204020204" charset="-122"/>
                <a:ea typeface="微软雅黑" panose="020B0503020204020204" charset="-122"/>
                <a:cs typeface="微软雅黑" panose="020B0503020204020204" charset="-122"/>
              </a:defRPr>
            </a:lvl1pPr>
            <a:lvl2pPr marL="947683" indent="-361808">
              <a:lnSpc>
                <a:spcPct val="150000"/>
              </a:lnSpc>
              <a:spcBef>
                <a:spcPts val="935"/>
              </a:spcBef>
              <a:buClr>
                <a:schemeClr val="tx1">
                  <a:lumMod val="75000"/>
                  <a:lumOff val="25000"/>
                </a:schemeClr>
              </a:buClr>
              <a:buSzPct val="100000"/>
              <a:defRPr sz="2000" b="0" baseline="0">
                <a:solidFill>
                  <a:srgbClr val="404040"/>
                </a:solidFill>
                <a:latin typeface="微软雅黑" panose="020B0503020204020204" charset="-122"/>
                <a:ea typeface="微软雅黑" panose="020B0503020204020204" charset="-122"/>
                <a:cs typeface="微软雅黑" panose="020B0503020204020204" charset="-122"/>
              </a:defRPr>
            </a:lvl2pPr>
            <a:lvl3pPr marL="1195237" indent="-247552">
              <a:lnSpc>
                <a:spcPct val="150000"/>
              </a:lnSpc>
              <a:spcBef>
                <a:spcPts val="935"/>
              </a:spcBef>
              <a:buClr>
                <a:schemeClr val="tx1">
                  <a:lumMod val="75000"/>
                  <a:lumOff val="25000"/>
                </a:schemeClr>
              </a:buClr>
              <a:buSzPct val="100000"/>
              <a:defRPr sz="2400" b="0" baseline="0">
                <a:solidFill>
                  <a:srgbClr val="7F7F7F"/>
                </a:solidFill>
                <a:latin typeface="微软雅黑" panose="020B0503020204020204" charset="-122"/>
                <a:ea typeface="微软雅黑" panose="020B0503020204020204" charset="-122"/>
                <a:cs typeface="微软雅黑" panose="020B0503020204020204" charset="-122"/>
              </a:defRPr>
            </a:lvl3pPr>
            <a:lvl4pPr marL="95848" indent="0">
              <a:spcBef>
                <a:spcPts val="935"/>
              </a:spcBef>
              <a:buClr>
                <a:schemeClr val="tx1">
                  <a:lumMod val="75000"/>
                  <a:lumOff val="25000"/>
                </a:schemeClr>
              </a:buClr>
              <a:buSzPct val="100000"/>
              <a:buNone/>
              <a:defRPr sz="2400" b="0" baseline="0">
                <a:solidFill>
                  <a:srgbClr val="7F7F7F"/>
                </a:solidFill>
                <a:latin typeface="微软雅黑" panose="020B0503020204020204" charset="-122"/>
                <a:ea typeface="微软雅黑" panose="020B0503020204020204" charset="-122"/>
                <a:cs typeface="微软雅黑" panose="020B0503020204020204" charset="-122"/>
              </a:defRPr>
            </a:lvl4pPr>
            <a:lvl5pPr marL="721713" indent="0">
              <a:spcBef>
                <a:spcPts val="935"/>
              </a:spcBef>
              <a:buClr>
                <a:schemeClr val="tx1">
                  <a:lumMod val="75000"/>
                  <a:lumOff val="25000"/>
                </a:schemeClr>
              </a:buClr>
              <a:buSzPct val="100000"/>
              <a:buNone/>
              <a:defRPr sz="2400" b="0" baseline="0">
                <a:solidFill>
                  <a:srgbClr val="7F7F7F"/>
                </a:solidFill>
                <a:latin typeface="微软雅黑" panose="020B0503020204020204" charset="-122"/>
                <a:ea typeface="微软雅黑" panose="020B0503020204020204" charset="-122"/>
                <a:cs typeface="微软雅黑" panose="020B0503020204020204" charset="-122"/>
              </a:defRPr>
            </a:lvl5pPr>
            <a:lvl6pPr marL="3503826" marR="0" indent="-457021" algn="l" defTabSz="609361" rtl="0" eaLnBrk="1" fontAlgn="auto" latinLnBrk="0" hangingPunct="1">
              <a:lnSpc>
                <a:spcPct val="100000"/>
              </a:lnSpc>
              <a:spcBef>
                <a:spcPts val="515"/>
              </a:spcBef>
              <a:spcAft>
                <a:spcPts val="0"/>
              </a:spcAft>
              <a:buClr>
                <a:schemeClr val="tx1">
                  <a:lumMod val="75000"/>
                  <a:lumOff val="25000"/>
                </a:schemeClr>
              </a:buClr>
              <a:buSzTx/>
              <a:buFont typeface="Arial" panose="020B0604020202020204"/>
              <a:buChar char="•"/>
              <a:defRPr sz="1600" baseline="0">
                <a:solidFill>
                  <a:schemeClr val="tx1">
                    <a:lumMod val="75000"/>
                    <a:lumOff val="25000"/>
                  </a:schemeClr>
                </a:solidFill>
              </a:defRPr>
            </a:lvl6pPr>
            <a:lvl7pPr>
              <a:spcBef>
                <a:spcPts val="515"/>
              </a:spcBef>
              <a:buClr>
                <a:schemeClr val="tx1">
                  <a:lumMod val="75000"/>
                  <a:lumOff val="25000"/>
                </a:schemeClr>
              </a:buClr>
              <a:defRPr sz="1600" baseline="0">
                <a:solidFill>
                  <a:schemeClr val="tx1">
                    <a:lumMod val="75000"/>
                    <a:lumOff val="25000"/>
                  </a:schemeClr>
                </a:solidFill>
              </a:defRPr>
            </a:lvl7pPr>
            <a:lvl8pPr marL="4113187" marR="0" indent="0" algn="l" defTabSz="609361" rtl="0" eaLnBrk="1" fontAlgn="auto" latinLnBrk="0" hangingPunct="1">
              <a:lnSpc>
                <a:spcPct val="100000"/>
              </a:lnSpc>
              <a:spcBef>
                <a:spcPts val="515"/>
              </a:spcBef>
              <a:spcAft>
                <a:spcPts val="0"/>
              </a:spcAft>
              <a:buClr>
                <a:schemeClr val="tx1">
                  <a:lumMod val="75000"/>
                  <a:lumOff val="25000"/>
                </a:schemeClr>
              </a:buClr>
              <a:buSzTx/>
              <a:buFont typeface="Arial" panose="020B0604020202020204"/>
              <a:buNone/>
              <a:defRPr sz="1600" baseline="0">
                <a:solidFill>
                  <a:schemeClr val="tx1">
                    <a:lumMod val="75000"/>
                    <a:lumOff val="25000"/>
                  </a:schemeClr>
                </a:solidFill>
              </a:defRPr>
            </a:lvl8pPr>
            <a:lvl9pPr>
              <a:spcBef>
                <a:spcPts val="515"/>
              </a:spcBef>
              <a:buClr>
                <a:schemeClr val="tx1">
                  <a:lumMod val="75000"/>
                  <a:lumOff val="25000"/>
                </a:schemeClr>
              </a:buClr>
              <a:defRPr sz="1600">
                <a:solidFill>
                  <a:schemeClr val="tx1">
                    <a:lumMod val="75000"/>
                    <a:lumOff val="25000"/>
                  </a:schemeClr>
                </a:solidFill>
              </a:defRPr>
            </a:lvl9pPr>
          </a:lstStyle>
          <a:p>
            <a:pPr lvl="0"/>
            <a:r>
              <a:rPr lang="zh-TW" altLang="en-US"/>
              <a:t>单击此处编辑母版文本样式</a:t>
            </a:r>
          </a:p>
          <a:p>
            <a:pPr lvl="1"/>
            <a:r>
              <a:rPr lang="zh-TW" altLang="en-US"/>
              <a:t>二级</a:t>
            </a:r>
            <a:endParaRPr lang="en-US" altLang="zh-TW"/>
          </a:p>
          <a:p>
            <a:pPr lvl="2"/>
            <a:endParaRPr lang="zh-TW" altLang="en-US"/>
          </a:p>
        </p:txBody>
      </p:sp>
      <p:sp>
        <p:nvSpPr>
          <p:cNvPr id="5" name="標題版面配置區 1"/>
          <p:cNvSpPr>
            <a:spLocks noGrp="1"/>
          </p:cNvSpPr>
          <p:nvPr>
            <p:ph type="title"/>
          </p:nvPr>
        </p:nvSpPr>
        <p:spPr bwMode="auto">
          <a:xfrm>
            <a:off x="334435" y="260349"/>
            <a:ext cx="11523133" cy="75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TW" altLang="en-US"/>
              <a:t>单击此处编辑母版标题样式</a:t>
            </a:r>
          </a:p>
        </p:txBody>
      </p:sp>
      <p:sp>
        <p:nvSpPr>
          <p:cNvPr id="4" name="投影片編號版面配置區 5"/>
          <p:cNvSpPr>
            <a:spLocks noGrp="1"/>
          </p:cNvSpPr>
          <p:nvPr>
            <p:ph type="sldNum" sz="quarter" idx="10"/>
          </p:nvPr>
        </p:nvSpPr>
        <p:spPr/>
        <p:txBody>
          <a:bodyPr/>
          <a:lstStyle>
            <a:lvl1pPr>
              <a:defRPr>
                <a:solidFill>
                  <a:srgbClr val="404040"/>
                </a:solidFill>
              </a:defRPr>
            </a:lvl1pPr>
          </a:lstStyle>
          <a:p>
            <a:fld id="{586DD0BA-98A2-BB4B-AD49-BF6B8655A976}" type="slidenum">
              <a:rPr kumimoji="1" lang="zh-TW" altLang="en-US" smtClean="0"/>
              <a:t>‹#›</a:t>
            </a:fld>
            <a:endParaRPr kumimoji="1" lang="zh-TW" altLang="en-US"/>
          </a:p>
        </p:txBody>
      </p:sp>
    </p:spTree>
    <p:extLst>
      <p:ext uri="{BB962C8B-B14F-4D97-AF65-F5344CB8AC3E}">
        <p14:creationId xmlns:p14="http://schemas.microsoft.com/office/powerpoint/2010/main" val="749319931"/>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4/29/2022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1562138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181621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8455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083119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35456E-E820-47F9-AB31-599861A5866B}"/>
              </a:ext>
            </a:extLst>
          </p:cNvPr>
          <p:cNvSpPr>
            <a:spLocks noGrp="1"/>
          </p:cNvSpPr>
          <p:nvPr>
            <p:ph sz="quarter" idx="10"/>
          </p:nvPr>
        </p:nvSpPr>
        <p:spPr>
          <a:xfrm>
            <a:off x="273050" y="1812925"/>
            <a:ext cx="2790825" cy="430887"/>
          </a:xfrm>
        </p:spPr>
        <p:txBody>
          <a:bodyPr/>
          <a:lstStyle>
            <a:lvl1pPr marL="0" indent="0">
              <a:buNone/>
              <a:defRPr/>
            </a:lvl1pPr>
          </a:lstStyle>
          <a:p>
            <a:pPr lvl="0"/>
            <a:endParaRPr lang="en-GB"/>
          </a:p>
        </p:txBody>
      </p:sp>
      <p:sp>
        <p:nvSpPr>
          <p:cNvPr id="5" name="Content Placeholder 3">
            <a:extLst>
              <a:ext uri="{FF2B5EF4-FFF2-40B4-BE49-F238E27FC236}">
                <a16:creationId xmlns:a16="http://schemas.microsoft.com/office/drawing/2014/main" id="{2F09D4CF-D292-4360-9ACA-D3E109991480}"/>
              </a:ext>
            </a:extLst>
          </p:cNvPr>
          <p:cNvSpPr>
            <a:spLocks noGrp="1"/>
          </p:cNvSpPr>
          <p:nvPr>
            <p:ph sz="quarter" idx="11"/>
          </p:nvPr>
        </p:nvSpPr>
        <p:spPr>
          <a:xfrm>
            <a:off x="273049" y="2556800"/>
            <a:ext cx="2790825" cy="430887"/>
          </a:xfrm>
        </p:spPr>
        <p:txBody>
          <a:bodyPr/>
          <a:lstStyle>
            <a:lvl1pPr marL="0" indent="0">
              <a:buNone/>
              <a:defRPr/>
            </a:lvl1pPr>
          </a:lstStyle>
          <a:p>
            <a:pPr lvl="0"/>
            <a:endParaRPr lang="en-GB"/>
          </a:p>
        </p:txBody>
      </p:sp>
      <p:sp>
        <p:nvSpPr>
          <p:cNvPr id="6" name="Content Placeholder 3">
            <a:extLst>
              <a:ext uri="{FF2B5EF4-FFF2-40B4-BE49-F238E27FC236}">
                <a16:creationId xmlns:a16="http://schemas.microsoft.com/office/drawing/2014/main" id="{8FE5D83F-83C0-415F-BF7E-E9C8BAF74619}"/>
              </a:ext>
            </a:extLst>
          </p:cNvPr>
          <p:cNvSpPr>
            <a:spLocks noGrp="1"/>
          </p:cNvSpPr>
          <p:nvPr>
            <p:ph sz="quarter" idx="12"/>
          </p:nvPr>
        </p:nvSpPr>
        <p:spPr>
          <a:xfrm>
            <a:off x="273048" y="3300675"/>
            <a:ext cx="2790825" cy="430887"/>
          </a:xfrm>
        </p:spPr>
        <p:txBody>
          <a:bodyPr/>
          <a:lstStyle>
            <a:lvl1pPr marL="0" indent="0">
              <a:buNone/>
              <a:defRPr/>
            </a:lvl1pPr>
          </a:lstStyle>
          <a:p>
            <a:pPr lvl="0"/>
            <a:endParaRPr lang="en-GB"/>
          </a:p>
        </p:txBody>
      </p:sp>
      <p:sp>
        <p:nvSpPr>
          <p:cNvPr id="7" name="Content Placeholder 3">
            <a:extLst>
              <a:ext uri="{FF2B5EF4-FFF2-40B4-BE49-F238E27FC236}">
                <a16:creationId xmlns:a16="http://schemas.microsoft.com/office/drawing/2014/main" id="{D8713E73-2D26-4C1B-AB1A-8C9CFCDCF998}"/>
              </a:ext>
            </a:extLst>
          </p:cNvPr>
          <p:cNvSpPr>
            <a:spLocks noGrp="1"/>
          </p:cNvSpPr>
          <p:nvPr>
            <p:ph sz="quarter" idx="13"/>
          </p:nvPr>
        </p:nvSpPr>
        <p:spPr>
          <a:xfrm>
            <a:off x="273048" y="4183302"/>
            <a:ext cx="2790825" cy="430887"/>
          </a:xfrm>
        </p:spPr>
        <p:txBody>
          <a:bodyPr/>
          <a:lstStyle>
            <a:lvl1pPr marL="0" indent="0">
              <a:buNone/>
              <a:defRPr/>
            </a:lvl1pPr>
          </a:lstStyle>
          <a:p>
            <a:pPr lvl="0"/>
            <a:endParaRPr lang="en-GB"/>
          </a:p>
        </p:txBody>
      </p:sp>
      <p:sp>
        <p:nvSpPr>
          <p:cNvPr id="8" name="Content Placeholder 3">
            <a:extLst>
              <a:ext uri="{FF2B5EF4-FFF2-40B4-BE49-F238E27FC236}">
                <a16:creationId xmlns:a16="http://schemas.microsoft.com/office/drawing/2014/main" id="{A84AA94F-61C3-4A40-A687-9FB77AB49033}"/>
              </a:ext>
            </a:extLst>
          </p:cNvPr>
          <p:cNvSpPr>
            <a:spLocks noGrp="1"/>
          </p:cNvSpPr>
          <p:nvPr>
            <p:ph sz="quarter" idx="14"/>
          </p:nvPr>
        </p:nvSpPr>
        <p:spPr>
          <a:xfrm>
            <a:off x="273047" y="4850485"/>
            <a:ext cx="2790825" cy="430887"/>
          </a:xfrm>
        </p:spPr>
        <p:txBody>
          <a:bodyPr/>
          <a:lstStyle>
            <a:lvl1pPr marL="0" indent="0">
              <a:buNone/>
              <a:defRPr/>
            </a:lvl1pPr>
          </a:lstStyle>
          <a:p>
            <a:pPr lvl="0"/>
            <a:endParaRPr lang="en-GB"/>
          </a:p>
        </p:txBody>
      </p:sp>
      <p:sp>
        <p:nvSpPr>
          <p:cNvPr id="9" name="Content Placeholder 3">
            <a:extLst>
              <a:ext uri="{FF2B5EF4-FFF2-40B4-BE49-F238E27FC236}">
                <a16:creationId xmlns:a16="http://schemas.microsoft.com/office/drawing/2014/main" id="{441A8FAF-5897-42C4-BA0D-50A7AFDBBFB3}"/>
              </a:ext>
            </a:extLst>
          </p:cNvPr>
          <p:cNvSpPr>
            <a:spLocks noGrp="1"/>
          </p:cNvSpPr>
          <p:nvPr>
            <p:ph sz="quarter" idx="15"/>
          </p:nvPr>
        </p:nvSpPr>
        <p:spPr>
          <a:xfrm>
            <a:off x="3930650" y="1812925"/>
            <a:ext cx="2790825" cy="430887"/>
          </a:xfrm>
        </p:spPr>
        <p:txBody>
          <a:bodyPr/>
          <a:lstStyle>
            <a:lvl1pPr marL="0" indent="0">
              <a:buNone/>
              <a:defRPr/>
            </a:lvl1pPr>
          </a:lstStyle>
          <a:p>
            <a:pPr lvl="0"/>
            <a:endParaRPr lang="en-GB"/>
          </a:p>
        </p:txBody>
      </p:sp>
      <p:sp>
        <p:nvSpPr>
          <p:cNvPr id="10" name="Content Placeholder 3">
            <a:extLst>
              <a:ext uri="{FF2B5EF4-FFF2-40B4-BE49-F238E27FC236}">
                <a16:creationId xmlns:a16="http://schemas.microsoft.com/office/drawing/2014/main" id="{8EE35ABF-056F-462C-B71D-316715D2C6AC}"/>
              </a:ext>
            </a:extLst>
          </p:cNvPr>
          <p:cNvSpPr>
            <a:spLocks noGrp="1"/>
          </p:cNvSpPr>
          <p:nvPr>
            <p:ph sz="quarter" idx="16"/>
          </p:nvPr>
        </p:nvSpPr>
        <p:spPr>
          <a:xfrm>
            <a:off x="3930649" y="2556800"/>
            <a:ext cx="2790825" cy="430887"/>
          </a:xfrm>
        </p:spPr>
        <p:txBody>
          <a:bodyPr/>
          <a:lstStyle>
            <a:lvl1pPr marL="0" indent="0">
              <a:buNone/>
              <a:defRPr/>
            </a:lvl1pPr>
          </a:lstStyle>
          <a:p>
            <a:pPr lvl="0"/>
            <a:endParaRPr lang="en-GB"/>
          </a:p>
        </p:txBody>
      </p:sp>
      <p:sp>
        <p:nvSpPr>
          <p:cNvPr id="11" name="Content Placeholder 3">
            <a:extLst>
              <a:ext uri="{FF2B5EF4-FFF2-40B4-BE49-F238E27FC236}">
                <a16:creationId xmlns:a16="http://schemas.microsoft.com/office/drawing/2014/main" id="{2668A995-9A33-4EA9-8447-6717A121A38D}"/>
              </a:ext>
            </a:extLst>
          </p:cNvPr>
          <p:cNvSpPr>
            <a:spLocks noGrp="1"/>
          </p:cNvSpPr>
          <p:nvPr>
            <p:ph sz="quarter" idx="17"/>
          </p:nvPr>
        </p:nvSpPr>
        <p:spPr>
          <a:xfrm>
            <a:off x="3930648" y="3300675"/>
            <a:ext cx="2790825" cy="430887"/>
          </a:xfrm>
        </p:spPr>
        <p:txBody>
          <a:bodyPr/>
          <a:lstStyle>
            <a:lvl1pPr marL="0" indent="0">
              <a:buNone/>
              <a:defRPr/>
            </a:lvl1pPr>
          </a:lstStyle>
          <a:p>
            <a:pPr lvl="0"/>
            <a:endParaRPr lang="en-GB"/>
          </a:p>
        </p:txBody>
      </p:sp>
      <p:sp>
        <p:nvSpPr>
          <p:cNvPr id="12" name="Content Placeholder 3">
            <a:extLst>
              <a:ext uri="{FF2B5EF4-FFF2-40B4-BE49-F238E27FC236}">
                <a16:creationId xmlns:a16="http://schemas.microsoft.com/office/drawing/2014/main" id="{CC0E4432-5212-4EFA-8180-54E65D4CEBFE}"/>
              </a:ext>
            </a:extLst>
          </p:cNvPr>
          <p:cNvSpPr>
            <a:spLocks noGrp="1"/>
          </p:cNvSpPr>
          <p:nvPr>
            <p:ph sz="quarter" idx="18"/>
          </p:nvPr>
        </p:nvSpPr>
        <p:spPr>
          <a:xfrm>
            <a:off x="3930648" y="4183302"/>
            <a:ext cx="2790825" cy="430887"/>
          </a:xfrm>
        </p:spPr>
        <p:txBody>
          <a:bodyPr/>
          <a:lstStyle>
            <a:lvl1pPr marL="0" indent="0">
              <a:buNone/>
              <a:defRPr/>
            </a:lvl1pPr>
          </a:lstStyle>
          <a:p>
            <a:pPr lvl="0"/>
            <a:endParaRPr lang="en-GB"/>
          </a:p>
        </p:txBody>
      </p:sp>
      <p:sp>
        <p:nvSpPr>
          <p:cNvPr id="13" name="Content Placeholder 3">
            <a:extLst>
              <a:ext uri="{FF2B5EF4-FFF2-40B4-BE49-F238E27FC236}">
                <a16:creationId xmlns:a16="http://schemas.microsoft.com/office/drawing/2014/main" id="{4A92D9FF-3B1E-4B0F-814D-3FB27D1F64A2}"/>
              </a:ext>
            </a:extLst>
          </p:cNvPr>
          <p:cNvSpPr>
            <a:spLocks noGrp="1"/>
          </p:cNvSpPr>
          <p:nvPr>
            <p:ph sz="quarter" idx="19"/>
          </p:nvPr>
        </p:nvSpPr>
        <p:spPr>
          <a:xfrm>
            <a:off x="3930647" y="4850485"/>
            <a:ext cx="2790825" cy="430887"/>
          </a:xfrm>
        </p:spPr>
        <p:txBody>
          <a:bodyPr/>
          <a:lstStyle>
            <a:lvl1pPr marL="0" indent="0">
              <a:buNone/>
              <a:defRPr/>
            </a:lvl1pPr>
          </a:lstStyle>
          <a:p>
            <a:pPr lvl="0"/>
            <a:endParaRPr lang="en-GB"/>
          </a:p>
        </p:txBody>
      </p:sp>
      <p:sp>
        <p:nvSpPr>
          <p:cNvPr id="14" name="Content Placeholder 3">
            <a:extLst>
              <a:ext uri="{FF2B5EF4-FFF2-40B4-BE49-F238E27FC236}">
                <a16:creationId xmlns:a16="http://schemas.microsoft.com/office/drawing/2014/main" id="{C1B8B26E-3099-4CBD-BF5A-0DC1B68F5A7E}"/>
              </a:ext>
            </a:extLst>
          </p:cNvPr>
          <p:cNvSpPr>
            <a:spLocks noGrp="1"/>
          </p:cNvSpPr>
          <p:nvPr>
            <p:ph sz="quarter" idx="20"/>
          </p:nvPr>
        </p:nvSpPr>
        <p:spPr>
          <a:xfrm>
            <a:off x="7732714" y="1812925"/>
            <a:ext cx="2790825" cy="430887"/>
          </a:xfrm>
        </p:spPr>
        <p:txBody>
          <a:bodyPr/>
          <a:lstStyle>
            <a:lvl1pPr marL="0" indent="0">
              <a:buNone/>
              <a:defRPr/>
            </a:lvl1pPr>
          </a:lstStyle>
          <a:p>
            <a:pPr lvl="0"/>
            <a:endParaRPr lang="en-GB"/>
          </a:p>
        </p:txBody>
      </p:sp>
      <p:sp>
        <p:nvSpPr>
          <p:cNvPr id="15" name="Content Placeholder 3">
            <a:extLst>
              <a:ext uri="{FF2B5EF4-FFF2-40B4-BE49-F238E27FC236}">
                <a16:creationId xmlns:a16="http://schemas.microsoft.com/office/drawing/2014/main" id="{ABA26105-C32D-4867-9543-276C7E700728}"/>
              </a:ext>
            </a:extLst>
          </p:cNvPr>
          <p:cNvSpPr>
            <a:spLocks noGrp="1"/>
          </p:cNvSpPr>
          <p:nvPr>
            <p:ph sz="quarter" idx="21"/>
          </p:nvPr>
        </p:nvSpPr>
        <p:spPr>
          <a:xfrm>
            <a:off x="7732713" y="2556800"/>
            <a:ext cx="2790825" cy="430887"/>
          </a:xfrm>
        </p:spPr>
        <p:txBody>
          <a:bodyPr/>
          <a:lstStyle>
            <a:lvl1pPr marL="0" indent="0">
              <a:buNone/>
              <a:defRPr/>
            </a:lvl1pPr>
          </a:lstStyle>
          <a:p>
            <a:pPr lvl="0"/>
            <a:endParaRPr lang="en-GB"/>
          </a:p>
        </p:txBody>
      </p:sp>
      <p:sp>
        <p:nvSpPr>
          <p:cNvPr id="16" name="Content Placeholder 3">
            <a:extLst>
              <a:ext uri="{FF2B5EF4-FFF2-40B4-BE49-F238E27FC236}">
                <a16:creationId xmlns:a16="http://schemas.microsoft.com/office/drawing/2014/main" id="{7F1C79AA-97A2-4CA7-B531-6A7230700B99}"/>
              </a:ext>
            </a:extLst>
          </p:cNvPr>
          <p:cNvSpPr>
            <a:spLocks noGrp="1"/>
          </p:cNvSpPr>
          <p:nvPr>
            <p:ph sz="quarter" idx="22"/>
          </p:nvPr>
        </p:nvSpPr>
        <p:spPr>
          <a:xfrm>
            <a:off x="7732712" y="3300675"/>
            <a:ext cx="2790825" cy="430887"/>
          </a:xfrm>
        </p:spPr>
        <p:txBody>
          <a:bodyPr/>
          <a:lstStyle>
            <a:lvl1pPr marL="0" indent="0">
              <a:buNone/>
              <a:defRPr/>
            </a:lvl1pPr>
          </a:lstStyle>
          <a:p>
            <a:pPr lvl="0"/>
            <a:endParaRPr lang="en-GB"/>
          </a:p>
        </p:txBody>
      </p:sp>
      <p:sp>
        <p:nvSpPr>
          <p:cNvPr id="17" name="Content Placeholder 3">
            <a:extLst>
              <a:ext uri="{FF2B5EF4-FFF2-40B4-BE49-F238E27FC236}">
                <a16:creationId xmlns:a16="http://schemas.microsoft.com/office/drawing/2014/main" id="{852C0E65-8653-461E-A8AF-C9AAB8289F88}"/>
              </a:ext>
            </a:extLst>
          </p:cNvPr>
          <p:cNvSpPr>
            <a:spLocks noGrp="1"/>
          </p:cNvSpPr>
          <p:nvPr>
            <p:ph sz="quarter" idx="23"/>
          </p:nvPr>
        </p:nvSpPr>
        <p:spPr>
          <a:xfrm>
            <a:off x="7732712" y="4183302"/>
            <a:ext cx="2790825" cy="430887"/>
          </a:xfrm>
        </p:spPr>
        <p:txBody>
          <a:bodyPr/>
          <a:lstStyle>
            <a:lvl1pPr marL="0" indent="0">
              <a:buNone/>
              <a:defRPr/>
            </a:lvl1pPr>
          </a:lstStyle>
          <a:p>
            <a:pPr lvl="0"/>
            <a:endParaRPr lang="en-GB"/>
          </a:p>
        </p:txBody>
      </p:sp>
      <p:sp>
        <p:nvSpPr>
          <p:cNvPr id="18" name="Content Placeholder 3">
            <a:extLst>
              <a:ext uri="{FF2B5EF4-FFF2-40B4-BE49-F238E27FC236}">
                <a16:creationId xmlns:a16="http://schemas.microsoft.com/office/drawing/2014/main" id="{AEEE208E-7882-43A6-AE46-F74874A3D996}"/>
              </a:ext>
            </a:extLst>
          </p:cNvPr>
          <p:cNvSpPr>
            <a:spLocks noGrp="1"/>
          </p:cNvSpPr>
          <p:nvPr>
            <p:ph sz="quarter" idx="24"/>
          </p:nvPr>
        </p:nvSpPr>
        <p:spPr>
          <a:xfrm>
            <a:off x="7732711" y="4850485"/>
            <a:ext cx="2790825" cy="430887"/>
          </a:xfrm>
        </p:spPr>
        <p:txBody>
          <a:bodyPr/>
          <a:lstStyle>
            <a:lvl1pPr marL="0" indent="0">
              <a:buNone/>
              <a:defRPr/>
            </a:lvl1pPr>
          </a:lstStyle>
          <a:p>
            <a:pPr lvl="0"/>
            <a:endParaRPr lang="en-GB"/>
          </a:p>
        </p:txBody>
      </p:sp>
      <p:grpSp>
        <p:nvGrpSpPr>
          <p:cNvPr id="21" name="Group 20">
            <a:extLst>
              <a:ext uri="{FF2B5EF4-FFF2-40B4-BE49-F238E27FC236}">
                <a16:creationId xmlns:a16="http://schemas.microsoft.com/office/drawing/2014/main" id="{82D847EC-8450-4C74-B61E-98BDD5E37A2F}"/>
              </a:ext>
              <a:ext uri="{C183D7F6-B498-43B3-948B-1728B52AA6E4}">
                <adec:decorative xmlns:adec="http://schemas.microsoft.com/office/drawing/2017/decorative" val="1"/>
              </a:ext>
            </a:extLst>
          </p:cNvPr>
          <p:cNvGrpSpPr/>
          <p:nvPr/>
        </p:nvGrpSpPr>
        <p:grpSpPr>
          <a:xfrm>
            <a:off x="3731777" y="1757427"/>
            <a:ext cx="2316764" cy="3086016"/>
            <a:chOff x="2567446" y="2092731"/>
            <a:chExt cx="2316764" cy="3086016"/>
          </a:xfrm>
        </p:grpSpPr>
        <p:sp>
          <p:nvSpPr>
            <p:cNvPr id="40" name="Rectangle 39">
              <a:extLst>
                <a:ext uri="{FF2B5EF4-FFF2-40B4-BE49-F238E27FC236}">
                  <a16:creationId xmlns:a16="http://schemas.microsoft.com/office/drawing/2014/main" id="{71D23C08-37F0-400E-8B20-09E61813F23E}"/>
                </a:ext>
                <a:ext uri="{C183D7F6-B498-43B3-948B-1728B52AA6E4}">
                  <adec:decorative xmlns:adec="http://schemas.microsoft.com/office/drawing/2017/decorative" val="1"/>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40">
              <a:extLst>
                <a:ext uri="{FF2B5EF4-FFF2-40B4-BE49-F238E27FC236}">
                  <a16:creationId xmlns:a16="http://schemas.microsoft.com/office/drawing/2014/main" id="{8867F7C0-D14D-4EC6-9347-059AF83FE8B9}"/>
                </a:ext>
                <a:ext uri="{C183D7F6-B498-43B3-948B-1728B52AA6E4}">
                  <adec:decorative xmlns:adec="http://schemas.microsoft.com/office/drawing/2017/decorative" val="1"/>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42" name="Rectangle 41">
              <a:extLst>
                <a:ext uri="{FF2B5EF4-FFF2-40B4-BE49-F238E27FC236}">
                  <a16:creationId xmlns:a16="http://schemas.microsoft.com/office/drawing/2014/main" id="{463E32AA-509D-442F-8CA9-7BF6170AB570}"/>
                </a:ext>
                <a:ext uri="{C183D7F6-B498-43B3-948B-1728B52AA6E4}">
                  <adec:decorative xmlns:adec="http://schemas.microsoft.com/office/drawing/2017/decorative" val="1"/>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3" name="AutoShape 46">
              <a:extLst>
                <a:ext uri="{FF2B5EF4-FFF2-40B4-BE49-F238E27FC236}">
                  <a16:creationId xmlns:a16="http://schemas.microsoft.com/office/drawing/2014/main" id="{5119291F-A8A7-4545-9015-A476B675DAE6}"/>
                </a:ext>
                <a:ext uri="{C183D7F6-B498-43B3-948B-1728B52AA6E4}">
                  <adec:decorative xmlns:adec="http://schemas.microsoft.com/office/drawing/2017/decorative" val="1"/>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D3171CFE-20DE-46BB-B11F-9DC90B6FD8F2}"/>
              </a:ext>
              <a:ext uri="{C183D7F6-B498-43B3-948B-1728B52AA6E4}">
                <adec:decorative xmlns:adec="http://schemas.microsoft.com/office/drawing/2017/decorative" val="1"/>
              </a:ext>
            </a:extLst>
          </p:cNvPr>
          <p:cNvGrpSpPr/>
          <p:nvPr/>
        </p:nvGrpSpPr>
        <p:grpSpPr>
          <a:xfrm>
            <a:off x="1230020" y="1750830"/>
            <a:ext cx="2303820" cy="3086016"/>
            <a:chOff x="194727" y="2092731"/>
            <a:chExt cx="2303820" cy="3086016"/>
          </a:xfrm>
        </p:grpSpPr>
        <p:sp>
          <p:nvSpPr>
            <p:cNvPr id="37" name="Rectangle 36">
              <a:extLst>
                <a:ext uri="{FF2B5EF4-FFF2-40B4-BE49-F238E27FC236}">
                  <a16:creationId xmlns:a16="http://schemas.microsoft.com/office/drawing/2014/main" id="{17645514-6E9F-4DEF-8C49-6FF0B8CFDA55}"/>
                </a:ext>
                <a:ext uri="{C183D7F6-B498-43B3-948B-1728B52AA6E4}">
                  <adec:decorative xmlns:adec="http://schemas.microsoft.com/office/drawing/2017/decorative" val="1"/>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Rectangle 37">
              <a:extLst>
                <a:ext uri="{FF2B5EF4-FFF2-40B4-BE49-F238E27FC236}">
                  <a16:creationId xmlns:a16="http://schemas.microsoft.com/office/drawing/2014/main" id="{06179EB5-C6A0-4FE2-8B5B-ED6E85C236C1}"/>
                </a:ext>
                <a:ext uri="{C183D7F6-B498-43B3-948B-1728B52AA6E4}">
                  <adec:decorative xmlns:adec="http://schemas.microsoft.com/office/drawing/2017/decorative" val="1"/>
                </a:ext>
              </a:extLst>
            </p:cNvPr>
            <p:cNvSpPr/>
            <p:nvPr userDrawn="1"/>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39" name="Rectangle 38">
              <a:extLst>
                <a:ext uri="{FF2B5EF4-FFF2-40B4-BE49-F238E27FC236}">
                  <a16:creationId xmlns:a16="http://schemas.microsoft.com/office/drawing/2014/main" id="{CAB39C27-D87A-40FF-A1CD-9DDE424B23A7}"/>
                </a:ext>
                <a:ext uri="{C183D7F6-B498-43B3-948B-1728B52AA6E4}">
                  <adec:decorative xmlns:adec="http://schemas.microsoft.com/office/drawing/2017/decorative" val="1"/>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2BE402F2-5188-407C-900A-8EC0E649108B}"/>
              </a:ext>
              <a:ext uri="{C183D7F6-B498-43B3-948B-1728B52AA6E4}">
                <adec:decorative xmlns:adec="http://schemas.microsoft.com/office/drawing/2017/decorative" val="1"/>
              </a:ext>
            </a:extLst>
          </p:cNvPr>
          <p:cNvGrpSpPr/>
          <p:nvPr/>
        </p:nvGrpSpPr>
        <p:grpSpPr>
          <a:xfrm>
            <a:off x="8689218" y="1757427"/>
            <a:ext cx="2310278" cy="3086016"/>
            <a:chOff x="4926228" y="2092731"/>
            <a:chExt cx="2310278" cy="3086016"/>
          </a:xfrm>
        </p:grpSpPr>
        <p:sp>
          <p:nvSpPr>
            <p:cNvPr id="34" name="Rectangle 33">
              <a:extLst>
                <a:ext uri="{FF2B5EF4-FFF2-40B4-BE49-F238E27FC236}">
                  <a16:creationId xmlns:a16="http://schemas.microsoft.com/office/drawing/2014/main" id="{CA1DE317-7F46-4105-8E92-7149117757A8}"/>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93ED77AA-CD95-48ED-8FF2-A005353A6CAD}"/>
                </a:ext>
                <a:ext uri="{C183D7F6-B498-43B3-948B-1728B52AA6E4}">
                  <adec:decorative xmlns:adec="http://schemas.microsoft.com/office/drawing/2017/decorative" val="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6" name="Rectangle 35">
              <a:extLst>
                <a:ext uri="{FF2B5EF4-FFF2-40B4-BE49-F238E27FC236}">
                  <a16:creationId xmlns:a16="http://schemas.microsoft.com/office/drawing/2014/main" id="{96CBBDBC-9D80-4395-8E9E-DD443A721048}"/>
                </a:ext>
                <a:ext uri="{C183D7F6-B498-43B3-948B-1728B52AA6E4}">
                  <adec:decorative xmlns:adec="http://schemas.microsoft.com/office/drawing/2017/decorative" val="1"/>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1E80A9C8-1246-4974-8B70-E231107E2DF2}"/>
              </a:ext>
              <a:ext uri="{C183D7F6-B498-43B3-948B-1728B52AA6E4}">
                <adec:decorative xmlns:adec="http://schemas.microsoft.com/office/drawing/2017/decorative" val="1"/>
              </a:ext>
            </a:extLst>
          </p:cNvPr>
          <p:cNvGrpSpPr/>
          <p:nvPr/>
        </p:nvGrpSpPr>
        <p:grpSpPr>
          <a:xfrm>
            <a:off x="6215889" y="1757427"/>
            <a:ext cx="2317085" cy="3086016"/>
            <a:chOff x="4950506" y="2092731"/>
            <a:chExt cx="2317085" cy="3086016"/>
          </a:xfrm>
        </p:grpSpPr>
        <p:sp>
          <p:nvSpPr>
            <p:cNvPr id="29" name="Rectangle 28">
              <a:extLst>
                <a:ext uri="{FF2B5EF4-FFF2-40B4-BE49-F238E27FC236}">
                  <a16:creationId xmlns:a16="http://schemas.microsoft.com/office/drawing/2014/main" id="{3B7A0968-AA02-4966-A594-B3E2C8944186}"/>
                </a:ext>
                <a:ext uri="{C183D7F6-B498-43B3-948B-1728B52AA6E4}">
                  <adec:decorative xmlns:adec="http://schemas.microsoft.com/office/drawing/2017/decorative" val="1"/>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CC064D5-76BB-45AF-87FA-FAD83338C304}"/>
                </a:ext>
                <a:ext uri="{C183D7F6-B498-43B3-948B-1728B52AA6E4}">
                  <adec:decorative xmlns:adec="http://schemas.microsoft.com/office/drawing/2017/decorative" val="1"/>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31" name="Rectangle 30">
              <a:extLst>
                <a:ext uri="{FF2B5EF4-FFF2-40B4-BE49-F238E27FC236}">
                  <a16:creationId xmlns:a16="http://schemas.microsoft.com/office/drawing/2014/main" id="{822AC47C-BC63-41D2-ACDA-94EF615F8813}"/>
                </a:ext>
                <a:ext uri="{C183D7F6-B498-43B3-948B-1728B52AA6E4}">
                  <adec:decorative xmlns:adec="http://schemas.microsoft.com/office/drawing/2017/decorative" val="1"/>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859158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50" Type="http://schemas.openxmlformats.org/officeDocument/2006/relationships/slideLayout" Target="../slideLayouts/slideLayout59.xml"/><Relationship Id="rId55" Type="http://schemas.openxmlformats.org/officeDocument/2006/relationships/slideLayout" Target="../slideLayouts/slideLayout64.xml"/><Relationship Id="rId63" Type="http://schemas.openxmlformats.org/officeDocument/2006/relationships/theme" Target="../theme/theme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61" Type="http://schemas.openxmlformats.org/officeDocument/2006/relationships/slideLayout" Target="../slideLayouts/slideLayout70.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741" r:id="rId2"/>
    <p:sldLayoutId id="2147484240" r:id="rId3"/>
    <p:sldLayoutId id="2147484241" r:id="rId4"/>
    <p:sldLayoutId id="2147484474" r:id="rId5"/>
    <p:sldLayoutId id="2147484247" r:id="rId6"/>
    <p:sldLayoutId id="2147484603" r:id="rId7"/>
    <p:sldLayoutId id="2147484584" r:id="rId8"/>
    <p:sldLayoutId id="2147484583"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13" name="Group 12">
            <a:extLst>
              <a:ext uri="{FF2B5EF4-FFF2-40B4-BE49-F238E27FC236}">
                <a16:creationId xmlns:a16="http://schemas.microsoft.com/office/drawing/2014/main" id="{E44624BD-1B5A-49BF-A660-FB967C992154}"/>
              </a:ext>
            </a:extLst>
          </p:cNvPr>
          <p:cNvGrpSpPr/>
          <p:nvPr/>
        </p:nvGrpSpPr>
        <p:grpSpPr>
          <a:xfrm rot="5400000">
            <a:off x="9114924" y="3156600"/>
            <a:ext cx="6843276" cy="530076"/>
            <a:chOff x="-2857775" y="8147048"/>
            <a:chExt cx="11623156" cy="1498603"/>
          </a:xfrm>
        </p:grpSpPr>
        <p:sp>
          <p:nvSpPr>
            <p:cNvPr id="14" name="Rectangle 13">
              <a:extLst>
                <a:ext uri="{FF2B5EF4-FFF2-40B4-BE49-F238E27FC236}">
                  <a16:creationId xmlns:a16="http://schemas.microsoft.com/office/drawing/2014/main" id="{B7BB6BA6-0E25-40ED-9E86-E1ADB171F38F}"/>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2B86C892-8813-4C52-B1CD-6C3224A42168}"/>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6" name="Rectangle 15">
              <a:extLst>
                <a:ext uri="{FF2B5EF4-FFF2-40B4-BE49-F238E27FC236}">
                  <a16:creationId xmlns:a16="http://schemas.microsoft.com/office/drawing/2014/main" id="{C6F005C9-9D4A-4760-B079-613D55BEF6C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7" name="Group 16">
              <a:extLst>
                <a:ext uri="{FF2B5EF4-FFF2-40B4-BE49-F238E27FC236}">
                  <a16:creationId xmlns:a16="http://schemas.microsoft.com/office/drawing/2014/main" id="{2AA8C56F-41A8-41CF-9D47-B07BB80801DD}"/>
                </a:ext>
              </a:extLst>
            </p:cNvPr>
            <p:cNvGrpSpPr/>
            <p:nvPr userDrawn="1"/>
          </p:nvGrpSpPr>
          <p:grpSpPr>
            <a:xfrm>
              <a:off x="-2857775" y="8147048"/>
              <a:ext cx="3321653" cy="1498596"/>
              <a:chOff x="-2857775" y="8250837"/>
              <a:chExt cx="3321653" cy="1394819"/>
            </a:xfrm>
          </p:grpSpPr>
          <p:sp>
            <p:nvSpPr>
              <p:cNvPr id="18" name="Rectangle 17">
                <a:extLst>
                  <a:ext uri="{FF2B5EF4-FFF2-40B4-BE49-F238E27FC236}">
                    <a16:creationId xmlns:a16="http://schemas.microsoft.com/office/drawing/2014/main" id="{A786E9CC-EF5A-451C-9E90-03F4B57973DF}"/>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9" name="Rectangle 18">
                <a:extLst>
                  <a:ext uri="{FF2B5EF4-FFF2-40B4-BE49-F238E27FC236}">
                    <a16:creationId xmlns:a16="http://schemas.microsoft.com/office/drawing/2014/main" id="{09B13B5B-71AA-4DFE-9DEE-1DF6184F0582}"/>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
        <p:nvSpPr>
          <p:cNvPr id="11" name="Title Placeholder 1">
            <a:extLst>
              <a:ext uri="{FF2B5EF4-FFF2-40B4-BE49-F238E27FC236}">
                <a16:creationId xmlns:a16="http://schemas.microsoft.com/office/drawing/2014/main" id="{20F47F7E-C74A-4A65-B7A5-D72925334A6D}"/>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12" name="Text Placeholder 3">
            <a:extLst>
              <a:ext uri="{FF2B5EF4-FFF2-40B4-BE49-F238E27FC236}">
                <a16:creationId xmlns:a16="http://schemas.microsoft.com/office/drawing/2014/main" id="{2DDB1D2F-AB16-47E2-AEA2-52185EE73E2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0" name="GRID" hidden="1">
            <a:extLst>
              <a:ext uri="{FF2B5EF4-FFF2-40B4-BE49-F238E27FC236}">
                <a16:creationId xmlns:a16="http://schemas.microsoft.com/office/drawing/2014/main" id="{F9854452-BEE2-4D6F-AF3F-EDE5557096F1}"/>
              </a:ext>
            </a:extLst>
          </p:cNvPr>
          <p:cNvGrpSpPr/>
          <p:nvPr userDrawn="1"/>
        </p:nvGrpSpPr>
        <p:grpSpPr>
          <a:xfrm>
            <a:off x="0" y="0"/>
            <a:ext cx="12192000" cy="6858000"/>
            <a:chOff x="0" y="0"/>
            <a:chExt cx="12192000" cy="6858000"/>
          </a:xfrm>
        </p:grpSpPr>
        <p:cxnSp>
          <p:nvCxnSpPr>
            <p:cNvPr id="21" name="Straight Connector 20">
              <a:extLst>
                <a:ext uri="{FF2B5EF4-FFF2-40B4-BE49-F238E27FC236}">
                  <a16:creationId xmlns:a16="http://schemas.microsoft.com/office/drawing/2014/main" id="{E5B85046-081D-4F59-AEE2-421B029011B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C44EF8-B27F-4536-ACB0-198F36C24F2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7DC5FA7-6F36-409D-BC70-62B33BEA3FD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17990B-24FF-4B5B-8D31-3B2FFE93BAC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A01494-B921-437B-A423-AB20FB069A42}"/>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5C73E5-7B00-44E0-9374-3355B7B7201B}"/>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3BFEA6-004B-4D27-A931-C1D54015C4F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0E74427-0B0E-421F-8E29-397FC22F231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D8DBD4-596F-472F-8D6A-66B6C274E3D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1450DF-6901-4582-9532-25A5316244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5A3584-CF26-4747-B278-677319D4F5F6}"/>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9375F60-25F0-4830-8906-5E8E350BEED9}"/>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3176288-D3AA-4B9F-BE31-BDDA09A81BA6}"/>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F258125-1DFC-4512-95B3-0998DFA64EA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A43343-B730-49DC-BA20-1E52B159B080}"/>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ED16F1-E23F-4744-A1BF-CF4C7350A3E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4F339E-35EA-4535-B93C-146BA9AC868C}"/>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290CBD8-D61A-42FF-A80D-1B39B8CF84B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9BA91F-3BDA-4288-AD5C-BE8833317BE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AD3ED5C-8E8E-4AEB-B653-841CD702D9BF}"/>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B79AD9-D798-492D-A2EA-B588782BF4F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1DB1ED9-9E7F-467D-9DE9-636913529AA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FA38F7-7F1D-4E37-B549-8AB0776470D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687F059-BB79-41C0-9779-9B93BE85C3B6}"/>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EE6E387-635E-4E7F-A3FD-2A08F62BB9D5}"/>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36BD53-4F5F-4462-BD2A-4B7F301C510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0A9654B-7FA0-421D-A086-C1E9D47EBCA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5D5440-94C3-43FF-A2DE-CD15659C8C5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F3DE375-635E-4C10-AEAA-85CC8F812963}"/>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705675-F654-42B7-907F-2BFF4E429FD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6072DA8-81A3-427C-BA87-555E7E805F3D}"/>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ACDFF9-1C2A-4022-8D7B-669B8129D1C4}"/>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7089712-815B-4793-B41B-371863CAA2CE}"/>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111DF8-2BAC-4D3A-9F9B-37CBD53CCD6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64 square" hidden="1">
            <a:extLst>
              <a:ext uri="{FF2B5EF4-FFF2-40B4-BE49-F238E27FC236}">
                <a16:creationId xmlns:a16="http://schemas.microsoft.com/office/drawing/2014/main" id="{09588731-E1A9-4E7F-BFCF-F3E5C777D0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32 square" hidden="1">
            <a:extLst>
              <a:ext uri="{FF2B5EF4-FFF2-40B4-BE49-F238E27FC236}">
                <a16:creationId xmlns:a16="http://schemas.microsoft.com/office/drawing/2014/main" id="{B5536126-1068-4215-B543-D243D41DF7D3}"/>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0566296"/>
      </p:ext>
    </p:extLst>
  </p:cSld>
  <p:clrMap bg1="lt1" tx1="dk1" bg2="lt2" tx2="dk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 id="2147484775" r:id="rId33"/>
    <p:sldLayoutId id="2147484776" r:id="rId34"/>
    <p:sldLayoutId id="2147484777" r:id="rId35"/>
    <p:sldLayoutId id="2147484778" r:id="rId36"/>
    <p:sldLayoutId id="2147484779" r:id="rId37"/>
    <p:sldLayoutId id="2147484780" r:id="rId38"/>
    <p:sldLayoutId id="2147484781" r:id="rId39"/>
    <p:sldLayoutId id="2147484782" r:id="rId40"/>
    <p:sldLayoutId id="2147484783" r:id="rId41"/>
    <p:sldLayoutId id="2147484784" r:id="rId42"/>
    <p:sldLayoutId id="2147484785" r:id="rId43"/>
    <p:sldLayoutId id="2147484786" r:id="rId44"/>
    <p:sldLayoutId id="2147484787" r:id="rId45"/>
    <p:sldLayoutId id="2147484788" r:id="rId46"/>
    <p:sldLayoutId id="2147484789" r:id="rId47"/>
    <p:sldLayoutId id="2147484790" r:id="rId48"/>
    <p:sldLayoutId id="2147484791" r:id="rId49"/>
    <p:sldLayoutId id="2147484792" r:id="rId50"/>
    <p:sldLayoutId id="2147484793" r:id="rId51"/>
    <p:sldLayoutId id="2147484794" r:id="rId52"/>
    <p:sldLayoutId id="2147484795" r:id="rId53"/>
    <p:sldLayoutId id="2147484796" r:id="rId54"/>
    <p:sldLayoutId id="2147484797" r:id="rId55"/>
    <p:sldLayoutId id="2147484798" r:id="rId56"/>
    <p:sldLayoutId id="2147484799" r:id="rId57"/>
    <p:sldLayoutId id="2147484800" r:id="rId58"/>
    <p:sldLayoutId id="2147484801" r:id="rId59"/>
    <p:sldLayoutId id="2147484802" r:id="rId60"/>
    <p:sldLayoutId id="2147484803" r:id="rId61"/>
    <p:sldLayoutId id="2147484804" r:id="rId62"/>
  </p:sldLayoutIdLst>
  <p:transition>
    <p:fade/>
  </p:transition>
  <p:hf sldNum="0" hdr="0" ft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guide id="56" pos="368" userDrawn="1">
          <p15:clr>
            <a:srgbClr val="C35EA4"/>
          </p15:clr>
        </p15:guide>
        <p15:guide id="57" pos="7313" userDrawn="1">
          <p15:clr>
            <a:srgbClr val="C35EA4"/>
          </p15:clr>
        </p15:guide>
        <p15:guide id="58" orient="horz" pos="369" userDrawn="1">
          <p15:clr>
            <a:srgbClr val="C35EA4"/>
          </p15:clr>
        </p15:guide>
        <p15:guide id="59" orient="horz" pos="3949" userDrawn="1">
          <p15:clr>
            <a:srgbClr val="C35EA4"/>
          </p15:clr>
        </p15:guide>
        <p15:guide id="60" orient="horz" pos="184" userDrawn="1">
          <p15:clr>
            <a:srgbClr val="A4A3A4"/>
          </p15:clr>
        </p15:guide>
        <p15:guide id="61" pos="185" userDrawn="1">
          <p15:clr>
            <a:srgbClr val="A4A3A4"/>
          </p15:clr>
        </p15:guide>
        <p15:guide id="62" orient="horz" pos="4135" userDrawn="1">
          <p15:clr>
            <a:srgbClr val="A4A3A4"/>
          </p15:clr>
        </p15:guide>
        <p15:guide id="63"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4.xml"/><Relationship Id="rId1" Type="http://schemas.openxmlformats.org/officeDocument/2006/relationships/slideLayout" Target="../slideLayouts/slideLayout15.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slides/_rels/slide101.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6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174.wmf"/><Relationship Id="rId4"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0.xml"/><Relationship Id="rId1" Type="http://schemas.openxmlformats.org/officeDocument/2006/relationships/slideLayout" Target="../slideLayouts/slideLayout15.xml"/><Relationship Id="rId5" Type="http://schemas.openxmlformats.org/officeDocument/2006/relationships/image" Target="../media/image180.png"/><Relationship Id="rId4" Type="http://schemas.openxmlformats.org/officeDocument/2006/relationships/image" Target="../media/image179.png"/></Relationships>
</file>

<file path=ppt/slides/_rels/slide108.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61.xml"/></Relationships>
</file>

<file path=ppt/slides/_rels/slide109.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image" Target="../media/image183.emf"/><Relationship Id="rId7" Type="http://schemas.openxmlformats.org/officeDocument/2006/relationships/image" Target="../media/image187.emf"/><Relationship Id="rId2" Type="http://schemas.openxmlformats.org/officeDocument/2006/relationships/image" Target="../media/image182.emf"/><Relationship Id="rId1" Type="http://schemas.openxmlformats.org/officeDocument/2006/relationships/slideLayout" Target="../slideLayouts/slideLayout15.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image" Target="../media/image193.emf"/><Relationship Id="rId7" Type="http://schemas.openxmlformats.org/officeDocument/2006/relationships/image" Target="../media/image197.emf"/><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196.emf"/><Relationship Id="rId11" Type="http://schemas.openxmlformats.org/officeDocument/2006/relationships/image" Target="../media/image201.emf"/><Relationship Id="rId5" Type="http://schemas.openxmlformats.org/officeDocument/2006/relationships/image" Target="../media/image195.emf"/><Relationship Id="rId10" Type="http://schemas.openxmlformats.org/officeDocument/2006/relationships/image" Target="../media/image200.emf"/><Relationship Id="rId4" Type="http://schemas.openxmlformats.org/officeDocument/2006/relationships/image" Target="../media/image194.emf"/><Relationship Id="rId9" Type="http://schemas.openxmlformats.org/officeDocument/2006/relationships/image" Target="../media/image199.emf"/></Relationships>
</file>

<file path=ppt/slides/_rels/slide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6.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29.xml"/><Relationship Id="rId4" Type="http://schemas.openxmlformats.org/officeDocument/2006/relationships/image" Target="../media/image94.svg"/></Relationships>
</file>

<file path=ppt/slides/_rels/slide117.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98.xml"/><Relationship Id="rId1" Type="http://schemas.openxmlformats.org/officeDocument/2006/relationships/slideLayout" Target="../slideLayouts/slideLayout15.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207.svg"/><Relationship Id="rId4" Type="http://schemas.openxmlformats.org/officeDocument/2006/relationships/image" Target="../media/image203.svg"/><Relationship Id="rId9" Type="http://schemas.openxmlformats.org/officeDocument/2006/relationships/image" Target="../media/image206.png"/></Relationships>
</file>

<file path=ppt/slides/_rels/slide118.xml.rels><?xml version="1.0" encoding="UTF-8" standalone="yes"?>
<Relationships xmlns="http://schemas.openxmlformats.org/package/2006/relationships"><Relationship Id="rId3" Type="http://schemas.openxmlformats.org/officeDocument/2006/relationships/hyperlink" Target="https://docs.microsoft.com/en-us/azure/cosmos-db/introduction" TargetMode="External"/><Relationship Id="rId2" Type="http://schemas.openxmlformats.org/officeDocument/2006/relationships/notesSlide" Target="../notesSlides/notesSlide99.xml"/><Relationship Id="rId1" Type="http://schemas.openxmlformats.org/officeDocument/2006/relationships/slideLayout" Target="../slideLayouts/slideLayout17.xml"/><Relationship Id="rId5" Type="http://schemas.openxmlformats.org/officeDocument/2006/relationships/image" Target="../media/image209.png"/><Relationship Id="rId4" Type="http://schemas.openxmlformats.org/officeDocument/2006/relationships/image" Target="../media/image208.png"/></Relationships>
</file>

<file path=ppt/slides/_rels/slide11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0.xml"/><Relationship Id="rId1" Type="http://schemas.openxmlformats.org/officeDocument/2006/relationships/slideLayout" Target="../slideLayouts/slideLayout17.xml"/><Relationship Id="rId4" Type="http://schemas.openxmlformats.org/officeDocument/2006/relationships/image" Target="../media/image211.svg"/></Relationships>
</file>

<file path=ppt/slides/_rels/slide12.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01.xml"/><Relationship Id="rId1" Type="http://schemas.openxmlformats.org/officeDocument/2006/relationships/slideLayout" Target="../slideLayouts/slideLayout17.xml"/><Relationship Id="rId4" Type="http://schemas.openxmlformats.org/officeDocument/2006/relationships/image" Target="../media/image213.svg"/></Relationships>
</file>

<file path=ppt/slides/_rels/slide12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3.xml"/><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hyperlink" Target="https://docs.microsoft.com/en-us/azure/cosmos-db/graph-introduction#features-of-azure-cosmos-dbs-gremlin-api" TargetMode="External"/><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216.png"/></Relationships>
</file>

<file path=ppt/slides/_rels/slide12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5.xml"/><Relationship Id="rId1" Type="http://schemas.openxmlformats.org/officeDocument/2006/relationships/slideLayout" Target="../slideLayouts/slideLayout17.xml"/><Relationship Id="rId4" Type="http://schemas.openxmlformats.org/officeDocument/2006/relationships/image" Target="../media/image218.sv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3" Type="http://schemas.openxmlformats.org/officeDocument/2006/relationships/hyperlink" Target="https://docs.microsoft.com/en-us/azure/azure-sql/database/service-tiers-dtu" TargetMode="External"/><Relationship Id="rId7" Type="http://schemas.openxmlformats.org/officeDocument/2006/relationships/image" Target="../media/image219.png"/><Relationship Id="rId2" Type="http://schemas.openxmlformats.org/officeDocument/2006/relationships/notesSlide" Target="../notesSlides/notesSlide106.xml"/><Relationship Id="rId1" Type="http://schemas.openxmlformats.org/officeDocument/2006/relationships/slideLayout" Target="../slideLayouts/slideLayout17.xml"/><Relationship Id="rId6" Type="http://schemas.openxmlformats.org/officeDocument/2006/relationships/hyperlink" Target="https://docs.microsoft.com/en-us/azure/azure-sql/database/service-tiers-vcore?tabs=azure-portal#service-tiers" TargetMode="External"/><Relationship Id="rId5" Type="http://schemas.openxmlformats.org/officeDocument/2006/relationships/hyperlink" Target="https://docs.microsoft.com/en-us/azure/azure-sql/database/service-tiers-dtu#compare-the-dtu-based-service-tiers" TargetMode="External"/><Relationship Id="rId4" Type="http://schemas.openxmlformats.org/officeDocument/2006/relationships/hyperlink" Target="https://docs.microsoft.com/en-us/azure/azure-sql/database/service-tiers-vcore?tabs=azure-portal"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7.xml"/><Relationship Id="rId1" Type="http://schemas.openxmlformats.org/officeDocument/2006/relationships/slideLayout" Target="../slideLayouts/slideLayout17.xml"/><Relationship Id="rId4" Type="http://schemas.openxmlformats.org/officeDocument/2006/relationships/hyperlink" Target="https://docs.microsoft.com/en-us/azure/security/fundamentals/encryption-overview"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08.xml"/><Relationship Id="rId1" Type="http://schemas.openxmlformats.org/officeDocument/2006/relationships/slideLayout" Target="../slideLayouts/slideLayout17.xml"/><Relationship Id="rId5" Type="http://schemas.openxmlformats.org/officeDocument/2006/relationships/hyperlink" Target="https://docs.microsoft.com/en-us/azure/azure-sql/database/service-tiers-general-purpose-business-critical" TargetMode="External"/><Relationship Id="rId4" Type="http://schemas.openxmlformats.org/officeDocument/2006/relationships/image" Target="../media/image222.svg"/></Relationships>
</file>

<file path=ppt/slides/_rels/slide129.xml.rels><?xml version="1.0" encoding="UTF-8" standalone="yes"?>
<Relationships xmlns="http://schemas.openxmlformats.org/package/2006/relationships"><Relationship Id="rId3" Type="http://schemas.openxmlformats.org/officeDocument/2006/relationships/hyperlink" Target="https://docs.microsoft.com/en-us/azure/azure-sql/database/features-comparison" TargetMode="External"/><Relationship Id="rId2" Type="http://schemas.openxmlformats.org/officeDocument/2006/relationships/notesSlide" Target="../notesSlides/notesSlide109.xml"/><Relationship Id="rId1" Type="http://schemas.openxmlformats.org/officeDocument/2006/relationships/slideLayout" Target="../slideLayouts/slideLayout17.xml"/><Relationship Id="rId4" Type="http://schemas.openxmlformats.org/officeDocument/2006/relationships/image" Target="../media/image2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7.xml"/></Relationships>
</file>

<file path=ppt/slides/_rels/slide133.xml.rels><?xml version="1.0" encoding="UTF-8" standalone="yes"?>
<Relationships xmlns="http://schemas.openxmlformats.org/package/2006/relationships"><Relationship Id="rId8" Type="http://schemas.openxmlformats.org/officeDocument/2006/relationships/image" Target="../media/image229.svg"/><Relationship Id="rId13" Type="http://schemas.openxmlformats.org/officeDocument/2006/relationships/image" Target="../media/image234.png"/><Relationship Id="rId18" Type="http://schemas.openxmlformats.org/officeDocument/2006/relationships/image" Target="../media/image239.png"/><Relationship Id="rId26" Type="http://schemas.microsoft.com/office/2007/relationships/hdphoto" Target="../media/hdphoto3.wdp"/><Relationship Id="rId3" Type="http://schemas.openxmlformats.org/officeDocument/2006/relationships/image" Target="../media/image224.png"/><Relationship Id="rId21" Type="http://schemas.openxmlformats.org/officeDocument/2006/relationships/image" Target="../media/image241.png"/><Relationship Id="rId7" Type="http://schemas.openxmlformats.org/officeDocument/2006/relationships/image" Target="../media/image228.png"/><Relationship Id="rId12" Type="http://schemas.openxmlformats.org/officeDocument/2006/relationships/image" Target="../media/image233.png"/><Relationship Id="rId17" Type="http://schemas.openxmlformats.org/officeDocument/2006/relationships/image" Target="../media/image238.svg"/><Relationship Id="rId25" Type="http://schemas.openxmlformats.org/officeDocument/2006/relationships/image" Target="../media/image244.png"/><Relationship Id="rId2" Type="http://schemas.openxmlformats.org/officeDocument/2006/relationships/notesSlide" Target="../notesSlides/notesSlide113.xml"/><Relationship Id="rId16" Type="http://schemas.openxmlformats.org/officeDocument/2006/relationships/image" Target="../media/image237.png"/><Relationship Id="rId20" Type="http://schemas.microsoft.com/office/2007/relationships/hdphoto" Target="../media/hdphoto1.wdp"/><Relationship Id="rId29" Type="http://schemas.microsoft.com/office/2007/relationships/hdphoto" Target="../media/hdphoto4.wdp"/><Relationship Id="rId1" Type="http://schemas.openxmlformats.org/officeDocument/2006/relationships/slideLayout" Target="../slideLayouts/slideLayout63.xml"/><Relationship Id="rId6" Type="http://schemas.openxmlformats.org/officeDocument/2006/relationships/image" Target="../media/image227.svg"/><Relationship Id="rId11" Type="http://schemas.openxmlformats.org/officeDocument/2006/relationships/image" Target="../media/image232.png"/><Relationship Id="rId24" Type="http://schemas.openxmlformats.org/officeDocument/2006/relationships/image" Target="../media/image243.png"/><Relationship Id="rId5" Type="http://schemas.openxmlformats.org/officeDocument/2006/relationships/image" Target="../media/image226.png"/><Relationship Id="rId15" Type="http://schemas.openxmlformats.org/officeDocument/2006/relationships/image" Target="../media/image236.png"/><Relationship Id="rId23" Type="http://schemas.microsoft.com/office/2007/relationships/hdphoto" Target="../media/hdphoto2.wdp"/><Relationship Id="rId28" Type="http://schemas.openxmlformats.org/officeDocument/2006/relationships/image" Target="../media/image246.png"/><Relationship Id="rId10" Type="http://schemas.openxmlformats.org/officeDocument/2006/relationships/image" Target="../media/image231.svg"/><Relationship Id="rId19" Type="http://schemas.openxmlformats.org/officeDocument/2006/relationships/image" Target="../media/image240.png"/><Relationship Id="rId31" Type="http://schemas.openxmlformats.org/officeDocument/2006/relationships/image" Target="../media/image248.png"/><Relationship Id="rId4" Type="http://schemas.openxmlformats.org/officeDocument/2006/relationships/image" Target="../media/image225.svg"/><Relationship Id="rId9" Type="http://schemas.openxmlformats.org/officeDocument/2006/relationships/image" Target="../media/image230.png"/><Relationship Id="rId14" Type="http://schemas.openxmlformats.org/officeDocument/2006/relationships/image" Target="../media/image235.png"/><Relationship Id="rId22" Type="http://schemas.openxmlformats.org/officeDocument/2006/relationships/image" Target="../media/image242.png"/><Relationship Id="rId27" Type="http://schemas.openxmlformats.org/officeDocument/2006/relationships/image" Target="../media/image245.png"/><Relationship Id="rId30" Type="http://schemas.openxmlformats.org/officeDocument/2006/relationships/image" Target="../media/image247.png"/></Relationships>
</file>

<file path=ppt/slides/_rels/slide134.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4.xml"/><Relationship Id="rId1" Type="http://schemas.openxmlformats.org/officeDocument/2006/relationships/slideLayout" Target="../slideLayouts/slideLayout64.xml"/></Relationships>
</file>

<file path=ppt/slides/_rels/slide135.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259.svg"/><Relationship Id="rId3" Type="http://schemas.openxmlformats.org/officeDocument/2006/relationships/image" Target="../media/image239.png"/><Relationship Id="rId7" Type="http://schemas.openxmlformats.org/officeDocument/2006/relationships/image" Target="../media/image253.svg"/><Relationship Id="rId12" Type="http://schemas.openxmlformats.org/officeDocument/2006/relationships/image" Target="../media/image258.png"/><Relationship Id="rId2" Type="http://schemas.openxmlformats.org/officeDocument/2006/relationships/notesSlide" Target="../notesSlides/notesSlide115.xml"/><Relationship Id="rId1" Type="http://schemas.openxmlformats.org/officeDocument/2006/relationships/slideLayout" Target="../slideLayouts/slideLayout65.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svg"/><Relationship Id="rId14" Type="http://schemas.openxmlformats.org/officeDocument/2006/relationships/image" Target="../media/image26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8.xml"/></Relationships>
</file>

<file path=ppt/slides/_rels/slide139.xml.rels><?xml version="1.0" encoding="UTF-8" standalone="yes"?>
<Relationships xmlns="http://schemas.openxmlformats.org/package/2006/relationships"><Relationship Id="rId8" Type="http://schemas.openxmlformats.org/officeDocument/2006/relationships/image" Target="../media/image251.svg"/><Relationship Id="rId3" Type="http://schemas.openxmlformats.org/officeDocument/2006/relationships/image" Target="../media/image261.png"/><Relationship Id="rId7" Type="http://schemas.openxmlformats.org/officeDocument/2006/relationships/image" Target="../media/image250.png"/><Relationship Id="rId2" Type="http://schemas.openxmlformats.org/officeDocument/2006/relationships/notesSlide" Target="../notesSlides/notesSlide119.xml"/><Relationship Id="rId1" Type="http://schemas.openxmlformats.org/officeDocument/2006/relationships/slideLayout" Target="../slideLayouts/slideLayout66.xml"/><Relationship Id="rId6" Type="http://schemas.openxmlformats.org/officeDocument/2006/relationships/image" Target="../media/image264.svg"/><Relationship Id="rId11" Type="http://schemas.microsoft.com/office/2007/relationships/hdphoto" Target="../media/hdphoto1.wdp"/><Relationship Id="rId5" Type="http://schemas.openxmlformats.org/officeDocument/2006/relationships/image" Target="../media/image263.png"/><Relationship Id="rId10" Type="http://schemas.openxmlformats.org/officeDocument/2006/relationships/image" Target="../media/image240.png"/><Relationship Id="rId4" Type="http://schemas.openxmlformats.org/officeDocument/2006/relationships/image" Target="../media/image262.svg"/><Relationship Id="rId9" Type="http://schemas.openxmlformats.org/officeDocument/2006/relationships/image" Target="../media/image23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20.xml"/><Relationship Id="rId1" Type="http://schemas.openxmlformats.org/officeDocument/2006/relationships/slideLayout" Target="../slideLayouts/slideLayout66.xml"/><Relationship Id="rId5" Type="http://schemas.openxmlformats.org/officeDocument/2006/relationships/image" Target="../media/image267.png"/><Relationship Id="rId4" Type="http://schemas.openxmlformats.org/officeDocument/2006/relationships/image" Target="../media/image266.svg"/></Relationships>
</file>

<file path=ppt/slides/_rels/slide141.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21.xml"/><Relationship Id="rId1" Type="http://schemas.openxmlformats.org/officeDocument/2006/relationships/slideLayout" Target="../slideLayouts/slideLayout66.xml"/><Relationship Id="rId5" Type="http://schemas.openxmlformats.org/officeDocument/2006/relationships/image" Target="../media/image268.png"/><Relationship Id="rId4" Type="http://schemas.openxmlformats.org/officeDocument/2006/relationships/image" Target="../media/image266.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6.xml"/></Relationships>
</file>

<file path=ppt/slides/_rels/slide143.xml.rels><?xml version="1.0" encoding="UTF-8" standalone="yes"?>
<Relationships xmlns="http://schemas.openxmlformats.org/package/2006/relationships"><Relationship Id="rId3" Type="http://schemas.openxmlformats.org/officeDocument/2006/relationships/hyperlink" Target="https://aka.ms/azpricingcalculator" TargetMode="External"/><Relationship Id="rId2" Type="http://schemas.openxmlformats.org/officeDocument/2006/relationships/notesSlide" Target="../notesSlides/notesSlide123.xml"/><Relationship Id="rId1" Type="http://schemas.openxmlformats.org/officeDocument/2006/relationships/slideLayout" Target="../slideLayouts/slideLayout6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6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0.xml"/></Relationships>
</file>

<file path=ppt/slides/_rels/slide148.xml.rels><?xml version="1.0" encoding="UTF-8" standalone="yes"?>
<Relationships xmlns="http://schemas.openxmlformats.org/package/2006/relationships"><Relationship Id="rId8" Type="http://schemas.openxmlformats.org/officeDocument/2006/relationships/image" Target="../media/image274.svg"/><Relationship Id="rId13" Type="http://schemas.openxmlformats.org/officeDocument/2006/relationships/image" Target="../media/image279.png"/><Relationship Id="rId3" Type="http://schemas.openxmlformats.org/officeDocument/2006/relationships/image" Target="../media/image269.png"/><Relationship Id="rId7" Type="http://schemas.openxmlformats.org/officeDocument/2006/relationships/image" Target="../media/image273.png"/><Relationship Id="rId12" Type="http://schemas.openxmlformats.org/officeDocument/2006/relationships/image" Target="../media/image278.svg"/><Relationship Id="rId17" Type="http://schemas.openxmlformats.org/officeDocument/2006/relationships/image" Target="../media/image283.png"/><Relationship Id="rId2" Type="http://schemas.openxmlformats.org/officeDocument/2006/relationships/notesSlide" Target="../notesSlides/notesSlide128.xml"/><Relationship Id="rId16" Type="http://schemas.openxmlformats.org/officeDocument/2006/relationships/image" Target="../media/image282.png"/><Relationship Id="rId1" Type="http://schemas.openxmlformats.org/officeDocument/2006/relationships/slideLayout" Target="../slideLayouts/slideLayout71.xml"/><Relationship Id="rId6" Type="http://schemas.openxmlformats.org/officeDocument/2006/relationships/image" Target="../media/image272.svg"/><Relationship Id="rId11" Type="http://schemas.openxmlformats.org/officeDocument/2006/relationships/image" Target="../media/image277.png"/><Relationship Id="rId5" Type="http://schemas.openxmlformats.org/officeDocument/2006/relationships/image" Target="../media/image271.png"/><Relationship Id="rId15" Type="http://schemas.openxmlformats.org/officeDocument/2006/relationships/image" Target="../media/image281.png"/><Relationship Id="rId10" Type="http://schemas.openxmlformats.org/officeDocument/2006/relationships/image" Target="../media/image276.svg"/><Relationship Id="rId4" Type="http://schemas.openxmlformats.org/officeDocument/2006/relationships/image" Target="../media/image270.svg"/><Relationship Id="rId9" Type="http://schemas.openxmlformats.org/officeDocument/2006/relationships/image" Target="../media/image275.png"/><Relationship Id="rId14" Type="http://schemas.openxmlformats.org/officeDocument/2006/relationships/image" Target="../media/image280.sv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7.xml"/></Relationships>
</file>

<file path=ppt/slides/_rels/slide15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131.xml"/><Relationship Id="rId1" Type="http://schemas.openxmlformats.org/officeDocument/2006/relationships/slideLayout" Target="../slideLayouts/slideLayout6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5.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6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16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2" Type="http://schemas.openxmlformats.org/officeDocument/2006/relationships/image" Target="../media/image293.jpeg"/><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24.sv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19.xml"/><Relationship Id="rId1" Type="http://schemas.openxmlformats.org/officeDocument/2006/relationships/slideLayout" Target="../slideLayouts/slideLayout60.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67.sv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67.sv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30.xml"/><Relationship Id="rId16"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82.sv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7.xml"/><Relationship Id="rId5" Type="http://schemas.openxmlformats.org/officeDocument/2006/relationships/image" Target="../media/image87.png"/><Relationship Id="rId4" Type="http://schemas.openxmlformats.org/officeDocument/2006/relationships/image" Target="../media/image86.sv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89.svg"/></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29.xml"/><Relationship Id="rId4" Type="http://schemas.openxmlformats.org/officeDocument/2006/relationships/image" Target="../media/image94.svg"/></Relationships>
</file>

<file path=ppt/slides/_rels/slide4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33.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40.svg"/><Relationship Id="rId11" Type="http://schemas.openxmlformats.org/officeDocument/2006/relationships/image" Target="../media/image100.png"/><Relationship Id="rId5" Type="http://schemas.openxmlformats.org/officeDocument/2006/relationships/image" Target="../media/image95.png"/><Relationship Id="rId10" Type="http://schemas.openxmlformats.org/officeDocument/2006/relationships/image" Target="../media/image99.svg"/><Relationship Id="rId4" Type="http://schemas.openxmlformats.org/officeDocument/2006/relationships/image" Target="../media/image34.svg"/><Relationship Id="rId9"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hyperlink" Target="https://docs.microsoft.com/en-us/azure/virtual-machines/" TargetMode="External"/><Relationship Id="rId13" Type="http://schemas.openxmlformats.org/officeDocument/2006/relationships/image" Target="../media/image105.svg"/><Relationship Id="rId18" Type="http://schemas.openxmlformats.org/officeDocument/2006/relationships/image" Target="../media/image110.png"/><Relationship Id="rId3" Type="http://schemas.openxmlformats.org/officeDocument/2006/relationships/hyperlink" Target="https://docs.microsoft.com/en-us/azure/app-service/" TargetMode="External"/><Relationship Id="rId21" Type="http://schemas.openxmlformats.org/officeDocument/2006/relationships/image" Target="../media/image113.svg"/><Relationship Id="rId7" Type="http://schemas.openxmlformats.org/officeDocument/2006/relationships/hyperlink" Target="https://docs.microsoft.com/en-us/azure/container-instances/container-instances-overview" TargetMode="External"/><Relationship Id="rId12" Type="http://schemas.openxmlformats.org/officeDocument/2006/relationships/image" Target="../media/image104.png"/><Relationship Id="rId17" Type="http://schemas.openxmlformats.org/officeDocument/2006/relationships/image" Target="../media/image109.svg"/><Relationship Id="rId2" Type="http://schemas.openxmlformats.org/officeDocument/2006/relationships/notesSlide" Target="../notesSlides/notesSlide40.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hyperlink" Target="https://docs.microsoft.com/en-us/azure/aks/intro-kubernetes" TargetMode="External"/><Relationship Id="rId11" Type="http://schemas.openxmlformats.org/officeDocument/2006/relationships/image" Target="../media/image103.svg"/><Relationship Id="rId5" Type="http://schemas.openxmlformats.org/officeDocument/2006/relationships/hyperlink" Target="https://docs.microsoft.com/en-us/azure/batch/batch-technical-overview" TargetMode="External"/><Relationship Id="rId15" Type="http://schemas.openxmlformats.org/officeDocument/2006/relationships/image" Target="../media/image107.svg"/><Relationship Id="rId10" Type="http://schemas.openxmlformats.org/officeDocument/2006/relationships/image" Target="../media/image102.png"/><Relationship Id="rId19" Type="http://schemas.openxmlformats.org/officeDocument/2006/relationships/image" Target="../media/image111.svg"/><Relationship Id="rId4" Type="http://schemas.openxmlformats.org/officeDocument/2006/relationships/hyperlink" Target="https://docs.microsoft.com/en-us/azure/azure-functions/functions-overview" TargetMode="External"/><Relationship Id="rId9" Type="http://schemas.openxmlformats.org/officeDocument/2006/relationships/hyperlink" Target="https://docs.microsoft.com/en-us/azure/service-fabric/" TargetMode="External"/><Relationship Id="rId14" Type="http://schemas.openxmlformats.org/officeDocument/2006/relationships/image" Target="../media/image106.png"/><Relationship Id="rId22"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8" Type="http://schemas.openxmlformats.org/officeDocument/2006/relationships/hyperlink" Target="https://azure.microsoft.com/support/legal/sla/container-instances/" TargetMode="External"/><Relationship Id="rId3" Type="http://schemas.openxmlformats.org/officeDocument/2006/relationships/hyperlink" Target="https://azure.microsoft.com/support/legal/sla/virtual-machines" TargetMode="External"/><Relationship Id="rId7" Type="http://schemas.openxmlformats.org/officeDocument/2006/relationships/hyperlink" Target="https://azure.microsoft.com/support/legal/sla/kubernetes-service" TargetMode="Externa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hyperlink" Target="https://azure.microsoft.com/support/legal/sla/functions" TargetMode="External"/><Relationship Id="rId5" Type="http://schemas.openxmlformats.org/officeDocument/2006/relationships/hyperlink" Target="https://azure.microsoft.com/support/legal/sla/service-fabric" TargetMode="External"/><Relationship Id="rId10" Type="http://schemas.openxmlformats.org/officeDocument/2006/relationships/hyperlink" Target="https://github.com/MicrosoftDocs/architecture-center/blob/master/azure/azure-functions/functions-geo-disaster-recovery" TargetMode="External"/><Relationship Id="rId4" Type="http://schemas.openxmlformats.org/officeDocument/2006/relationships/hyperlink" Target="https://azure.microsoft.com/support/legal/sla/app-service" TargetMode="External"/><Relationship Id="rId9" Type="http://schemas.openxmlformats.org/officeDocument/2006/relationships/hyperlink" Target="https://azure.microsoft.com/support/legal/sla/batch"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34.sv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117.svg"/></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virtual-machines/extensions/custom-script-windows" TargetMode="External"/><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virtual-machines/extensions/dsc-overview#:~:text=%20To%20set%20up%20DSC%20in%20the%20portal%3A,bottom%20of%20the%20extension%20information%20page.%20More%20"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120.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hyperlink" Target="https://bit.ly/3EVYAj7" TargetMode="External"/><Relationship Id="rId4" Type="http://schemas.openxmlformats.org/officeDocument/2006/relationships/hyperlink" Target="https://www.youtube.com/watch?v=KXkBZCe699A&amp;t=2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17.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01.sv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99.sv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94.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image" Target="../media/image122.emf"/><Relationship Id="rId5" Type="http://schemas.openxmlformats.org/officeDocument/2006/relationships/image" Target="../media/image126.png"/><Relationship Id="rId4" Type="http://schemas.openxmlformats.org/officeDocument/2006/relationships/image" Target="../media/image12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svg"/><Relationship Id="rId9" Type="http://schemas.openxmlformats.org/officeDocument/2006/relationships/image" Target="../media/image134.emf"/></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vpn-gateway/vpn-gateway-about-vpn-devices#devicetable" TargetMode="External"/><Relationship Id="rId2" Type="http://schemas.openxmlformats.org/officeDocument/2006/relationships/image" Target="../media/image136.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expressroute/expressroute-introduction" TargetMode="External"/><Relationship Id="rId2" Type="http://schemas.openxmlformats.org/officeDocument/2006/relationships/notesSlide" Target="../notesSlides/notesSlide61.xml"/><Relationship Id="rId1" Type="http://schemas.openxmlformats.org/officeDocument/2006/relationships/slideLayout" Target="../slideLayouts/slideLayout15.xml"/><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5.xml"/><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8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0.xml"/><Relationship Id="rId1" Type="http://schemas.openxmlformats.org/officeDocument/2006/relationships/slideLayout" Target="../slideLayouts/slideLayout15.xml"/><Relationship Id="rId4" Type="http://schemas.openxmlformats.org/officeDocument/2006/relationships/image" Target="../media/image153.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54.wmf"/><Relationship Id="rId4" Type="http://schemas.openxmlformats.org/officeDocument/2006/relationships/oleObject" Target="../embeddings/oleObject1.bin"/></Relationships>
</file>

<file path=ppt/slides/_rels/slide8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29.xml"/><Relationship Id="rId4" Type="http://schemas.openxmlformats.org/officeDocument/2006/relationships/image" Target="../media/image94.svg"/></Relationships>
</file>

<file path=ppt/slides/_rels/slide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4.xml"/><Relationship Id="rId1" Type="http://schemas.openxmlformats.org/officeDocument/2006/relationships/slideLayout" Target="../slideLayouts/slideLayout21.xml"/><Relationship Id="rId4" Type="http://schemas.openxmlformats.org/officeDocument/2006/relationships/image" Target="../media/image24.svg"/></Relationships>
</file>

<file path=ppt/slides/_rels/slide89.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75.xml"/><Relationship Id="rId1" Type="http://schemas.openxmlformats.org/officeDocument/2006/relationships/slideLayout" Target="../slideLayouts/slideLayout62.xml"/><Relationship Id="rId5" Type="http://schemas.openxmlformats.org/officeDocument/2006/relationships/image" Target="../media/image158.emf"/><Relationship Id="rId4" Type="http://schemas.openxmlformats.org/officeDocument/2006/relationships/image" Target="../media/image157.em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90.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6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79.xml"/><Relationship Id="rId1" Type="http://schemas.openxmlformats.org/officeDocument/2006/relationships/slideLayout" Target="../slideLayouts/slideLayout38.xml"/><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hyperlink" Target="https://docs.microsoft.com/azure/storage/common/storage-redundancy"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29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AD11-C05B-4487-A246-ED644C73C692}"/>
              </a:ext>
            </a:extLst>
          </p:cNvPr>
          <p:cNvSpPr>
            <a:spLocks noGrp="1"/>
          </p:cNvSpPr>
          <p:nvPr>
            <p:ph type="title"/>
          </p:nvPr>
        </p:nvSpPr>
        <p:spPr>
          <a:xfrm>
            <a:off x="582042" y="2904678"/>
            <a:ext cx="4167887" cy="627864"/>
          </a:xfrm>
        </p:spPr>
        <p:txBody>
          <a:bodyPr/>
          <a:lstStyle/>
          <a:p>
            <a:r>
              <a:rPr lang="en-US" dirty="0">
                <a:solidFill>
                  <a:schemeClr val="tx1"/>
                </a:solidFill>
              </a:rPr>
              <a:t>Introduction to Azure </a:t>
            </a:r>
          </a:p>
        </p:txBody>
      </p:sp>
      <p:sp>
        <p:nvSpPr>
          <p:cNvPr id="3" name="Text Placeholder 2">
            <a:extLst>
              <a:ext uri="{FF2B5EF4-FFF2-40B4-BE49-F238E27FC236}">
                <a16:creationId xmlns:a16="http://schemas.microsoft.com/office/drawing/2014/main" id="{53A4F27D-9766-438B-809D-9CFAA7EFFD7D}"/>
              </a:ext>
            </a:extLst>
          </p:cNvPr>
          <p:cNvSpPr>
            <a:spLocks noGrp="1"/>
          </p:cNvSpPr>
          <p:nvPr>
            <p:ph type="body" sz="quarter" idx="12"/>
          </p:nvPr>
        </p:nvSpPr>
        <p:spPr>
          <a:xfrm>
            <a:off x="582042" y="4574666"/>
            <a:ext cx="4164583" cy="677108"/>
          </a:xfrm>
        </p:spPr>
        <p:txBody>
          <a:bodyPr/>
          <a:lstStyle/>
          <a:p>
            <a:r>
              <a:rPr lang="en-US" dirty="0"/>
              <a:t>Cyrus Cheng</a:t>
            </a:r>
            <a:br>
              <a:rPr lang="en-US" dirty="0"/>
            </a:br>
            <a:r>
              <a:rPr lang="en-US" dirty="0"/>
              <a:t>FO </a:t>
            </a:r>
            <a:r>
              <a:rPr lang="en-US" dirty="0" err="1"/>
              <a:t>Cashout</a:t>
            </a:r>
            <a:r>
              <a:rPr lang="en-US" dirty="0"/>
              <a:t> Team</a:t>
            </a:r>
          </a:p>
        </p:txBody>
      </p:sp>
      <p:pic>
        <p:nvPicPr>
          <p:cNvPr id="4098" name="Picture 2" descr="HKJC are Being Sued for failing to Pay Out a Winning Bet - Gambling Herald">
            <a:extLst>
              <a:ext uri="{FF2B5EF4-FFF2-40B4-BE49-F238E27FC236}">
                <a16:creationId xmlns:a16="http://schemas.microsoft.com/office/drawing/2014/main" id="{C745B710-30C1-444C-BB96-744721E298E2}"/>
              </a:ext>
            </a:extLst>
          </p:cNvPr>
          <p:cNvPicPr>
            <a:picLocks noGrp="1" noChangeAspect="1" noChangeArrowheads="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he Hong Kong Jockey Club">
            <a:extLst>
              <a:ext uri="{FF2B5EF4-FFF2-40B4-BE49-F238E27FC236}">
                <a16:creationId xmlns:a16="http://schemas.microsoft.com/office/drawing/2014/main" id="{072F594E-46DB-485B-9E22-71C0EAAF6B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166624" y="228700"/>
            <a:ext cx="980708" cy="113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870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51F7-C138-4579-99AA-765A48F87567}"/>
              </a:ext>
            </a:extLst>
          </p:cNvPr>
          <p:cNvSpPr>
            <a:spLocks noGrp="1"/>
          </p:cNvSpPr>
          <p:nvPr>
            <p:ph type="title"/>
          </p:nvPr>
        </p:nvSpPr>
        <p:spPr/>
        <p:txBody>
          <a:bodyPr/>
          <a:lstStyle/>
          <a:p>
            <a:r>
              <a:rPr lang="en-US" dirty="0">
                <a:cs typeface="Segoe UI"/>
              </a:rPr>
              <a:t>Core Azure architectural</a:t>
            </a:r>
          </a:p>
        </p:txBody>
      </p:sp>
      <p:sp>
        <p:nvSpPr>
          <p:cNvPr id="3" name="Text Placeholder 2">
            <a:extLst>
              <a:ext uri="{FF2B5EF4-FFF2-40B4-BE49-F238E27FC236}">
                <a16:creationId xmlns:a16="http://schemas.microsoft.com/office/drawing/2014/main" id="{5F448C38-AE4B-4541-BB99-DFEA840E1802}"/>
              </a:ext>
            </a:extLst>
          </p:cNvPr>
          <p:cNvSpPr>
            <a:spLocks noGrp="1"/>
          </p:cNvSpPr>
          <p:nvPr>
            <p:ph sz="quarter" idx="10"/>
          </p:nvPr>
        </p:nvSpPr>
        <p:spPr>
          <a:xfrm>
            <a:off x="684143" y="1456897"/>
            <a:ext cx="11075768" cy="4037003"/>
          </a:xfrm>
        </p:spPr>
        <p:txBody>
          <a:bodyPr vert="horz" wrap="square" lIns="0" tIns="91440" rIns="146304" bIns="91440" rtlCol="0" anchor="t">
            <a:spAutoFit/>
          </a:bodyPr>
          <a:lstStyle/>
          <a:p>
            <a:pPr marL="342900" lvl="0" indent="-342900">
              <a:buFont typeface="Arial" panose="020B0604020202020204" pitchFamily="34" charset="0"/>
              <a:buChar char="•"/>
            </a:pPr>
            <a:r>
              <a:rPr lang="en-US" dirty="0">
                <a:latin typeface="+mn-lt"/>
              </a:rPr>
              <a:t>Regions and Region Pairs</a:t>
            </a:r>
            <a:endParaRPr lang="en-US" dirty="0">
              <a:cs typeface="Segoe UI"/>
            </a:endParaRPr>
          </a:p>
          <a:p>
            <a:pPr marL="342900" lvl="0" indent="-342900" fontAlgn="base">
              <a:buFont typeface="Arial" panose="020B0604020202020204" pitchFamily="34" charset="0"/>
              <a:buChar char="•"/>
            </a:pPr>
            <a:r>
              <a:rPr lang="en-US" dirty="0"/>
              <a:t>Availability</a:t>
            </a:r>
            <a:r>
              <a:rPr lang="en-US" dirty="0">
                <a:latin typeface="+mn-lt"/>
              </a:rPr>
              <a:t> Zones</a:t>
            </a:r>
            <a:endParaRPr lang="en-US" dirty="0">
              <a:latin typeface="+mn-lt"/>
              <a:cs typeface="Segoe UI"/>
            </a:endParaRPr>
          </a:p>
          <a:p>
            <a:pPr marL="342900" indent="-342900">
              <a:buFont typeface="Arial" panose="020B0604020202020204" pitchFamily="34" charset="0"/>
              <a:buChar char="•"/>
            </a:pPr>
            <a:r>
              <a:rPr lang="en-US" dirty="0">
                <a:cs typeface="Segoe UI"/>
              </a:rPr>
              <a:t>Azure Resources</a:t>
            </a:r>
            <a:endParaRPr lang="en-US" dirty="0"/>
          </a:p>
          <a:p>
            <a:pPr marL="342900" lvl="0" indent="-342900" fontAlgn="base">
              <a:buFont typeface="Arial" panose="020B0604020202020204" pitchFamily="34" charset="0"/>
              <a:buChar char="•"/>
            </a:pPr>
            <a:r>
              <a:rPr lang="en-US" dirty="0">
                <a:latin typeface="+mn-lt"/>
              </a:rPr>
              <a:t>Resource Groups</a:t>
            </a:r>
            <a:endParaRPr lang="en-US" dirty="0">
              <a:latin typeface="+mn-lt"/>
              <a:cs typeface="Segoe UI"/>
            </a:endParaRPr>
          </a:p>
          <a:p>
            <a:pPr marL="342900" indent="-342900">
              <a:buFont typeface="Arial" panose="020B0604020202020204" pitchFamily="34" charset="0"/>
              <a:buChar char="•"/>
            </a:pPr>
            <a:r>
              <a:rPr lang="en-US" dirty="0">
                <a:cs typeface="Segoe UI"/>
              </a:rPr>
              <a:t>Azure Resource Manager</a:t>
            </a:r>
            <a:endParaRPr lang="en-US" dirty="0"/>
          </a:p>
          <a:p>
            <a:pPr marL="342900" lvl="0" indent="-342900" fontAlgn="base">
              <a:buFont typeface="Arial" panose="020B0604020202020204" pitchFamily="34" charset="0"/>
              <a:buChar char="•"/>
            </a:pPr>
            <a:r>
              <a:rPr lang="en-US" dirty="0">
                <a:latin typeface="+mn-lt"/>
              </a:rPr>
              <a:t>Subscriptions</a:t>
            </a:r>
            <a:endParaRPr lang="en-US" dirty="0">
              <a:latin typeface="+mn-lt"/>
              <a:cs typeface="Segoe UI"/>
            </a:endParaRPr>
          </a:p>
          <a:p>
            <a:pPr marL="342900" indent="-342900" fontAlgn="base">
              <a:buFont typeface="Arial" panose="020B0604020202020204" pitchFamily="34" charset="0"/>
              <a:buChar char="•"/>
            </a:pPr>
            <a:r>
              <a:rPr lang="en-US" dirty="0">
                <a:cs typeface="Segoe UI"/>
              </a:rPr>
              <a:t>Azure Management Groups</a:t>
            </a:r>
            <a:endParaRPr lang="en-US" dirty="0">
              <a:latin typeface="+mn-lt"/>
              <a:cs typeface="Segoe UI"/>
            </a:endParaRPr>
          </a:p>
          <a:p>
            <a:pPr marL="342900" lvl="0" indent="-342900" fontAlgn="base">
              <a:buFont typeface="Arial" panose="020B0604020202020204" pitchFamily="34" charset="0"/>
              <a:buChar char="•"/>
            </a:pPr>
            <a:endParaRPr lang="en-US" dirty="0">
              <a:latin typeface="+mn-lt"/>
              <a:cs typeface="Segoe UI"/>
            </a:endParaRPr>
          </a:p>
        </p:txBody>
      </p:sp>
    </p:spTree>
    <p:extLst>
      <p:ext uri="{BB962C8B-B14F-4D97-AF65-F5344CB8AC3E}">
        <p14:creationId xmlns:p14="http://schemas.microsoft.com/office/powerpoint/2010/main" val="33440100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Blob Storage</a:t>
            </a:r>
          </a:p>
        </p:txBody>
      </p:sp>
      <p:sp>
        <p:nvSpPr>
          <p:cNvPr id="4" name="Rectangle 3">
            <a:extLst>
              <a:ext uri="{FF2B5EF4-FFF2-40B4-BE49-F238E27FC236}">
                <a16:creationId xmlns:a16="http://schemas.microsoft.com/office/drawing/2014/main" id="{FD4CDC27-1599-48FD-B322-F3D1EC2E8CF4}"/>
              </a:ext>
            </a:extLst>
          </p:cNvPr>
          <p:cNvSpPr/>
          <p:nvPr/>
        </p:nvSpPr>
        <p:spPr>
          <a:xfrm>
            <a:off x="418641" y="1169264"/>
            <a:ext cx="4759336" cy="46371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Stores unstructured data in the cloud </a:t>
            </a:r>
          </a:p>
        </p:txBody>
      </p:sp>
      <p:sp>
        <p:nvSpPr>
          <p:cNvPr id="5" name="Rectangle 4">
            <a:extLst>
              <a:ext uri="{FF2B5EF4-FFF2-40B4-BE49-F238E27FC236}">
                <a16:creationId xmlns:a16="http://schemas.microsoft.com/office/drawing/2014/main" id="{B29A874E-29FA-4EE1-829F-8A4F76500092}"/>
              </a:ext>
            </a:extLst>
          </p:cNvPr>
          <p:cNvSpPr/>
          <p:nvPr/>
        </p:nvSpPr>
        <p:spPr>
          <a:xfrm>
            <a:off x="418641" y="1778334"/>
            <a:ext cx="4759336" cy="46371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Can store any type of text or binary data</a:t>
            </a:r>
          </a:p>
        </p:txBody>
      </p:sp>
      <p:sp>
        <p:nvSpPr>
          <p:cNvPr id="6" name="Rectangle 5">
            <a:extLst>
              <a:ext uri="{FF2B5EF4-FFF2-40B4-BE49-F238E27FC236}">
                <a16:creationId xmlns:a16="http://schemas.microsoft.com/office/drawing/2014/main" id="{54D0C5A4-BB1C-4455-9A79-CE9A59A26465}"/>
              </a:ext>
            </a:extLst>
          </p:cNvPr>
          <p:cNvSpPr/>
          <p:nvPr/>
        </p:nvSpPr>
        <p:spPr>
          <a:xfrm>
            <a:off x="418640" y="2387404"/>
            <a:ext cx="4759336" cy="46371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Also referred to as </a:t>
            </a:r>
            <a:r>
              <a:rPr lang="en-US" sz="1730" i="1" dirty="0">
                <a:solidFill>
                  <a:schemeClr val="tx1"/>
                </a:solidFill>
              </a:rPr>
              <a:t>object storage</a:t>
            </a:r>
          </a:p>
        </p:txBody>
      </p:sp>
      <p:sp>
        <p:nvSpPr>
          <p:cNvPr id="7" name="Rectangle 6">
            <a:extLst>
              <a:ext uri="{FF2B5EF4-FFF2-40B4-BE49-F238E27FC236}">
                <a16:creationId xmlns:a16="http://schemas.microsoft.com/office/drawing/2014/main" id="{97F78B0A-F64E-45EF-A193-73E0C73512E8}"/>
              </a:ext>
            </a:extLst>
          </p:cNvPr>
          <p:cNvSpPr/>
          <p:nvPr/>
        </p:nvSpPr>
        <p:spPr>
          <a:xfrm>
            <a:off x="418639" y="2996474"/>
            <a:ext cx="4759336" cy="324070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t" anchorCtr="0">
            <a:noAutofit/>
          </a:bodyPr>
          <a:lstStyle/>
          <a:p>
            <a:r>
              <a:rPr lang="en-US" sz="1730" dirty="0">
                <a:solidFill>
                  <a:schemeClr val="tx1"/>
                </a:solidFill>
              </a:rPr>
              <a:t>Common uses:</a:t>
            </a:r>
          </a:p>
          <a:p>
            <a:pPr marL="340814" lvl="1" indent="-220984">
              <a:spcBef>
                <a:spcPts val="294"/>
              </a:spcBef>
              <a:spcAft>
                <a:spcPts val="588"/>
              </a:spcAft>
              <a:buFont typeface="Arial" panose="020B0604020202020204" pitchFamily="34" charset="0"/>
              <a:buChar char="•"/>
            </a:pPr>
            <a:r>
              <a:rPr lang="en-US" sz="1730" dirty="0">
                <a:solidFill>
                  <a:schemeClr val="tx1"/>
                </a:solidFill>
              </a:rPr>
              <a:t>Serving images or documents directly to a browser</a:t>
            </a:r>
          </a:p>
          <a:p>
            <a:pPr marL="340814" lvl="1" indent="-220984">
              <a:spcBef>
                <a:spcPts val="294"/>
              </a:spcBef>
              <a:spcAft>
                <a:spcPts val="588"/>
              </a:spcAft>
              <a:buFont typeface="Arial" panose="020B0604020202020204" pitchFamily="34" charset="0"/>
              <a:buChar char="•"/>
            </a:pPr>
            <a:r>
              <a:rPr lang="en-US" sz="1730" dirty="0">
                <a:solidFill>
                  <a:schemeClr val="tx1"/>
                </a:solidFill>
              </a:rPr>
              <a:t>Storing files for distributed access</a:t>
            </a:r>
          </a:p>
          <a:p>
            <a:pPr marL="340814" lvl="1" indent="-220984">
              <a:spcBef>
                <a:spcPts val="294"/>
              </a:spcBef>
              <a:spcAft>
                <a:spcPts val="588"/>
              </a:spcAft>
              <a:buFont typeface="Arial" panose="020B0604020202020204" pitchFamily="34" charset="0"/>
              <a:buChar char="•"/>
            </a:pPr>
            <a:r>
              <a:rPr lang="en-US" sz="1730" dirty="0">
                <a:solidFill>
                  <a:schemeClr val="tx1"/>
                </a:solidFill>
              </a:rPr>
              <a:t>Streaming video and audio</a:t>
            </a:r>
          </a:p>
          <a:p>
            <a:pPr marL="340814" lvl="1" indent="-220984">
              <a:spcBef>
                <a:spcPts val="294"/>
              </a:spcBef>
              <a:spcAft>
                <a:spcPts val="588"/>
              </a:spcAft>
              <a:buFont typeface="Arial" panose="020B0604020202020204" pitchFamily="34" charset="0"/>
              <a:buChar char="•"/>
            </a:pPr>
            <a:r>
              <a:rPr lang="en-US" sz="1730" dirty="0">
                <a:solidFill>
                  <a:schemeClr val="tx1"/>
                </a:solidFill>
              </a:rPr>
              <a:t>Storing data for backup and restore, disaster recovery, archiving</a:t>
            </a:r>
          </a:p>
          <a:p>
            <a:pPr marL="340814" lvl="1" indent="-220984">
              <a:spcBef>
                <a:spcPts val="294"/>
              </a:spcBef>
              <a:spcAft>
                <a:spcPts val="588"/>
              </a:spcAft>
              <a:buFont typeface="Arial" panose="020B0604020202020204" pitchFamily="34" charset="0"/>
              <a:buChar char="•"/>
            </a:pPr>
            <a:r>
              <a:rPr lang="en-US" sz="1730" dirty="0">
                <a:solidFill>
                  <a:schemeClr val="tx1"/>
                </a:solidFill>
              </a:rPr>
              <a:t>Storing data for analysis by an on-premises or Azure-hosted service</a:t>
            </a:r>
          </a:p>
        </p:txBody>
      </p:sp>
      <p:sp>
        <p:nvSpPr>
          <p:cNvPr id="3" name="Rectangle 2">
            <a:extLst>
              <a:ext uri="{FF2B5EF4-FFF2-40B4-BE49-F238E27FC236}">
                <a16:creationId xmlns:a16="http://schemas.microsoft.com/office/drawing/2014/main" id="{88531A02-DA7E-401B-A2B1-B654B1A7EFE4}"/>
              </a:ext>
              <a:ext uri="{C183D7F6-B498-43B3-948B-1728B52AA6E4}">
                <adec:decorative xmlns:adec="http://schemas.microsoft.com/office/drawing/2017/decorative" val="1"/>
              </a:ext>
            </a:extLst>
          </p:cNvPr>
          <p:cNvSpPr/>
          <p:nvPr/>
        </p:nvSpPr>
        <p:spPr bwMode="auto">
          <a:xfrm>
            <a:off x="5328748" y="1169264"/>
            <a:ext cx="6444610"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56324" name="Group 56323" descr="A storage account has a container and the container has blobs. ">
            <a:extLst>
              <a:ext uri="{FF2B5EF4-FFF2-40B4-BE49-F238E27FC236}">
                <a16:creationId xmlns:a16="http://schemas.microsoft.com/office/drawing/2014/main" id="{F5636A0F-A8E3-4628-8C25-C51FE5F714EE}"/>
              </a:ext>
            </a:extLst>
          </p:cNvPr>
          <p:cNvGrpSpPr/>
          <p:nvPr/>
        </p:nvGrpSpPr>
        <p:grpSpPr>
          <a:xfrm>
            <a:off x="5492729" y="2242046"/>
            <a:ext cx="6157456" cy="2800039"/>
            <a:chOff x="5602869" y="2286507"/>
            <a:chExt cx="6280926" cy="2856186"/>
          </a:xfrm>
        </p:grpSpPr>
        <p:sp>
          <p:nvSpPr>
            <p:cNvPr id="2" name="Rectangle 1">
              <a:extLst>
                <a:ext uri="{FF2B5EF4-FFF2-40B4-BE49-F238E27FC236}">
                  <a16:creationId xmlns:a16="http://schemas.microsoft.com/office/drawing/2014/main" id="{D1731419-2BED-4413-9E3F-57BD7EF4D971}"/>
                </a:ext>
              </a:extLst>
            </p:cNvPr>
            <p:cNvSpPr/>
            <p:nvPr/>
          </p:nvSpPr>
          <p:spPr>
            <a:xfrm>
              <a:off x="5602869" y="228650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bg1"/>
                  </a:solidFill>
                </a:rPr>
                <a:t>Storage Account</a:t>
              </a:r>
            </a:p>
          </p:txBody>
        </p:sp>
        <p:sp>
          <p:nvSpPr>
            <p:cNvPr id="8" name="Rectangle 7">
              <a:extLst>
                <a:ext uri="{FF2B5EF4-FFF2-40B4-BE49-F238E27FC236}">
                  <a16:creationId xmlns:a16="http://schemas.microsoft.com/office/drawing/2014/main" id="{D4E4592D-5AC8-4C03-82B8-AF81BFBB93F7}"/>
                </a:ext>
              </a:extLst>
            </p:cNvPr>
            <p:cNvSpPr/>
            <p:nvPr/>
          </p:nvSpPr>
          <p:spPr>
            <a:xfrm>
              <a:off x="7747776" y="229765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bg1"/>
                  </a:solidFill>
                </a:rPr>
                <a:t>Container</a:t>
              </a:r>
            </a:p>
          </p:txBody>
        </p:sp>
        <p:sp>
          <p:nvSpPr>
            <p:cNvPr id="10" name="Rectangle 9">
              <a:extLst>
                <a:ext uri="{FF2B5EF4-FFF2-40B4-BE49-F238E27FC236}">
                  <a16:creationId xmlns:a16="http://schemas.microsoft.com/office/drawing/2014/main" id="{20C8FF9D-4F7A-49DD-975F-2551757B4BD9}"/>
                </a:ext>
              </a:extLst>
            </p:cNvPr>
            <p:cNvSpPr/>
            <p:nvPr/>
          </p:nvSpPr>
          <p:spPr>
            <a:xfrm>
              <a:off x="9892683" y="2286507"/>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bg1"/>
                  </a:solidFill>
                </a:rPr>
                <a:t>Blob</a:t>
              </a:r>
            </a:p>
          </p:txBody>
        </p:sp>
        <p:sp>
          <p:nvSpPr>
            <p:cNvPr id="12" name="Rectangle 11">
              <a:extLst>
                <a:ext uri="{FF2B5EF4-FFF2-40B4-BE49-F238E27FC236}">
                  <a16:creationId xmlns:a16="http://schemas.microsoft.com/office/drawing/2014/main" id="{162E438C-64DC-4B3C-8165-9089EDA134F0}"/>
                </a:ext>
              </a:extLst>
            </p:cNvPr>
            <p:cNvSpPr/>
            <p:nvPr/>
          </p:nvSpPr>
          <p:spPr>
            <a:xfrm>
              <a:off x="5757263" y="3762370"/>
              <a:ext cx="1581636" cy="416094"/>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tx1"/>
                  </a:solidFill>
                </a:rPr>
                <a:t>Production</a:t>
              </a:r>
            </a:p>
          </p:txBody>
        </p:sp>
        <p:sp>
          <p:nvSpPr>
            <p:cNvPr id="14" name="Rectangle 13">
              <a:extLst>
                <a:ext uri="{FF2B5EF4-FFF2-40B4-BE49-F238E27FC236}">
                  <a16:creationId xmlns:a16="http://schemas.microsoft.com/office/drawing/2014/main" id="{F3A43577-CD0F-4EBD-BC55-D4F8DCD019B8}"/>
                </a:ext>
              </a:extLst>
            </p:cNvPr>
            <p:cNvSpPr/>
            <p:nvPr/>
          </p:nvSpPr>
          <p:spPr>
            <a:xfrm>
              <a:off x="7939550" y="3182045"/>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r"/>
              <a:r>
                <a:rPr lang="en-US" sz="1730" dirty="0">
                  <a:solidFill>
                    <a:schemeClr val="tx1"/>
                  </a:solidFill>
                </a:rPr>
                <a:t>Pictures</a:t>
              </a:r>
            </a:p>
          </p:txBody>
        </p:sp>
        <p:sp>
          <p:nvSpPr>
            <p:cNvPr id="16" name="Rectangle 15">
              <a:extLst>
                <a:ext uri="{FF2B5EF4-FFF2-40B4-BE49-F238E27FC236}">
                  <a16:creationId xmlns:a16="http://schemas.microsoft.com/office/drawing/2014/main" id="{97FDD4B6-765B-4FE2-B0C8-1E0045F07831}"/>
                </a:ext>
              </a:extLst>
            </p:cNvPr>
            <p:cNvSpPr/>
            <p:nvPr/>
          </p:nvSpPr>
          <p:spPr>
            <a:xfrm>
              <a:off x="7939550" y="4211499"/>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r"/>
              <a:r>
                <a:rPr lang="en-US" sz="1730" dirty="0">
                  <a:solidFill>
                    <a:schemeClr val="tx1"/>
                  </a:solidFill>
                </a:rPr>
                <a:t>Movies</a:t>
              </a:r>
            </a:p>
          </p:txBody>
        </p:sp>
        <p:sp>
          <p:nvSpPr>
            <p:cNvPr id="20" name="Rectangle 19">
              <a:extLst>
                <a:ext uri="{FF2B5EF4-FFF2-40B4-BE49-F238E27FC236}">
                  <a16:creationId xmlns:a16="http://schemas.microsoft.com/office/drawing/2014/main" id="{8756F95E-2BD7-4631-AAD1-39D934C2CFCD}"/>
                </a:ext>
              </a:extLst>
            </p:cNvPr>
            <p:cNvSpPr/>
            <p:nvPr/>
          </p:nvSpPr>
          <p:spPr>
            <a:xfrm>
              <a:off x="9926671" y="3011030"/>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r"/>
              <a:r>
                <a:rPr lang="en-US" sz="1730" dirty="0">
                  <a:solidFill>
                    <a:schemeClr val="tx1"/>
                  </a:solidFill>
                </a:rPr>
                <a:t>img001.jpg</a:t>
              </a:r>
            </a:p>
          </p:txBody>
        </p:sp>
        <p:sp>
          <p:nvSpPr>
            <p:cNvPr id="22" name="Rectangle 21">
              <a:extLst>
                <a:ext uri="{FF2B5EF4-FFF2-40B4-BE49-F238E27FC236}">
                  <a16:creationId xmlns:a16="http://schemas.microsoft.com/office/drawing/2014/main" id="{2175F31D-BF84-4DEF-B409-7617D5823C38}"/>
                </a:ext>
              </a:extLst>
            </p:cNvPr>
            <p:cNvSpPr/>
            <p:nvPr/>
          </p:nvSpPr>
          <p:spPr>
            <a:xfrm>
              <a:off x="9926670" y="3554143"/>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r"/>
              <a:r>
                <a:rPr lang="en-US" sz="1730" dirty="0">
                  <a:solidFill>
                    <a:schemeClr val="tx1"/>
                  </a:solidFill>
                </a:rPr>
                <a:t>img002.jpg</a:t>
              </a:r>
            </a:p>
          </p:txBody>
        </p:sp>
        <p:sp>
          <p:nvSpPr>
            <p:cNvPr id="24" name="Rectangle 23">
              <a:extLst>
                <a:ext uri="{FF2B5EF4-FFF2-40B4-BE49-F238E27FC236}">
                  <a16:creationId xmlns:a16="http://schemas.microsoft.com/office/drawing/2014/main" id="{152E8EC9-9490-47E8-A000-D7F8B9BDBE82}"/>
                </a:ext>
              </a:extLst>
            </p:cNvPr>
            <p:cNvSpPr/>
            <p:nvPr/>
          </p:nvSpPr>
          <p:spPr>
            <a:xfrm>
              <a:off x="10017548" y="4318313"/>
              <a:ext cx="1719075" cy="378766"/>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tx1"/>
                  </a:solidFill>
                </a:rPr>
                <a:t>  mov1.avi</a:t>
              </a:r>
            </a:p>
          </p:txBody>
        </p:sp>
        <p:pic>
          <p:nvPicPr>
            <p:cNvPr id="27" name="Graphic 26" descr="Image with solid fill">
              <a:extLst>
                <a:ext uri="{FF2B5EF4-FFF2-40B4-BE49-F238E27FC236}">
                  <a16:creationId xmlns:a16="http://schemas.microsoft.com/office/drawing/2014/main" id="{27873E16-2CDD-4B7E-9054-F5481F2CF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454" y="3228103"/>
              <a:ext cx="457200" cy="457200"/>
            </a:xfrm>
            <a:prstGeom prst="rect">
              <a:avLst/>
            </a:prstGeom>
          </p:spPr>
        </p:pic>
        <p:pic>
          <p:nvPicPr>
            <p:cNvPr id="28" name="Graphic 27" descr="Image with solid fill">
              <a:extLst>
                <a:ext uri="{FF2B5EF4-FFF2-40B4-BE49-F238E27FC236}">
                  <a16:creationId xmlns:a16="http://schemas.microsoft.com/office/drawing/2014/main" id="{3C6E9FC1-0A34-4761-B3A3-5B47BD10C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1754" y="2979229"/>
              <a:ext cx="457200" cy="457200"/>
            </a:xfrm>
            <a:prstGeom prst="rect">
              <a:avLst/>
            </a:prstGeom>
          </p:spPr>
        </p:pic>
        <p:pic>
          <p:nvPicPr>
            <p:cNvPr id="30" name="Graphic 29" descr="Image with solid fill">
              <a:extLst>
                <a:ext uri="{FF2B5EF4-FFF2-40B4-BE49-F238E27FC236}">
                  <a16:creationId xmlns:a16="http://schemas.microsoft.com/office/drawing/2014/main" id="{CCAC0AF3-D369-4BBC-A43F-93D6DBA05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8251" y="3569481"/>
              <a:ext cx="457200" cy="457200"/>
            </a:xfrm>
            <a:prstGeom prst="rect">
              <a:avLst/>
            </a:prstGeom>
          </p:spPr>
        </p:pic>
        <p:pic>
          <p:nvPicPr>
            <p:cNvPr id="33" name="Graphic 32" descr="Video camera with solid fill">
              <a:extLst>
                <a:ext uri="{FF2B5EF4-FFF2-40B4-BE49-F238E27FC236}">
                  <a16:creationId xmlns:a16="http://schemas.microsoft.com/office/drawing/2014/main" id="{3F6625B0-5614-48C3-B471-4D2A2CB3B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6454" y="4234791"/>
              <a:ext cx="457200" cy="457200"/>
            </a:xfrm>
            <a:prstGeom prst="rect">
              <a:avLst/>
            </a:prstGeom>
          </p:spPr>
        </p:pic>
        <p:pic>
          <p:nvPicPr>
            <p:cNvPr id="34" name="Graphic 33" descr="Video camera with solid fill">
              <a:extLst>
                <a:ext uri="{FF2B5EF4-FFF2-40B4-BE49-F238E27FC236}">
                  <a16:creationId xmlns:a16="http://schemas.microsoft.com/office/drawing/2014/main" id="{F02529E1-F3F6-4E99-B6EB-A91798225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7548" y="4273492"/>
              <a:ext cx="457200" cy="457200"/>
            </a:xfrm>
            <a:prstGeom prst="rect">
              <a:avLst/>
            </a:prstGeom>
          </p:spPr>
        </p:pic>
        <p:sp>
          <p:nvSpPr>
            <p:cNvPr id="36" name="Rectangle 35">
              <a:extLst>
                <a:ext uri="{FF2B5EF4-FFF2-40B4-BE49-F238E27FC236}">
                  <a16:creationId xmlns:a16="http://schemas.microsoft.com/office/drawing/2014/main" id="{50042DE3-3D68-4B25-B450-DEB74F270345}"/>
                </a:ext>
                <a:ext uri="{C183D7F6-B498-43B3-948B-1728B52AA6E4}">
                  <adec:decorative xmlns:adec="http://schemas.microsoft.com/office/drawing/2017/decorative" val="1"/>
                </a:ext>
              </a:extLst>
            </p:cNvPr>
            <p:cNvSpPr/>
            <p:nvPr/>
          </p:nvSpPr>
          <p:spPr bwMode="auto">
            <a:xfrm>
              <a:off x="5609837" y="2866834"/>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26C475C-34CB-4D90-BFD5-CE25D83E5F15}"/>
                </a:ext>
                <a:ext uri="{C183D7F6-B498-43B3-948B-1728B52AA6E4}">
                  <adec:decorative xmlns:adec="http://schemas.microsoft.com/office/drawing/2017/decorative" val="1"/>
                </a:ext>
              </a:extLst>
            </p:cNvPr>
            <p:cNvSpPr/>
            <p:nvPr/>
          </p:nvSpPr>
          <p:spPr bwMode="auto">
            <a:xfrm>
              <a:off x="7768820" y="2913077"/>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97A1DC2-8A8F-4DBD-A163-FBD01AD28FA2}"/>
                </a:ext>
                <a:ext uri="{C183D7F6-B498-43B3-948B-1728B52AA6E4}">
                  <adec:decorative xmlns:adec="http://schemas.microsoft.com/office/drawing/2017/decorative" val="1"/>
                </a:ext>
              </a:extLst>
            </p:cNvPr>
            <p:cNvSpPr/>
            <p:nvPr/>
          </p:nvSpPr>
          <p:spPr bwMode="auto">
            <a:xfrm>
              <a:off x="9892684" y="2911872"/>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Connector: Elbow 42">
              <a:extLst>
                <a:ext uri="{FF2B5EF4-FFF2-40B4-BE49-F238E27FC236}">
                  <a16:creationId xmlns:a16="http://schemas.microsoft.com/office/drawing/2014/main" id="{72EA0FA8-6695-4E95-918D-A06A0D57A198}"/>
                </a:ext>
              </a:extLst>
            </p:cNvPr>
            <p:cNvCxnSpPr>
              <a:cxnSpLocks/>
              <a:stCxn id="12" idx="3"/>
              <a:endCxn id="14" idx="1"/>
            </p:cNvCxnSpPr>
            <p:nvPr/>
          </p:nvCxnSpPr>
          <p:spPr>
            <a:xfrm flipV="1">
              <a:off x="7338899" y="3472208"/>
              <a:ext cx="600651" cy="4982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0258804-6703-47BD-82CA-0BE8CA52EA70}"/>
                </a:ext>
              </a:extLst>
            </p:cNvPr>
            <p:cNvCxnSpPr>
              <a:cxnSpLocks/>
              <a:stCxn id="12" idx="3"/>
              <a:endCxn id="16" idx="1"/>
            </p:cNvCxnSpPr>
            <p:nvPr/>
          </p:nvCxnSpPr>
          <p:spPr>
            <a:xfrm>
              <a:off x="7338899" y="3970417"/>
              <a:ext cx="600651" cy="531245"/>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12CC36C-0B7C-4272-ACE5-162DFE9D1C8D}"/>
                </a:ext>
              </a:extLst>
            </p:cNvPr>
            <p:cNvCxnSpPr>
              <a:cxnSpLocks/>
              <a:stCxn id="14" idx="3"/>
              <a:endCxn id="20" idx="1"/>
            </p:cNvCxnSpPr>
            <p:nvPr/>
          </p:nvCxnSpPr>
          <p:spPr>
            <a:xfrm flipV="1">
              <a:off x="9489688" y="3247299"/>
              <a:ext cx="436983" cy="2249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E311DB2-F95C-4AF3-AB2E-5F1CC327C445}"/>
                </a:ext>
              </a:extLst>
            </p:cNvPr>
            <p:cNvCxnSpPr>
              <a:cxnSpLocks/>
              <a:stCxn id="14" idx="3"/>
              <a:endCxn id="22" idx="1"/>
            </p:cNvCxnSpPr>
            <p:nvPr/>
          </p:nvCxnSpPr>
          <p:spPr>
            <a:xfrm>
              <a:off x="9489688" y="3472208"/>
              <a:ext cx="436982" cy="318204"/>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B63B9C06-48C8-4BF4-87BC-D062C1BB1D7E}"/>
                </a:ext>
              </a:extLst>
            </p:cNvPr>
            <p:cNvCxnSpPr>
              <a:cxnSpLocks/>
              <a:stCxn id="16" idx="3"/>
              <a:endCxn id="34" idx="1"/>
            </p:cNvCxnSpPr>
            <p:nvPr/>
          </p:nvCxnSpPr>
          <p:spPr>
            <a:xfrm>
              <a:off x="9489688" y="4501662"/>
              <a:ext cx="527860" cy="430"/>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70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Files and File Sync</a:t>
            </a:r>
          </a:p>
        </p:txBody>
      </p:sp>
      <p:pic>
        <p:nvPicPr>
          <p:cNvPr id="3" name="Picture 2" descr="Icon of a clock">
            <a:extLst>
              <a:ext uri="{FF2B5EF4-FFF2-40B4-BE49-F238E27FC236}">
                <a16:creationId xmlns:a16="http://schemas.microsoft.com/office/drawing/2014/main" id="{84BEB8AF-4C77-4B0F-853D-B28C4DBB8487}"/>
              </a:ext>
            </a:extLst>
          </p:cNvPr>
          <p:cNvPicPr>
            <a:picLocks noChangeAspect="1"/>
          </p:cNvPicPr>
          <p:nvPr/>
        </p:nvPicPr>
        <p:blipFill>
          <a:blip r:embed="rId2"/>
          <a:stretch>
            <a:fillRect/>
          </a:stretch>
        </p:blipFill>
        <p:spPr>
          <a:xfrm>
            <a:off x="10073593" y="2839786"/>
            <a:ext cx="1194613" cy="1194613"/>
          </a:xfrm>
          <a:prstGeom prst="rect">
            <a:avLst/>
          </a:prstGeom>
        </p:spPr>
      </p:pic>
    </p:spTree>
    <p:extLst>
      <p:ext uri="{BB962C8B-B14F-4D97-AF65-F5344CB8AC3E}">
        <p14:creationId xmlns:p14="http://schemas.microsoft.com/office/powerpoint/2010/main" val="338123366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Files to Blobs</a:t>
            </a:r>
          </a:p>
        </p:txBody>
      </p:sp>
      <p:graphicFrame>
        <p:nvGraphicFramePr>
          <p:cNvPr id="4" name="Table 3">
            <a:extLst>
              <a:ext uri="{FF2B5EF4-FFF2-40B4-BE49-F238E27FC236}">
                <a16:creationId xmlns:a16="http://schemas.microsoft.com/office/drawing/2014/main" id="{60D6EE78-1457-434C-A124-946CDA2B9BEC}"/>
              </a:ext>
            </a:extLst>
          </p:cNvPr>
          <p:cNvGraphicFramePr>
            <a:graphicFrameLocks noGrp="1"/>
          </p:cNvGraphicFramePr>
          <p:nvPr/>
        </p:nvGraphicFramePr>
        <p:xfrm>
          <a:off x="418644" y="1169263"/>
          <a:ext cx="11354714" cy="4769120"/>
        </p:xfrm>
        <a:graphic>
          <a:graphicData uri="http://schemas.openxmlformats.org/drawingml/2006/table">
            <a:tbl>
              <a:tblPr firstRow="1" firstCol="1" bandRow="1">
                <a:tableStyleId>{2D5ABB26-0587-4C30-8999-92F81FD0307C}</a:tableStyleId>
              </a:tblPr>
              <a:tblGrid>
                <a:gridCol w="1249703">
                  <a:extLst>
                    <a:ext uri="{9D8B030D-6E8A-4147-A177-3AD203B41FA5}">
                      <a16:colId xmlns:a16="http://schemas.microsoft.com/office/drawing/2014/main" val="645021739"/>
                    </a:ext>
                  </a:extLst>
                </a:gridCol>
                <a:gridCol w="4158415">
                  <a:extLst>
                    <a:ext uri="{9D8B030D-6E8A-4147-A177-3AD203B41FA5}">
                      <a16:colId xmlns:a16="http://schemas.microsoft.com/office/drawing/2014/main" val="3259532712"/>
                    </a:ext>
                  </a:extLst>
                </a:gridCol>
                <a:gridCol w="5946596">
                  <a:extLst>
                    <a:ext uri="{9D8B030D-6E8A-4147-A177-3AD203B41FA5}">
                      <a16:colId xmlns:a16="http://schemas.microsoft.com/office/drawing/2014/main" val="1501333279"/>
                    </a:ext>
                  </a:extLst>
                </a:gridCol>
              </a:tblGrid>
              <a:tr h="545830">
                <a:tc>
                  <a:txBody>
                    <a:bodyPr/>
                    <a:lstStyle/>
                    <a:p>
                      <a:pPr marL="0" marR="0" algn="l">
                        <a:lnSpc>
                          <a:spcPct val="100000"/>
                        </a:lnSpc>
                        <a:spcBef>
                          <a:spcPts val="0"/>
                        </a:spcBef>
                        <a:spcAft>
                          <a:spcPts val="0"/>
                        </a:spcAft>
                      </a:pPr>
                      <a:r>
                        <a:rPr lang="en-US" sz="2000" strike="noStrike">
                          <a:solidFill>
                            <a:schemeClr val="bg1"/>
                          </a:solidFill>
                          <a:effectLst/>
                          <a:latin typeface="+mj-lt"/>
                        </a:rPr>
                        <a:t>Feature</a:t>
                      </a:r>
                      <a:endParaRPr lang="en-US" sz="2000" b="0" strike="noStrike">
                        <a:solidFill>
                          <a:schemeClr val="bg1"/>
                        </a:solidFill>
                        <a:effectLst/>
                        <a:latin typeface="+mj-lt"/>
                        <a:ea typeface="Calibri" panose="020F0502020204030204" pitchFamily="34" charset="0"/>
                        <a:cs typeface="Segoe UI Semilight" panose="020B0402040204020203" pitchFamily="34" charset="0"/>
                      </a:endParaRPr>
                    </a:p>
                  </a:txBody>
                  <a:tcPr marL="134464" marR="134464" marT="89642" marB="89642">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a:solidFill>
                            <a:schemeClr val="bg1"/>
                          </a:solidFill>
                          <a:effectLst/>
                          <a:latin typeface="+mj-lt"/>
                        </a:rPr>
                        <a:t>Description</a:t>
                      </a:r>
                      <a:endParaRPr lang="en-US" sz="2000" b="0" strike="noStrike">
                        <a:solidFill>
                          <a:schemeClr val="bg1"/>
                        </a:solidFill>
                        <a:effectLst/>
                        <a:latin typeface="+mj-lt"/>
                        <a:ea typeface="Calibri" panose="020F0502020204030204" pitchFamily="34" charset="0"/>
                        <a:cs typeface="Segoe UI Semilight" panose="020B0402040204020203" pitchFamily="34" charset="0"/>
                      </a:endParaRPr>
                    </a:p>
                  </a:txBody>
                  <a:tcPr marL="134464" marR="134464" marT="89642" marB="8964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a:solidFill>
                            <a:schemeClr val="bg1"/>
                          </a:solidFill>
                          <a:effectLst/>
                          <a:latin typeface="+mj-lt"/>
                        </a:rPr>
                        <a:t>When to use</a:t>
                      </a:r>
                      <a:endParaRPr lang="en-US" sz="2000" b="0" strike="noStrike">
                        <a:solidFill>
                          <a:schemeClr val="bg1"/>
                        </a:solidFill>
                        <a:effectLst/>
                        <a:latin typeface="+mj-lt"/>
                        <a:ea typeface="Calibri" panose="020F0502020204030204" pitchFamily="34" charset="0"/>
                        <a:cs typeface="Segoe UI Semilight" panose="020B0402040204020203" pitchFamily="34" charset="0"/>
                      </a:endParaRPr>
                    </a:p>
                  </a:txBody>
                  <a:tcPr marL="134464" marR="134464" marT="89642" marB="89642">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609183505"/>
                  </a:ext>
                </a:extLst>
              </a:tr>
              <a:tr h="2251550">
                <a:tc>
                  <a:txBody>
                    <a:bodyPr/>
                    <a:lstStyle/>
                    <a:p>
                      <a:pPr marL="0" marR="0" algn="l">
                        <a:lnSpc>
                          <a:spcPct val="100000"/>
                        </a:lnSpc>
                        <a:spcBef>
                          <a:spcPts val="600"/>
                        </a:spcBef>
                        <a:spcAft>
                          <a:spcPts val="600"/>
                        </a:spcAft>
                      </a:pPr>
                      <a:r>
                        <a:rPr lang="en-US" sz="2000" strike="noStrike">
                          <a:solidFill>
                            <a:schemeClr val="tx1"/>
                          </a:solidFill>
                          <a:effectLst/>
                          <a:latin typeface="+mj-lt"/>
                        </a:rPr>
                        <a:t>Azure Files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a:solidFill>
                            <a:schemeClr val="tx1"/>
                          </a:solidFill>
                          <a:effectLst/>
                        </a:rPr>
                        <a:t>SMB interface, client libraries, and a </a:t>
                      </a:r>
                      <a:r>
                        <a:rPr lang="en-US" sz="2000" strike="noStrike" kern="1200">
                          <a:solidFill>
                            <a:schemeClr val="tx1"/>
                          </a:solidFill>
                          <a:effectLst/>
                        </a:rPr>
                        <a:t>REST interface </a:t>
                      </a:r>
                      <a:r>
                        <a:rPr lang="en-US" sz="2000" strike="noStrike">
                          <a:solidFill>
                            <a:schemeClr val="tx1"/>
                          </a:solidFill>
                          <a:effectLst/>
                        </a:rPr>
                        <a:t>that allows access from anywhere to stored files</a:t>
                      </a:r>
                      <a:endParaRPr lang="en-US" sz="2000" b="0" strike="noStrike">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4464" marR="134464"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Lift and shift an application to the cloud</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shared data across multiple virtual machines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development and debugging tools that need to be accessed from many virtual machines</a:t>
                      </a: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4669912"/>
                  </a:ext>
                </a:extLst>
              </a:tr>
              <a:tr h="1910406">
                <a:tc>
                  <a:txBody>
                    <a:bodyPr/>
                    <a:lstStyle/>
                    <a:p>
                      <a:pPr marL="0" marR="0" algn="l">
                        <a:lnSpc>
                          <a:spcPct val="100000"/>
                        </a:lnSpc>
                        <a:spcBef>
                          <a:spcPts val="600"/>
                        </a:spcBef>
                        <a:spcAft>
                          <a:spcPts val="600"/>
                        </a:spcAft>
                      </a:pPr>
                      <a:r>
                        <a:rPr lang="en-US" sz="2000" strike="noStrike">
                          <a:solidFill>
                            <a:schemeClr val="tx1"/>
                          </a:solidFill>
                          <a:effectLst/>
                          <a:latin typeface="+mj-lt"/>
                        </a:rPr>
                        <a:t>Azure Blobs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a:solidFill>
                            <a:schemeClr val="tx1"/>
                          </a:solidFill>
                          <a:effectLst/>
                        </a:rPr>
                        <a:t>Client libraries and a </a:t>
                      </a:r>
                      <a:r>
                        <a:rPr lang="en-US" sz="2000" u="none" strike="noStrike">
                          <a:solidFill>
                            <a:schemeClr val="tx1"/>
                          </a:solidFill>
                          <a:effectLst/>
                        </a:rPr>
                        <a:t>REST interface</a:t>
                      </a:r>
                      <a:r>
                        <a:rPr lang="en-US" sz="2000" strike="noStrike">
                          <a:solidFill>
                            <a:schemeClr val="tx1"/>
                          </a:solidFill>
                          <a:effectLst/>
                        </a:rPr>
                        <a:t> that allows unstructured data (flat namespace) to be stored and accessed at a massive scale in block blobs</a:t>
                      </a:r>
                      <a:endParaRPr lang="en-US" sz="2000" b="0" strike="noStrike">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4464" marR="134464" marT="89642" marB="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Support streaming and random-access scenarios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Access application data from anywhere</a:t>
                      </a: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284853"/>
                  </a:ext>
                </a:extLst>
              </a:tr>
            </a:tbl>
          </a:graphicData>
        </a:graphic>
      </p:graphicFrame>
    </p:spTree>
    <p:extLst>
      <p:ext uri="{BB962C8B-B14F-4D97-AF65-F5344CB8AC3E}">
        <p14:creationId xmlns:p14="http://schemas.microsoft.com/office/powerpoint/2010/main" val="303359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8AB8-6259-4474-AC41-D80FF4123A85}"/>
              </a:ext>
            </a:extLst>
          </p:cNvPr>
          <p:cNvSpPr>
            <a:spLocks noGrp="1"/>
          </p:cNvSpPr>
          <p:nvPr>
            <p:ph type="title"/>
          </p:nvPr>
        </p:nvSpPr>
        <p:spPr/>
        <p:txBody>
          <a:bodyPr/>
          <a:lstStyle/>
          <a:p>
            <a:r>
              <a:rPr lang="en-US" dirty="0"/>
              <a:t>Manage File Shares</a:t>
            </a:r>
          </a:p>
        </p:txBody>
      </p:sp>
      <p:sp>
        <p:nvSpPr>
          <p:cNvPr id="4" name="Rectangle 3">
            <a:extLst>
              <a:ext uri="{FF2B5EF4-FFF2-40B4-BE49-F238E27FC236}">
                <a16:creationId xmlns:a16="http://schemas.microsoft.com/office/drawing/2014/main" id="{3CA5B8B5-2218-48D7-9B85-EDA7B09B6511}"/>
              </a:ext>
            </a:extLst>
          </p:cNvPr>
          <p:cNvSpPr/>
          <p:nvPr/>
        </p:nvSpPr>
        <p:spPr>
          <a:xfrm>
            <a:off x="418640" y="1169263"/>
            <a:ext cx="6376261" cy="7758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a:solidFill>
                  <a:schemeClr val="tx1"/>
                </a:solidFill>
              </a:rPr>
              <a:t>File share quotas</a:t>
            </a:r>
          </a:p>
        </p:txBody>
      </p:sp>
      <p:sp>
        <p:nvSpPr>
          <p:cNvPr id="5" name="Rectangle 4">
            <a:extLst>
              <a:ext uri="{FF2B5EF4-FFF2-40B4-BE49-F238E27FC236}">
                <a16:creationId xmlns:a16="http://schemas.microsoft.com/office/drawing/2014/main" id="{268FCCA4-83CA-49F4-968F-E3B1C32D6668}"/>
              </a:ext>
            </a:extLst>
          </p:cNvPr>
          <p:cNvSpPr/>
          <p:nvPr/>
        </p:nvSpPr>
        <p:spPr>
          <a:xfrm>
            <a:off x="418640" y="2242268"/>
            <a:ext cx="6376261" cy="7758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a:solidFill>
                  <a:schemeClr val="tx1"/>
                </a:solidFill>
              </a:rPr>
              <a:t>Windows – ensure port 445 is open</a:t>
            </a:r>
          </a:p>
        </p:txBody>
      </p:sp>
      <p:sp>
        <p:nvSpPr>
          <p:cNvPr id="6" name="Rectangle 5">
            <a:extLst>
              <a:ext uri="{FF2B5EF4-FFF2-40B4-BE49-F238E27FC236}">
                <a16:creationId xmlns:a16="http://schemas.microsoft.com/office/drawing/2014/main" id="{31B041DE-4B2B-4146-A4C9-DA84A1A81F1A}"/>
              </a:ext>
            </a:extLst>
          </p:cNvPr>
          <p:cNvSpPr/>
          <p:nvPr/>
        </p:nvSpPr>
        <p:spPr>
          <a:xfrm>
            <a:off x="418640" y="3315274"/>
            <a:ext cx="6376261" cy="7758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a:solidFill>
                  <a:schemeClr val="tx1"/>
                </a:solidFill>
              </a:rPr>
              <a:t>Linux – mount the drive</a:t>
            </a:r>
          </a:p>
        </p:txBody>
      </p:sp>
      <p:sp>
        <p:nvSpPr>
          <p:cNvPr id="7" name="Rectangle 6">
            <a:extLst>
              <a:ext uri="{FF2B5EF4-FFF2-40B4-BE49-F238E27FC236}">
                <a16:creationId xmlns:a16="http://schemas.microsoft.com/office/drawing/2014/main" id="{253889F3-1652-4562-8B15-7C4A0DC54B9C}"/>
              </a:ext>
            </a:extLst>
          </p:cNvPr>
          <p:cNvSpPr/>
          <p:nvPr/>
        </p:nvSpPr>
        <p:spPr>
          <a:xfrm>
            <a:off x="418640" y="4388279"/>
            <a:ext cx="6376261" cy="7758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a:solidFill>
                  <a:schemeClr val="tx1"/>
                </a:solidFill>
              </a:rPr>
              <a:t>MacOS – mount the drive</a:t>
            </a:r>
          </a:p>
        </p:txBody>
      </p:sp>
      <p:sp>
        <p:nvSpPr>
          <p:cNvPr id="8" name="Rectangle 7">
            <a:extLst>
              <a:ext uri="{FF2B5EF4-FFF2-40B4-BE49-F238E27FC236}">
                <a16:creationId xmlns:a16="http://schemas.microsoft.com/office/drawing/2014/main" id="{871EE83B-1ED7-4F0A-80EE-AE2971F91C42}"/>
              </a:ext>
            </a:extLst>
          </p:cNvPr>
          <p:cNvSpPr/>
          <p:nvPr/>
        </p:nvSpPr>
        <p:spPr>
          <a:xfrm>
            <a:off x="418640" y="5461286"/>
            <a:ext cx="6376261" cy="7758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a:solidFill>
                  <a:schemeClr val="tx1"/>
                </a:solidFill>
              </a:rPr>
              <a:t>Secure transfer required – SMB 3.0 encryption</a:t>
            </a:r>
          </a:p>
        </p:txBody>
      </p:sp>
      <p:sp>
        <p:nvSpPr>
          <p:cNvPr id="3" name="Rectangle 2">
            <a:extLst>
              <a:ext uri="{FF2B5EF4-FFF2-40B4-BE49-F238E27FC236}">
                <a16:creationId xmlns:a16="http://schemas.microsoft.com/office/drawing/2014/main" id="{14B9B472-60FB-4DF4-BE20-6DF04EFFB29A}"/>
              </a:ext>
              <a:ext uri="{C183D7F6-B498-43B3-948B-1728B52AA6E4}">
                <adec:decorative xmlns:adec="http://schemas.microsoft.com/office/drawing/2017/decorative" val="1"/>
              </a:ext>
            </a:extLst>
          </p:cNvPr>
          <p:cNvSpPr/>
          <p:nvPr/>
        </p:nvSpPr>
        <p:spPr bwMode="auto">
          <a:xfrm>
            <a:off x="6947293" y="1169264"/>
            <a:ext cx="4826065"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9" name="Object 8" descr="Screenshot of the Connect Windows file share page in the portal. ">
            <a:extLst>
              <a:ext uri="{FF2B5EF4-FFF2-40B4-BE49-F238E27FC236}">
                <a16:creationId xmlns:a16="http://schemas.microsoft.com/office/drawing/2014/main" id="{EBC94452-7A84-4C53-A071-D0391DB48CE4}"/>
              </a:ext>
            </a:extLst>
          </p:cNvPr>
          <p:cNvGraphicFramePr>
            <a:graphicFrameLocks noChangeAspect="1"/>
          </p:cNvGraphicFramePr>
          <p:nvPr/>
        </p:nvGraphicFramePr>
        <p:xfrm>
          <a:off x="6998158" y="1582842"/>
          <a:ext cx="4724335" cy="3990955"/>
        </p:xfrm>
        <a:graphic>
          <a:graphicData uri="http://schemas.openxmlformats.org/presentationml/2006/ole">
            <mc:AlternateContent xmlns:mc="http://schemas.openxmlformats.org/markup-compatibility/2006">
              <mc:Choice xmlns:v="urn:schemas-microsoft-com:vml" Requires="v">
                <p:oleObj spid="_x0000_s7235" name="Bitmap Image" r:id="rId4" imgW="5276880" imgH="4457880" progId="Paint.Picture">
                  <p:embed/>
                </p:oleObj>
              </mc:Choice>
              <mc:Fallback>
                <p:oleObj name="Bitmap Image" r:id="rId4" imgW="5276880" imgH="4457880" progId="Paint.Picture">
                  <p:embed/>
                  <p:pic>
                    <p:nvPicPr>
                      <p:cNvPr id="9" name="Object 8" descr="Screenshot of the Connect Windows file share page in the portal. ">
                        <a:extLst>
                          <a:ext uri="{FF2B5EF4-FFF2-40B4-BE49-F238E27FC236}">
                            <a16:creationId xmlns:a16="http://schemas.microsoft.com/office/drawing/2014/main" id="{EBC94452-7A84-4C53-A071-D0391DB48CE4}"/>
                          </a:ext>
                        </a:extLst>
                      </p:cNvPr>
                      <p:cNvPicPr/>
                      <p:nvPr/>
                    </p:nvPicPr>
                    <p:blipFill>
                      <a:blip r:embed="rId5"/>
                      <a:stretch>
                        <a:fillRect/>
                      </a:stretch>
                    </p:blipFill>
                    <p:spPr>
                      <a:xfrm>
                        <a:off x="6998158" y="1582842"/>
                        <a:ext cx="4724335" cy="3990955"/>
                      </a:xfrm>
                      <a:prstGeom prst="rect">
                        <a:avLst/>
                      </a:prstGeom>
                    </p:spPr>
                  </p:pic>
                </p:oleObj>
              </mc:Fallback>
            </mc:AlternateContent>
          </a:graphicData>
        </a:graphic>
      </p:graphicFrame>
    </p:spTree>
    <p:extLst>
      <p:ext uri="{BB962C8B-B14F-4D97-AF65-F5344CB8AC3E}">
        <p14:creationId xmlns:p14="http://schemas.microsoft.com/office/powerpoint/2010/main" val="387239685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942-BAA7-46F9-8EC7-B8A0C0B7D7C6}"/>
              </a:ext>
            </a:extLst>
          </p:cNvPr>
          <p:cNvSpPr>
            <a:spLocks noGrp="1"/>
          </p:cNvSpPr>
          <p:nvPr>
            <p:ph type="title"/>
          </p:nvPr>
        </p:nvSpPr>
        <p:spPr/>
        <p:txBody>
          <a:bodyPr/>
          <a:lstStyle/>
          <a:p>
            <a:r>
              <a:rPr lang="en-US" dirty="0"/>
              <a:t>File Share Snapshots</a:t>
            </a:r>
          </a:p>
        </p:txBody>
      </p:sp>
      <p:sp>
        <p:nvSpPr>
          <p:cNvPr id="3" name="Rectangle 2">
            <a:extLst>
              <a:ext uri="{FF2B5EF4-FFF2-40B4-BE49-F238E27FC236}">
                <a16:creationId xmlns:a16="http://schemas.microsoft.com/office/drawing/2014/main" id="{A0D89AE0-5EFC-4FB8-A30C-0E2BFA983F59}"/>
              </a:ext>
              <a:ext uri="{C183D7F6-B498-43B3-948B-1728B52AA6E4}">
                <adec:decorative xmlns:adec="http://schemas.microsoft.com/office/drawing/2017/decorative" val="1"/>
              </a:ext>
            </a:extLst>
          </p:cNvPr>
          <p:cNvSpPr/>
          <p:nvPr/>
        </p:nvSpPr>
        <p:spPr bwMode="auto">
          <a:xfrm>
            <a:off x="418640" y="1169264"/>
            <a:ext cx="11354718" cy="321063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5" descr="A screenshot of creating a snapshot for a file share">
            <a:extLst>
              <a:ext uri="{FF2B5EF4-FFF2-40B4-BE49-F238E27FC236}">
                <a16:creationId xmlns:a16="http://schemas.microsoft.com/office/drawing/2014/main" id="{5F0334D6-5B91-4858-8FA8-02D4C3A58158}"/>
              </a:ext>
            </a:extLst>
          </p:cNvPr>
          <p:cNvPicPr>
            <a:picLocks noChangeAspect="1"/>
          </p:cNvPicPr>
          <p:nvPr/>
        </p:nvPicPr>
        <p:blipFill>
          <a:blip r:embed="rId3"/>
          <a:stretch>
            <a:fillRect/>
          </a:stretch>
        </p:blipFill>
        <p:spPr>
          <a:xfrm>
            <a:off x="597285" y="1665571"/>
            <a:ext cx="10978287" cy="2218018"/>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C5E21175-4CE0-45E9-A062-1F9C6A187625}"/>
              </a:ext>
            </a:extLst>
          </p:cNvPr>
          <p:cNvSpPr/>
          <p:nvPr/>
        </p:nvSpPr>
        <p:spPr>
          <a:xfrm>
            <a:off x="455995" y="4501286"/>
            <a:ext cx="2588118" cy="17358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7571" tIns="62750" rIns="107571" bIns="62750" numCol="1" spcCol="1270" anchor="t" anchorCtr="0">
            <a:noAutofit/>
          </a:bodyPr>
          <a:lstStyle/>
          <a:p>
            <a:r>
              <a:rPr lang="en-US" sz="1730">
                <a:solidFill>
                  <a:schemeClr val="tx1"/>
                </a:solidFill>
                <a:cs typeface="Segoe UI Semilight"/>
              </a:rPr>
              <a:t>Incremental snapshot that captures the share state at a point in time</a:t>
            </a:r>
          </a:p>
        </p:txBody>
      </p:sp>
      <p:sp>
        <p:nvSpPr>
          <p:cNvPr id="6" name="Rectangle 5">
            <a:extLst>
              <a:ext uri="{FF2B5EF4-FFF2-40B4-BE49-F238E27FC236}">
                <a16:creationId xmlns:a16="http://schemas.microsoft.com/office/drawing/2014/main" id="{DF3DB1A8-D4E2-43AA-AFC8-2855ACD1C2CD}"/>
              </a:ext>
            </a:extLst>
          </p:cNvPr>
          <p:cNvSpPr/>
          <p:nvPr/>
        </p:nvSpPr>
        <p:spPr>
          <a:xfrm>
            <a:off x="3163132" y="4501286"/>
            <a:ext cx="1916612" cy="17358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7571" tIns="62750" rIns="107571" bIns="62750" numCol="1" spcCol="1270" anchor="t" anchorCtr="0">
            <a:noAutofit/>
          </a:bodyPr>
          <a:lstStyle/>
          <a:p>
            <a:r>
              <a:rPr lang="en-US" sz="1730" dirty="0">
                <a:solidFill>
                  <a:schemeClr val="tx1"/>
                </a:solidFill>
                <a:cs typeface="Segoe UI Semilight"/>
              </a:rPr>
              <a:t>Is read-only copy of your data</a:t>
            </a:r>
          </a:p>
        </p:txBody>
      </p:sp>
      <p:sp>
        <p:nvSpPr>
          <p:cNvPr id="7" name="Rectangle 6">
            <a:extLst>
              <a:ext uri="{FF2B5EF4-FFF2-40B4-BE49-F238E27FC236}">
                <a16:creationId xmlns:a16="http://schemas.microsoft.com/office/drawing/2014/main" id="{D6598C55-812F-4665-B947-642733AA609C}"/>
              </a:ext>
            </a:extLst>
          </p:cNvPr>
          <p:cNvSpPr/>
          <p:nvPr/>
        </p:nvSpPr>
        <p:spPr>
          <a:xfrm>
            <a:off x="5198764" y="4501286"/>
            <a:ext cx="2119672" cy="17358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7571" tIns="62750" rIns="107571" bIns="62750" numCol="1" spcCol="1270" anchor="t" anchorCtr="0">
            <a:noAutofit/>
          </a:bodyPr>
          <a:lstStyle/>
          <a:p>
            <a:r>
              <a:rPr lang="en-US" sz="1730" dirty="0">
                <a:solidFill>
                  <a:schemeClr val="tx1"/>
                </a:solidFill>
                <a:cs typeface="Segoe UI Semilight"/>
              </a:rPr>
              <a:t>Snapshot at the file share level,</a:t>
            </a:r>
            <a:br>
              <a:rPr lang="en-US" sz="1730" dirty="0">
                <a:solidFill>
                  <a:schemeClr val="tx1"/>
                </a:solidFill>
                <a:cs typeface="Segoe UI Semilight"/>
              </a:rPr>
            </a:br>
            <a:r>
              <a:rPr lang="en-US" sz="1730" dirty="0">
                <a:solidFill>
                  <a:schemeClr val="tx1"/>
                </a:solidFill>
                <a:cs typeface="Segoe UI Semilight"/>
              </a:rPr>
              <a:t>and restore at</a:t>
            </a:r>
            <a:br>
              <a:rPr lang="en-US" sz="1730" dirty="0">
                <a:solidFill>
                  <a:schemeClr val="tx1"/>
                </a:solidFill>
                <a:cs typeface="Segoe UI Semilight"/>
              </a:rPr>
            </a:br>
            <a:r>
              <a:rPr lang="en-US" sz="1730" dirty="0">
                <a:solidFill>
                  <a:schemeClr val="tx1"/>
                </a:solidFill>
                <a:cs typeface="Segoe UI Semilight"/>
              </a:rPr>
              <a:t>the file level</a:t>
            </a:r>
          </a:p>
        </p:txBody>
      </p:sp>
      <p:sp>
        <p:nvSpPr>
          <p:cNvPr id="9" name="Rectangle 8">
            <a:extLst>
              <a:ext uri="{FF2B5EF4-FFF2-40B4-BE49-F238E27FC236}">
                <a16:creationId xmlns:a16="http://schemas.microsoft.com/office/drawing/2014/main" id="{9DFD0997-429A-41D5-BFE8-FF538D37F4A7}"/>
              </a:ext>
            </a:extLst>
          </p:cNvPr>
          <p:cNvSpPr/>
          <p:nvPr/>
        </p:nvSpPr>
        <p:spPr>
          <a:xfrm>
            <a:off x="7437456" y="4501286"/>
            <a:ext cx="4373256" cy="17358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7571" tIns="62750" rIns="107571" bIns="62750" numCol="1" spcCol="1270" anchor="t" anchorCtr="0">
            <a:noAutofit/>
          </a:bodyPr>
          <a:lstStyle/>
          <a:p>
            <a:pPr marL="168072" lvl="1" indent="-168072">
              <a:spcBef>
                <a:spcPts val="98"/>
              </a:spcBef>
              <a:spcAft>
                <a:spcPts val="294"/>
              </a:spcAft>
              <a:buFont typeface="Arial" panose="020B0604020202020204" pitchFamily="34" charset="0"/>
              <a:buChar char="•"/>
            </a:pPr>
            <a:r>
              <a:rPr lang="en-US" sz="1730" dirty="0">
                <a:solidFill>
                  <a:schemeClr val="tx1"/>
                </a:solidFill>
              </a:rPr>
              <a:t>Protection against application error and data corruption</a:t>
            </a:r>
            <a:endParaRPr lang="en-US" sz="1730" dirty="0">
              <a:solidFill>
                <a:schemeClr val="tx1"/>
              </a:solidFill>
              <a:cs typeface="Segoe UI"/>
            </a:endParaRPr>
          </a:p>
          <a:p>
            <a:pPr marL="168072" lvl="1" indent="-168072">
              <a:spcBef>
                <a:spcPts val="98"/>
              </a:spcBef>
              <a:spcAft>
                <a:spcPts val="294"/>
              </a:spcAft>
              <a:buFont typeface="Arial" panose="020B0604020202020204" pitchFamily="34" charset="0"/>
              <a:buChar char="•"/>
            </a:pPr>
            <a:r>
              <a:rPr lang="en-US" sz="1730" dirty="0">
                <a:solidFill>
                  <a:schemeClr val="tx1"/>
                </a:solidFill>
              </a:rPr>
              <a:t>Protection against accidental deletions or unintended changes</a:t>
            </a:r>
            <a:endParaRPr lang="en-US" sz="1730" dirty="0">
              <a:solidFill>
                <a:schemeClr val="tx1"/>
              </a:solidFill>
              <a:cs typeface="Segoe UI"/>
            </a:endParaRPr>
          </a:p>
          <a:p>
            <a:pPr marL="168072" lvl="1" indent="-168072">
              <a:spcBef>
                <a:spcPts val="98"/>
              </a:spcBef>
              <a:spcAft>
                <a:spcPts val="294"/>
              </a:spcAft>
              <a:buFont typeface="Arial" panose="020B0604020202020204" pitchFamily="34" charset="0"/>
              <a:buChar char="•"/>
            </a:pPr>
            <a:r>
              <a:rPr lang="en-US" sz="1730" dirty="0">
                <a:solidFill>
                  <a:schemeClr val="tx1"/>
                </a:solidFill>
              </a:rPr>
              <a:t>General backup purposes</a:t>
            </a:r>
            <a:endParaRPr lang="en-US" sz="1961" dirty="0">
              <a:solidFill>
                <a:schemeClr val="tx1"/>
              </a:solidFill>
              <a:latin typeface="+mj-lt"/>
            </a:endParaRPr>
          </a:p>
        </p:txBody>
      </p:sp>
    </p:spTree>
    <p:extLst>
      <p:ext uri="{BB962C8B-B14F-4D97-AF65-F5344CB8AC3E}">
        <p14:creationId xmlns:p14="http://schemas.microsoft.com/office/powerpoint/2010/main" val="53380781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File Sync</a:t>
            </a:r>
          </a:p>
        </p:txBody>
      </p:sp>
      <p:sp>
        <p:nvSpPr>
          <p:cNvPr id="7" name="Rectangle 6">
            <a:extLst>
              <a:ext uri="{FF2B5EF4-FFF2-40B4-BE49-F238E27FC236}">
                <a16:creationId xmlns:a16="http://schemas.microsoft.com/office/drawing/2014/main" id="{0F1FF495-A101-4124-B2D1-F46CDF9A2115}"/>
              </a:ext>
            </a:extLst>
          </p:cNvPr>
          <p:cNvSpPr/>
          <p:nvPr/>
        </p:nvSpPr>
        <p:spPr>
          <a:xfrm>
            <a:off x="1" y="1169263"/>
            <a:ext cx="12191999" cy="928833"/>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dirty="0">
                <a:solidFill>
                  <a:schemeClr val="bg1"/>
                </a:solidFill>
              </a:rPr>
              <a:t>Centralize your organization's file shares in Azure Files, while keeping the flexibility, performance, and compatibility of an on-premises file server</a:t>
            </a:r>
          </a:p>
        </p:txBody>
      </p:sp>
      <p:sp>
        <p:nvSpPr>
          <p:cNvPr id="2" name="Rectangle 1">
            <a:extLst>
              <a:ext uri="{FF2B5EF4-FFF2-40B4-BE49-F238E27FC236}">
                <a16:creationId xmlns:a16="http://schemas.microsoft.com/office/drawing/2014/main" id="{B26795DE-69D4-4110-BCA2-93D99D7A5E55}"/>
              </a:ext>
            </a:extLst>
          </p:cNvPr>
          <p:cNvSpPr/>
          <p:nvPr/>
        </p:nvSpPr>
        <p:spPr>
          <a:xfrm>
            <a:off x="418640" y="2243454"/>
            <a:ext cx="3665074" cy="399372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marL="504217" indent="-389057">
              <a:spcBef>
                <a:spcPts val="196"/>
              </a:spcBef>
              <a:spcAft>
                <a:spcPts val="196"/>
              </a:spcAft>
              <a:buFont typeface="+mj-lt"/>
              <a:buAutoNum type="arabicPeriod"/>
            </a:pPr>
            <a:r>
              <a:rPr lang="en-US" sz="2157" dirty="0">
                <a:solidFill>
                  <a:schemeClr val="tx1"/>
                </a:solidFill>
              </a:rPr>
              <a:t>Lift and shift</a:t>
            </a:r>
          </a:p>
          <a:p>
            <a:pPr marL="504217" indent="-389057">
              <a:spcBef>
                <a:spcPts val="196"/>
              </a:spcBef>
              <a:spcAft>
                <a:spcPts val="196"/>
              </a:spcAft>
              <a:buFont typeface="+mj-lt"/>
              <a:buAutoNum type="arabicPeriod"/>
            </a:pPr>
            <a:r>
              <a:rPr lang="en-US" sz="2157" dirty="0">
                <a:solidFill>
                  <a:schemeClr val="tx1"/>
                </a:solidFill>
              </a:rPr>
              <a:t>Branch Office backups</a:t>
            </a:r>
          </a:p>
          <a:p>
            <a:pPr marL="504217" indent="-389057">
              <a:spcBef>
                <a:spcPts val="196"/>
              </a:spcBef>
              <a:spcAft>
                <a:spcPts val="196"/>
              </a:spcAft>
              <a:buFont typeface="+mj-lt"/>
              <a:buAutoNum type="arabicPeriod"/>
            </a:pPr>
            <a:r>
              <a:rPr lang="en-US" sz="2157" dirty="0">
                <a:solidFill>
                  <a:schemeClr val="tx1"/>
                </a:solidFill>
              </a:rPr>
              <a:t>Backup and Disaster Recovery</a:t>
            </a:r>
          </a:p>
          <a:p>
            <a:pPr marL="504217" indent="-389057">
              <a:spcBef>
                <a:spcPts val="196"/>
              </a:spcBef>
              <a:spcAft>
                <a:spcPts val="196"/>
              </a:spcAft>
              <a:buFont typeface="+mj-lt"/>
              <a:buAutoNum type="arabicPeriod"/>
            </a:pPr>
            <a:r>
              <a:rPr lang="en-US" sz="2157" dirty="0">
                <a:solidFill>
                  <a:schemeClr val="tx1"/>
                </a:solidFill>
              </a:rPr>
              <a:t>File Archiving</a:t>
            </a:r>
          </a:p>
        </p:txBody>
      </p:sp>
      <p:pic>
        <p:nvPicPr>
          <p:cNvPr id="13" name="Picture 12" descr="Illustration depicting that Azure File Sync can be used to cache an organization's file shares in Azure Files. Different graphics represent different geographic locations (Mexico, Munich, Seattle, and a branch office), with Azure represented by a standard cloud icon">
            <a:extLst>
              <a:ext uri="{FF2B5EF4-FFF2-40B4-BE49-F238E27FC236}">
                <a16:creationId xmlns:a16="http://schemas.microsoft.com/office/drawing/2014/main" id="{965B28A5-E538-4D48-BEA5-03019EBC975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21" y="2652651"/>
            <a:ext cx="7409253" cy="3071603"/>
          </a:xfrm>
          <a:prstGeom prst="rect">
            <a:avLst/>
          </a:prstGeom>
          <a:noFill/>
        </p:spPr>
      </p:pic>
      <p:sp>
        <p:nvSpPr>
          <p:cNvPr id="4" name="Rectangle 3">
            <a:extLst>
              <a:ext uri="{FF2B5EF4-FFF2-40B4-BE49-F238E27FC236}">
                <a16:creationId xmlns:a16="http://schemas.microsoft.com/office/drawing/2014/main" id="{2E4E37DC-AF71-4DF9-B237-C20189C66D04}"/>
              </a:ext>
              <a:ext uri="{C183D7F6-B498-43B3-948B-1728B52AA6E4}">
                <adec:decorative xmlns:adec="http://schemas.microsoft.com/office/drawing/2017/decorative" val="1"/>
              </a:ext>
            </a:extLst>
          </p:cNvPr>
          <p:cNvSpPr/>
          <p:nvPr/>
        </p:nvSpPr>
        <p:spPr bwMode="auto">
          <a:xfrm>
            <a:off x="4208217" y="2243454"/>
            <a:ext cx="7565141" cy="399372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3BAC704-1DAF-4D7F-BBCC-7C0BF5C7AB78}"/>
              </a:ext>
              <a:ext uri="{C183D7F6-B498-43B3-948B-1728B52AA6E4}">
                <adec:decorative xmlns:adec="http://schemas.microsoft.com/office/drawing/2017/decorative" val="1"/>
              </a:ext>
            </a:extLst>
          </p:cNvPr>
          <p:cNvSpPr/>
          <p:nvPr/>
        </p:nvSpPr>
        <p:spPr bwMode="auto">
          <a:xfrm>
            <a:off x="4208217" y="2243454"/>
            <a:ext cx="7565141" cy="399372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495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72E9-99A2-4CB6-A9D9-5FA2DCB71F52}"/>
              </a:ext>
            </a:extLst>
          </p:cNvPr>
          <p:cNvSpPr>
            <a:spLocks noGrp="1"/>
          </p:cNvSpPr>
          <p:nvPr>
            <p:ph type="title"/>
          </p:nvPr>
        </p:nvSpPr>
        <p:spPr/>
        <p:txBody>
          <a:bodyPr/>
          <a:lstStyle/>
          <a:p>
            <a:r>
              <a:rPr lang="en-US" dirty="0"/>
              <a:t>Identify File Sync Components</a:t>
            </a:r>
          </a:p>
        </p:txBody>
      </p:sp>
      <p:sp>
        <p:nvSpPr>
          <p:cNvPr id="4" name="Rectangle 3">
            <a:extLst>
              <a:ext uri="{FF2B5EF4-FFF2-40B4-BE49-F238E27FC236}">
                <a16:creationId xmlns:a16="http://schemas.microsoft.com/office/drawing/2014/main" id="{89658B6D-6A33-48E2-B8B2-686BC5015A7E}"/>
              </a:ext>
            </a:extLst>
          </p:cNvPr>
          <p:cNvSpPr/>
          <p:nvPr/>
        </p:nvSpPr>
        <p:spPr>
          <a:xfrm>
            <a:off x="418640" y="1206511"/>
            <a:ext cx="6376261" cy="41084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The </a:t>
            </a:r>
            <a:r>
              <a:rPr lang="en-US" sz="1730" dirty="0">
                <a:solidFill>
                  <a:schemeClr val="tx1"/>
                </a:solidFill>
                <a:latin typeface="+mj-lt"/>
              </a:rPr>
              <a:t>Storage Sync Service </a:t>
            </a:r>
            <a:r>
              <a:rPr lang="en-US" sz="1730" dirty="0">
                <a:solidFill>
                  <a:schemeClr val="tx1"/>
                </a:solidFill>
              </a:rPr>
              <a:t>is the top-level resource</a:t>
            </a:r>
          </a:p>
        </p:txBody>
      </p:sp>
      <p:sp>
        <p:nvSpPr>
          <p:cNvPr id="5" name="Rectangle 4">
            <a:extLst>
              <a:ext uri="{FF2B5EF4-FFF2-40B4-BE49-F238E27FC236}">
                <a16:creationId xmlns:a16="http://schemas.microsoft.com/office/drawing/2014/main" id="{6B28F4F4-4E5B-498B-9443-3C43113AF1D6}"/>
              </a:ext>
            </a:extLst>
          </p:cNvPr>
          <p:cNvSpPr/>
          <p:nvPr/>
        </p:nvSpPr>
        <p:spPr>
          <a:xfrm>
            <a:off x="418640" y="1839728"/>
            <a:ext cx="6376261" cy="84192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The </a:t>
            </a:r>
            <a:r>
              <a:rPr lang="en-US" sz="1730" dirty="0">
                <a:solidFill>
                  <a:schemeClr val="tx1"/>
                </a:solidFill>
                <a:latin typeface="+mj-lt"/>
              </a:rPr>
              <a:t>registered server </a:t>
            </a:r>
            <a:r>
              <a:rPr lang="en-US" sz="1730" dirty="0">
                <a:solidFill>
                  <a:schemeClr val="tx1"/>
                </a:solidFill>
              </a:rPr>
              <a:t>object represents a trust relationship between your server (or cluster) and the Storage Sync Service </a:t>
            </a:r>
          </a:p>
        </p:txBody>
      </p:sp>
      <p:sp>
        <p:nvSpPr>
          <p:cNvPr id="6" name="Rectangle 5">
            <a:extLst>
              <a:ext uri="{FF2B5EF4-FFF2-40B4-BE49-F238E27FC236}">
                <a16:creationId xmlns:a16="http://schemas.microsoft.com/office/drawing/2014/main" id="{4334950F-FF22-4BB6-8DC8-BAC66AF01EB0}"/>
              </a:ext>
            </a:extLst>
          </p:cNvPr>
          <p:cNvSpPr/>
          <p:nvPr/>
        </p:nvSpPr>
        <p:spPr>
          <a:xfrm>
            <a:off x="418640" y="2904027"/>
            <a:ext cx="6376261" cy="84192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The </a:t>
            </a:r>
            <a:r>
              <a:rPr lang="en-US" sz="1730">
                <a:solidFill>
                  <a:schemeClr val="tx1"/>
                </a:solidFill>
                <a:latin typeface="+mj-lt"/>
              </a:rPr>
              <a:t>Azure File Sync agent </a:t>
            </a:r>
            <a:r>
              <a:rPr lang="en-US" sz="1730">
                <a:solidFill>
                  <a:schemeClr val="tx1"/>
                </a:solidFill>
              </a:rPr>
              <a:t>is a downloadable package that enables Windows Server to be synced with an Azure file share </a:t>
            </a:r>
          </a:p>
        </p:txBody>
      </p:sp>
      <p:sp>
        <p:nvSpPr>
          <p:cNvPr id="7" name="Rectangle 6">
            <a:extLst>
              <a:ext uri="{FF2B5EF4-FFF2-40B4-BE49-F238E27FC236}">
                <a16:creationId xmlns:a16="http://schemas.microsoft.com/office/drawing/2014/main" id="{84FB08CA-EA7B-4F0C-A5BD-EBF5982ACB4D}"/>
              </a:ext>
            </a:extLst>
          </p:cNvPr>
          <p:cNvSpPr/>
          <p:nvPr/>
        </p:nvSpPr>
        <p:spPr>
          <a:xfrm>
            <a:off x="418640" y="3968325"/>
            <a:ext cx="6376261" cy="84192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A </a:t>
            </a:r>
            <a:r>
              <a:rPr lang="en-US" sz="1730">
                <a:solidFill>
                  <a:schemeClr val="tx1"/>
                </a:solidFill>
                <a:latin typeface="+mj-lt"/>
              </a:rPr>
              <a:t>server endpoint </a:t>
            </a:r>
            <a:r>
              <a:rPr lang="en-US" sz="1730">
                <a:solidFill>
                  <a:schemeClr val="tx1"/>
                </a:solidFill>
              </a:rPr>
              <a:t>represents a specific location on a registered server, such as a folder </a:t>
            </a:r>
          </a:p>
        </p:txBody>
      </p:sp>
      <p:sp>
        <p:nvSpPr>
          <p:cNvPr id="8" name="Rectangle 7">
            <a:extLst>
              <a:ext uri="{FF2B5EF4-FFF2-40B4-BE49-F238E27FC236}">
                <a16:creationId xmlns:a16="http://schemas.microsoft.com/office/drawing/2014/main" id="{C2203302-AA16-465E-9AC4-BFB4B76A409C}"/>
              </a:ext>
            </a:extLst>
          </p:cNvPr>
          <p:cNvSpPr/>
          <p:nvPr/>
        </p:nvSpPr>
        <p:spPr>
          <a:xfrm>
            <a:off x="418640" y="5032624"/>
            <a:ext cx="6376261" cy="50515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A </a:t>
            </a:r>
            <a:r>
              <a:rPr lang="en-US" sz="1730">
                <a:solidFill>
                  <a:schemeClr val="tx1"/>
                </a:solidFill>
                <a:latin typeface="+mj-lt"/>
              </a:rPr>
              <a:t>cloud endpoint </a:t>
            </a:r>
            <a:r>
              <a:rPr lang="en-US" sz="1730">
                <a:solidFill>
                  <a:schemeClr val="tx1"/>
                </a:solidFill>
              </a:rPr>
              <a:t>is an Azure file share</a:t>
            </a:r>
          </a:p>
        </p:txBody>
      </p:sp>
      <p:sp>
        <p:nvSpPr>
          <p:cNvPr id="19" name="Rectangle 18">
            <a:extLst>
              <a:ext uri="{FF2B5EF4-FFF2-40B4-BE49-F238E27FC236}">
                <a16:creationId xmlns:a16="http://schemas.microsoft.com/office/drawing/2014/main" id="{A9C9E5B2-2A71-484F-BD69-759CE7D7CF5D}"/>
              </a:ext>
            </a:extLst>
          </p:cNvPr>
          <p:cNvSpPr/>
          <p:nvPr/>
        </p:nvSpPr>
        <p:spPr>
          <a:xfrm>
            <a:off x="418640" y="5760152"/>
            <a:ext cx="6376261" cy="50515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A </a:t>
            </a:r>
            <a:r>
              <a:rPr lang="en-US" sz="1730">
                <a:solidFill>
                  <a:schemeClr val="tx1"/>
                </a:solidFill>
                <a:latin typeface="+mj-lt"/>
              </a:rPr>
              <a:t>sync group </a:t>
            </a:r>
            <a:r>
              <a:rPr lang="en-US" sz="1730">
                <a:solidFill>
                  <a:schemeClr val="tx1"/>
                </a:solidFill>
              </a:rPr>
              <a:t>defines which files are kept in sync</a:t>
            </a:r>
          </a:p>
        </p:txBody>
      </p:sp>
      <p:sp>
        <p:nvSpPr>
          <p:cNvPr id="3" name="Rectangle 2">
            <a:extLst>
              <a:ext uri="{FF2B5EF4-FFF2-40B4-BE49-F238E27FC236}">
                <a16:creationId xmlns:a16="http://schemas.microsoft.com/office/drawing/2014/main" id="{54EBB183-186B-4BCB-BC04-19586596891A}"/>
              </a:ext>
              <a:ext uri="{C183D7F6-B498-43B3-948B-1728B52AA6E4}">
                <adec:decorative xmlns:adec="http://schemas.microsoft.com/office/drawing/2017/decorative" val="1"/>
              </a:ext>
            </a:extLst>
          </p:cNvPr>
          <p:cNvSpPr/>
          <p:nvPr/>
        </p:nvSpPr>
        <p:spPr bwMode="auto">
          <a:xfrm>
            <a:off x="6947293" y="1169264"/>
            <a:ext cx="4826065"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File sync components. ">
            <a:extLst>
              <a:ext uri="{FF2B5EF4-FFF2-40B4-BE49-F238E27FC236}">
                <a16:creationId xmlns:a16="http://schemas.microsoft.com/office/drawing/2014/main" id="{E1AEF4EF-2444-4E66-993D-4088F3DD5109}"/>
              </a:ext>
            </a:extLst>
          </p:cNvPr>
          <p:cNvPicPr>
            <a:picLocks noChangeAspect="1"/>
          </p:cNvPicPr>
          <p:nvPr/>
        </p:nvPicPr>
        <p:blipFill>
          <a:blip r:embed="rId3"/>
          <a:stretch>
            <a:fillRect/>
          </a:stretch>
        </p:blipFill>
        <p:spPr>
          <a:xfrm>
            <a:off x="7109290" y="1273696"/>
            <a:ext cx="4279305" cy="4859044"/>
          </a:xfrm>
          <a:prstGeom prst="rect">
            <a:avLst/>
          </a:prstGeom>
        </p:spPr>
      </p:pic>
    </p:spTree>
    <p:extLst>
      <p:ext uri="{BB962C8B-B14F-4D97-AF65-F5344CB8AC3E}">
        <p14:creationId xmlns:p14="http://schemas.microsoft.com/office/powerpoint/2010/main" val="173664725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Setup File Sync</a:t>
            </a:r>
          </a:p>
        </p:txBody>
      </p:sp>
      <p:sp>
        <p:nvSpPr>
          <p:cNvPr id="12" name="Rectangle 11">
            <a:extLst>
              <a:ext uri="{FF2B5EF4-FFF2-40B4-BE49-F238E27FC236}">
                <a16:creationId xmlns:a16="http://schemas.microsoft.com/office/drawing/2014/main" id="{ECE400D0-CCBA-4FD3-A4E2-10B25AFA431C}"/>
              </a:ext>
              <a:ext uri="{C183D7F6-B498-43B3-948B-1728B52AA6E4}">
                <adec:decorative xmlns:adec="http://schemas.microsoft.com/office/drawing/2017/decorative" val="1"/>
              </a:ext>
            </a:extLst>
          </p:cNvPr>
          <p:cNvSpPr/>
          <p:nvPr/>
        </p:nvSpPr>
        <p:spPr>
          <a:xfrm>
            <a:off x="418644" y="1169262"/>
            <a:ext cx="11354717" cy="5067913"/>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grpSp>
        <p:nvGrpSpPr>
          <p:cNvPr id="21" name="Group 20" descr="Four steps: deploy the storage sync service, prepare windows servers, install the file sync agent, and register the windows server. ">
            <a:extLst>
              <a:ext uri="{FF2B5EF4-FFF2-40B4-BE49-F238E27FC236}">
                <a16:creationId xmlns:a16="http://schemas.microsoft.com/office/drawing/2014/main" id="{2E888331-AB7D-4BC9-AA1C-BD2DDEC9DD77}"/>
              </a:ext>
            </a:extLst>
          </p:cNvPr>
          <p:cNvGrpSpPr/>
          <p:nvPr/>
        </p:nvGrpSpPr>
        <p:grpSpPr>
          <a:xfrm>
            <a:off x="963087" y="1169262"/>
            <a:ext cx="10292284" cy="4807336"/>
            <a:chOff x="2234991" y="1370067"/>
            <a:chExt cx="8411657" cy="4903733"/>
          </a:xfrm>
        </p:grpSpPr>
        <p:pic>
          <p:nvPicPr>
            <p:cNvPr id="4" name="Picture 3" descr="Flowchart showing the prerequisites that need to be configured before synchronizing files using Azure File Sync ">
              <a:extLst>
                <a:ext uri="{FF2B5EF4-FFF2-40B4-BE49-F238E27FC236}">
                  <a16:creationId xmlns:a16="http://schemas.microsoft.com/office/drawing/2014/main" id="{6146F32E-2A31-4D40-8202-A1B31B618A71}"/>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234991" y="1370067"/>
              <a:ext cx="7173488" cy="2263112"/>
            </a:xfrm>
            <a:prstGeom prst="rect">
              <a:avLst/>
            </a:prstGeom>
            <a:noFill/>
          </p:spPr>
        </p:pic>
        <p:cxnSp>
          <p:nvCxnSpPr>
            <p:cNvPr id="6" name="Straight Arrow Connector 5" descr="Arrow pointing down">
              <a:extLst>
                <a:ext uri="{FF2B5EF4-FFF2-40B4-BE49-F238E27FC236}">
                  <a16:creationId xmlns:a16="http://schemas.microsoft.com/office/drawing/2014/main" id="{2BD96721-4FB6-4873-AA56-E3B889603EAA}"/>
                </a:ext>
                <a:ext uri="{C183D7F6-B498-43B3-948B-1728B52AA6E4}">
                  <adec:decorative xmlns:adec="http://schemas.microsoft.com/office/drawing/2017/decorative" val="0"/>
                </a:ext>
              </a:extLst>
            </p:cNvPr>
            <p:cNvCxnSpPr>
              <a:cxnSpLocks/>
            </p:cNvCxnSpPr>
            <p:nvPr/>
          </p:nvCxnSpPr>
          <p:spPr>
            <a:xfrm>
              <a:off x="3289300" y="2956066"/>
              <a:ext cx="0" cy="729795"/>
            </a:xfrm>
            <a:prstGeom prst="straightConnector1">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descr="Screenshot of the deploy storage sync service page with name, subscription, resource group, and location">
              <a:extLst>
                <a:ext uri="{FF2B5EF4-FFF2-40B4-BE49-F238E27FC236}">
                  <a16:creationId xmlns:a16="http://schemas.microsoft.com/office/drawing/2014/main" id="{5F9DDCD6-BFEE-4492-9C8E-21F1F45DC6BC}"/>
                </a:ext>
              </a:extLst>
            </p:cNvPr>
            <p:cNvPicPr>
              <a:picLocks noChangeAspect="1"/>
            </p:cNvPicPr>
            <p:nvPr/>
          </p:nvPicPr>
          <p:blipFill>
            <a:blip r:embed="rId4"/>
            <a:stretch>
              <a:fillRect/>
            </a:stretch>
          </p:blipFill>
          <p:spPr>
            <a:xfrm>
              <a:off x="2338357" y="3788715"/>
              <a:ext cx="1901886" cy="2446127"/>
            </a:xfrm>
            <a:prstGeom prst="rect">
              <a:avLst/>
            </a:prstGeom>
            <a:ln>
              <a:solidFill>
                <a:schemeClr val="bg1">
                  <a:lumMod val="65000"/>
                </a:schemeClr>
              </a:solidFill>
            </a:ln>
          </p:spPr>
        </p:pic>
        <p:cxnSp>
          <p:nvCxnSpPr>
            <p:cNvPr id="16" name="Straight Arrow Connector 15" descr="Arrow pointing down">
              <a:extLst>
                <a:ext uri="{FF2B5EF4-FFF2-40B4-BE49-F238E27FC236}">
                  <a16:creationId xmlns:a16="http://schemas.microsoft.com/office/drawing/2014/main" id="{7AB9E20E-E343-46FE-B5E2-FDB05842D78A}"/>
                </a:ext>
                <a:ext uri="{C183D7F6-B498-43B3-948B-1728B52AA6E4}">
                  <adec:decorative xmlns:adec="http://schemas.microsoft.com/office/drawing/2017/decorative" val="1"/>
                </a:ext>
              </a:extLst>
            </p:cNvPr>
            <p:cNvCxnSpPr>
              <a:cxnSpLocks/>
            </p:cNvCxnSpPr>
            <p:nvPr/>
          </p:nvCxnSpPr>
          <p:spPr>
            <a:xfrm>
              <a:off x="8547100" y="2956066"/>
              <a:ext cx="0" cy="729795"/>
            </a:xfrm>
            <a:prstGeom prst="straightConnector1">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20" name="Picture 19" descr="Screenshot of the choose a file sync service wizard with azure subscription, resource group, an storage sync service">
              <a:extLst>
                <a:ext uri="{FF2B5EF4-FFF2-40B4-BE49-F238E27FC236}">
                  <a16:creationId xmlns:a16="http://schemas.microsoft.com/office/drawing/2014/main" id="{672B4365-0993-4B2F-BAD4-1C3FCFB5C003}"/>
                </a:ext>
              </a:extLst>
            </p:cNvPr>
            <p:cNvPicPr>
              <a:picLocks noChangeAspect="1"/>
            </p:cNvPicPr>
            <p:nvPr/>
          </p:nvPicPr>
          <p:blipFill>
            <a:blip r:embed="rId5"/>
            <a:stretch>
              <a:fillRect/>
            </a:stretch>
          </p:blipFill>
          <p:spPr>
            <a:xfrm>
              <a:off x="6565901" y="3788714"/>
              <a:ext cx="4080747" cy="2485086"/>
            </a:xfrm>
            <a:prstGeom prst="rect">
              <a:avLst/>
            </a:prstGeom>
          </p:spPr>
        </p:pic>
      </p:grpSp>
    </p:spTree>
    <p:extLst>
      <p:ext uri="{BB962C8B-B14F-4D97-AF65-F5344CB8AC3E}">
        <p14:creationId xmlns:p14="http://schemas.microsoft.com/office/powerpoint/2010/main" val="139502450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Storage Security</a:t>
            </a:r>
          </a:p>
        </p:txBody>
      </p:sp>
      <p:pic>
        <p:nvPicPr>
          <p:cNvPr id="3" name="Picture 2" descr="Icon of a security lock">
            <a:extLst>
              <a:ext uri="{FF2B5EF4-FFF2-40B4-BE49-F238E27FC236}">
                <a16:creationId xmlns:a16="http://schemas.microsoft.com/office/drawing/2014/main" id="{84AEFEC0-D26D-4F2E-A72B-DBEF014CF389}"/>
              </a:ext>
            </a:extLst>
          </p:cNvPr>
          <p:cNvPicPr>
            <a:picLocks noChangeAspect="1"/>
          </p:cNvPicPr>
          <p:nvPr/>
        </p:nvPicPr>
        <p:blipFill rotWithShape="1">
          <a:blip r:embed="rId2"/>
          <a:srcRect b="23953"/>
          <a:stretch/>
        </p:blipFill>
        <p:spPr>
          <a:xfrm>
            <a:off x="10194874" y="2770313"/>
            <a:ext cx="1024153" cy="1313887"/>
          </a:xfrm>
          <a:prstGeom prst="rect">
            <a:avLst/>
          </a:prstGeom>
        </p:spPr>
      </p:pic>
    </p:spTree>
    <p:extLst>
      <p:ext uri="{BB962C8B-B14F-4D97-AF65-F5344CB8AC3E}">
        <p14:creationId xmlns:p14="http://schemas.microsoft.com/office/powerpoint/2010/main" val="178923893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1FCE-64F4-4472-AA65-D063EFDC413D}"/>
              </a:ext>
            </a:extLst>
          </p:cNvPr>
          <p:cNvSpPr>
            <a:spLocks noGrp="1"/>
          </p:cNvSpPr>
          <p:nvPr>
            <p:ph type="title"/>
          </p:nvPr>
        </p:nvSpPr>
        <p:spPr/>
        <p:txBody>
          <a:bodyPr/>
          <a:lstStyle/>
          <a:p>
            <a:r>
              <a:rPr lang="en-US" dirty="0"/>
              <a:t>Review Storage Security Strategies</a:t>
            </a:r>
          </a:p>
        </p:txBody>
      </p:sp>
      <p:pic>
        <p:nvPicPr>
          <p:cNvPr id="75" name="Picture 74" descr="Icon of three squares and a cloud">
            <a:extLst>
              <a:ext uri="{FF2B5EF4-FFF2-40B4-BE49-F238E27FC236}">
                <a16:creationId xmlns:a16="http://schemas.microsoft.com/office/drawing/2014/main" id="{BD09B1E5-9E71-4BAC-B421-AB878F2A0DA3}"/>
              </a:ext>
            </a:extLst>
          </p:cNvPr>
          <p:cNvPicPr>
            <a:picLocks noChangeAspect="1"/>
          </p:cNvPicPr>
          <p:nvPr/>
        </p:nvPicPr>
        <p:blipFill>
          <a:blip r:embed="rId2"/>
          <a:stretch>
            <a:fillRect/>
          </a:stretch>
        </p:blipFill>
        <p:spPr>
          <a:xfrm>
            <a:off x="412419" y="1408238"/>
            <a:ext cx="842639" cy="842639"/>
          </a:xfrm>
          <a:prstGeom prst="rect">
            <a:avLst/>
          </a:prstGeom>
        </p:spPr>
      </p:pic>
      <p:sp>
        <p:nvSpPr>
          <p:cNvPr id="5" name="Rectangle 4">
            <a:extLst>
              <a:ext uri="{FF2B5EF4-FFF2-40B4-BE49-F238E27FC236}">
                <a16:creationId xmlns:a16="http://schemas.microsoft.com/office/drawing/2014/main" id="{F867F038-7F9A-4FBC-A71E-BE7618D9FB88}"/>
              </a:ext>
            </a:extLst>
          </p:cNvPr>
          <p:cNvSpPr/>
          <p:nvPr/>
        </p:nvSpPr>
        <p:spPr bwMode="auto">
          <a:xfrm>
            <a:off x="1516918" y="1323335"/>
            <a:ext cx="394426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2157" dirty="0">
                <a:solidFill>
                  <a:schemeClr val="tx1"/>
                </a:solidFill>
              </a:rPr>
              <a:t>Storage Service Encryption</a:t>
            </a:r>
          </a:p>
        </p:txBody>
      </p:sp>
      <p:cxnSp>
        <p:nvCxnSpPr>
          <p:cNvPr id="24" name="Straight Connector 23">
            <a:extLst>
              <a:ext uri="{FF2B5EF4-FFF2-40B4-BE49-F238E27FC236}">
                <a16:creationId xmlns:a16="http://schemas.microsoft.com/office/drawing/2014/main" id="{F802C021-9677-4A24-8E23-C5C6014E06BA}"/>
              </a:ext>
              <a:ext uri="{C183D7F6-B498-43B3-948B-1728B52AA6E4}">
                <adec:decorative xmlns:adec="http://schemas.microsoft.com/office/drawing/2017/decorative" val="1"/>
              </a:ext>
            </a:extLst>
          </p:cNvPr>
          <p:cNvCxnSpPr>
            <a:cxnSpLocks/>
          </p:cNvCxnSpPr>
          <p:nvPr/>
        </p:nvCxnSpPr>
        <p:spPr>
          <a:xfrm>
            <a:off x="1522056" y="2484618"/>
            <a:ext cx="4248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descr="Icon of a webpage showing six squares">
            <a:extLst>
              <a:ext uri="{FF2B5EF4-FFF2-40B4-BE49-F238E27FC236}">
                <a16:creationId xmlns:a16="http://schemas.microsoft.com/office/drawing/2014/main" id="{F1054FBC-4522-448C-9F32-BE490B9F5DAF}"/>
              </a:ext>
            </a:extLst>
          </p:cNvPr>
          <p:cNvPicPr>
            <a:picLocks noChangeAspect="1"/>
          </p:cNvPicPr>
          <p:nvPr/>
        </p:nvPicPr>
        <p:blipFill>
          <a:blip r:embed="rId3"/>
          <a:stretch>
            <a:fillRect/>
          </a:stretch>
        </p:blipFill>
        <p:spPr>
          <a:xfrm>
            <a:off x="412419" y="2719905"/>
            <a:ext cx="842639" cy="842639"/>
          </a:xfrm>
          <a:prstGeom prst="rect">
            <a:avLst/>
          </a:prstGeom>
        </p:spPr>
      </p:pic>
      <p:sp>
        <p:nvSpPr>
          <p:cNvPr id="9" name="Rectangle 8">
            <a:extLst>
              <a:ext uri="{FF2B5EF4-FFF2-40B4-BE49-F238E27FC236}">
                <a16:creationId xmlns:a16="http://schemas.microsoft.com/office/drawing/2014/main" id="{1B5F96A3-CD83-42C3-99AD-7A37BC4090F9}"/>
              </a:ext>
            </a:extLst>
          </p:cNvPr>
          <p:cNvSpPr/>
          <p:nvPr/>
        </p:nvSpPr>
        <p:spPr bwMode="auto">
          <a:xfrm>
            <a:off x="1516918" y="2641693"/>
            <a:ext cx="394426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Authentication with Azure AD and RBAC</a:t>
            </a:r>
          </a:p>
        </p:txBody>
      </p:sp>
      <p:cxnSp>
        <p:nvCxnSpPr>
          <p:cNvPr id="26" name="Straight Connector 25">
            <a:extLst>
              <a:ext uri="{FF2B5EF4-FFF2-40B4-BE49-F238E27FC236}">
                <a16:creationId xmlns:a16="http://schemas.microsoft.com/office/drawing/2014/main" id="{C6D63593-9B1E-436B-AB77-4F037A6BE647}"/>
              </a:ext>
              <a:ext uri="{C183D7F6-B498-43B3-948B-1728B52AA6E4}">
                <adec:decorative xmlns:adec="http://schemas.microsoft.com/office/drawing/2017/decorative" val="1"/>
              </a:ext>
            </a:extLst>
          </p:cNvPr>
          <p:cNvCxnSpPr>
            <a:cxnSpLocks/>
          </p:cNvCxnSpPr>
          <p:nvPr/>
        </p:nvCxnSpPr>
        <p:spPr>
          <a:xfrm>
            <a:off x="1522056" y="3796285"/>
            <a:ext cx="4248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descr="Icon of three squares and a cloud">
            <a:extLst>
              <a:ext uri="{FF2B5EF4-FFF2-40B4-BE49-F238E27FC236}">
                <a16:creationId xmlns:a16="http://schemas.microsoft.com/office/drawing/2014/main" id="{67AE4003-F2A5-455D-B9EE-4161A7FFEAA2}"/>
              </a:ext>
            </a:extLst>
          </p:cNvPr>
          <p:cNvPicPr>
            <a:picLocks noChangeAspect="1"/>
          </p:cNvPicPr>
          <p:nvPr/>
        </p:nvPicPr>
        <p:blipFill>
          <a:blip r:embed="rId4"/>
          <a:stretch>
            <a:fillRect/>
          </a:stretch>
        </p:blipFill>
        <p:spPr>
          <a:xfrm>
            <a:off x="412419" y="4031572"/>
            <a:ext cx="842639" cy="842639"/>
          </a:xfrm>
          <a:prstGeom prst="rect">
            <a:avLst/>
          </a:prstGeom>
        </p:spPr>
      </p:pic>
      <p:sp>
        <p:nvSpPr>
          <p:cNvPr id="13" name="Rectangle 12">
            <a:extLst>
              <a:ext uri="{FF2B5EF4-FFF2-40B4-BE49-F238E27FC236}">
                <a16:creationId xmlns:a16="http://schemas.microsoft.com/office/drawing/2014/main" id="{A24C3C7C-F8B8-4269-A9A0-0F19526072E6}"/>
              </a:ext>
            </a:extLst>
          </p:cNvPr>
          <p:cNvSpPr/>
          <p:nvPr/>
        </p:nvSpPr>
        <p:spPr bwMode="auto">
          <a:xfrm>
            <a:off x="1516918" y="3960051"/>
            <a:ext cx="394426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Client-side encryption, HTTPS, and SMB 3.0 for data in transit</a:t>
            </a:r>
          </a:p>
        </p:txBody>
      </p:sp>
      <p:cxnSp>
        <p:nvCxnSpPr>
          <p:cNvPr id="28" name="Straight Connector 27">
            <a:extLst>
              <a:ext uri="{FF2B5EF4-FFF2-40B4-BE49-F238E27FC236}">
                <a16:creationId xmlns:a16="http://schemas.microsoft.com/office/drawing/2014/main" id="{88682E27-138F-4B0B-95F1-AF371E30305D}"/>
              </a:ext>
              <a:ext uri="{C183D7F6-B498-43B3-948B-1728B52AA6E4}">
                <adec:decorative xmlns:adec="http://schemas.microsoft.com/office/drawing/2017/decorative" val="1"/>
              </a:ext>
            </a:extLst>
          </p:cNvPr>
          <p:cNvCxnSpPr>
            <a:cxnSpLocks/>
          </p:cNvCxnSpPr>
          <p:nvPr/>
        </p:nvCxnSpPr>
        <p:spPr>
          <a:xfrm>
            <a:off x="1522056" y="5107953"/>
            <a:ext cx="4248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three squares and a cloud">
            <a:extLst>
              <a:ext uri="{FF2B5EF4-FFF2-40B4-BE49-F238E27FC236}">
                <a16:creationId xmlns:a16="http://schemas.microsoft.com/office/drawing/2014/main" id="{57F42D86-85CF-4283-A33E-172753B1E4FC}"/>
              </a:ext>
            </a:extLst>
          </p:cNvPr>
          <p:cNvPicPr>
            <a:picLocks noChangeAspect="1"/>
          </p:cNvPicPr>
          <p:nvPr/>
        </p:nvPicPr>
        <p:blipFill>
          <a:blip r:embed="rId5"/>
          <a:stretch>
            <a:fillRect/>
          </a:stretch>
        </p:blipFill>
        <p:spPr>
          <a:xfrm>
            <a:off x="412419" y="5343241"/>
            <a:ext cx="842639" cy="842639"/>
          </a:xfrm>
          <a:prstGeom prst="rect">
            <a:avLst/>
          </a:prstGeom>
        </p:spPr>
      </p:pic>
      <p:sp>
        <p:nvSpPr>
          <p:cNvPr id="17" name="Rectangle 16">
            <a:extLst>
              <a:ext uri="{FF2B5EF4-FFF2-40B4-BE49-F238E27FC236}">
                <a16:creationId xmlns:a16="http://schemas.microsoft.com/office/drawing/2014/main" id="{788E45D8-A6FC-4D75-8457-9C47C23CDE66}"/>
              </a:ext>
            </a:extLst>
          </p:cNvPr>
          <p:cNvSpPr/>
          <p:nvPr/>
        </p:nvSpPr>
        <p:spPr bwMode="auto">
          <a:xfrm>
            <a:off x="1516918" y="5278407"/>
            <a:ext cx="394426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Azure disk encryption</a:t>
            </a:r>
          </a:p>
        </p:txBody>
      </p:sp>
      <p:pic>
        <p:nvPicPr>
          <p:cNvPr id="93" name="Picture 92" descr="Icon of a magnifying glass">
            <a:extLst>
              <a:ext uri="{FF2B5EF4-FFF2-40B4-BE49-F238E27FC236}">
                <a16:creationId xmlns:a16="http://schemas.microsoft.com/office/drawing/2014/main" id="{626E9B21-D3AB-4459-B1B4-B6FF077DAE0F}"/>
              </a:ext>
            </a:extLst>
          </p:cNvPr>
          <p:cNvPicPr>
            <a:picLocks noChangeAspect="1"/>
          </p:cNvPicPr>
          <p:nvPr/>
        </p:nvPicPr>
        <p:blipFill>
          <a:blip r:embed="rId6"/>
          <a:stretch>
            <a:fillRect/>
          </a:stretch>
        </p:blipFill>
        <p:spPr>
          <a:xfrm>
            <a:off x="6152027" y="1408238"/>
            <a:ext cx="842639" cy="842639"/>
          </a:xfrm>
          <a:prstGeom prst="rect">
            <a:avLst/>
          </a:prstGeom>
        </p:spPr>
      </p:pic>
      <p:sp>
        <p:nvSpPr>
          <p:cNvPr id="7" name="Rectangle 6">
            <a:extLst>
              <a:ext uri="{FF2B5EF4-FFF2-40B4-BE49-F238E27FC236}">
                <a16:creationId xmlns:a16="http://schemas.microsoft.com/office/drawing/2014/main" id="{EC4FF88A-4B6E-4808-B1CE-DA5E78D31219}"/>
              </a:ext>
            </a:extLst>
          </p:cNvPr>
          <p:cNvSpPr/>
          <p:nvPr/>
        </p:nvSpPr>
        <p:spPr bwMode="auto">
          <a:xfrm>
            <a:off x="7266015" y="1323335"/>
            <a:ext cx="437224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Shared Access Signatures – delegated access</a:t>
            </a:r>
          </a:p>
        </p:txBody>
      </p:sp>
      <p:cxnSp>
        <p:nvCxnSpPr>
          <p:cNvPr id="44" name="Straight Connector 43">
            <a:extLst>
              <a:ext uri="{FF2B5EF4-FFF2-40B4-BE49-F238E27FC236}">
                <a16:creationId xmlns:a16="http://schemas.microsoft.com/office/drawing/2014/main" id="{1F5D36FE-AEFD-4F0F-8964-F34A8D624A57}"/>
              </a:ext>
              <a:ext uri="{C183D7F6-B498-43B3-948B-1728B52AA6E4}">
                <adec:decorative xmlns:adec="http://schemas.microsoft.com/office/drawing/2017/decorative" val="1"/>
              </a:ext>
            </a:extLst>
          </p:cNvPr>
          <p:cNvCxnSpPr>
            <a:cxnSpLocks/>
          </p:cNvCxnSpPr>
          <p:nvPr/>
        </p:nvCxnSpPr>
        <p:spPr>
          <a:xfrm>
            <a:off x="7261664" y="2484618"/>
            <a:ext cx="4248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descr="Icon of four circles connected by lines and arranged in a diamond pattern">
            <a:extLst>
              <a:ext uri="{FF2B5EF4-FFF2-40B4-BE49-F238E27FC236}">
                <a16:creationId xmlns:a16="http://schemas.microsoft.com/office/drawing/2014/main" id="{F8E67CD4-A3B3-48BD-A0A8-5BEADA8542E4}"/>
              </a:ext>
            </a:extLst>
          </p:cNvPr>
          <p:cNvPicPr>
            <a:picLocks noChangeAspect="1"/>
          </p:cNvPicPr>
          <p:nvPr/>
        </p:nvPicPr>
        <p:blipFill>
          <a:blip r:embed="rId7"/>
          <a:stretch>
            <a:fillRect/>
          </a:stretch>
        </p:blipFill>
        <p:spPr>
          <a:xfrm>
            <a:off x="6152027" y="2719905"/>
            <a:ext cx="842639" cy="842639"/>
          </a:xfrm>
          <a:prstGeom prst="rect">
            <a:avLst/>
          </a:prstGeom>
        </p:spPr>
      </p:pic>
      <p:sp>
        <p:nvSpPr>
          <p:cNvPr id="11" name="Rectangle 10">
            <a:extLst>
              <a:ext uri="{FF2B5EF4-FFF2-40B4-BE49-F238E27FC236}">
                <a16:creationId xmlns:a16="http://schemas.microsoft.com/office/drawing/2014/main" id="{B68B0A2C-F302-4E7F-8353-C9FD84AFB11D}"/>
              </a:ext>
            </a:extLst>
          </p:cNvPr>
          <p:cNvSpPr/>
          <p:nvPr/>
        </p:nvSpPr>
        <p:spPr bwMode="auto">
          <a:xfrm>
            <a:off x="7266015" y="2641693"/>
            <a:ext cx="437224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Shared Key – encrypted</a:t>
            </a:r>
            <a:br>
              <a:rPr lang="en-US" sz="2157">
                <a:solidFill>
                  <a:schemeClr val="tx1"/>
                </a:solidFill>
              </a:rPr>
            </a:br>
            <a:r>
              <a:rPr lang="en-US" sz="2157">
                <a:solidFill>
                  <a:schemeClr val="tx1"/>
                </a:solidFill>
              </a:rPr>
              <a:t>signature string</a:t>
            </a:r>
          </a:p>
        </p:txBody>
      </p:sp>
      <p:cxnSp>
        <p:nvCxnSpPr>
          <p:cNvPr id="45" name="Straight Connector 44">
            <a:extLst>
              <a:ext uri="{FF2B5EF4-FFF2-40B4-BE49-F238E27FC236}">
                <a16:creationId xmlns:a16="http://schemas.microsoft.com/office/drawing/2014/main" id="{A70B2096-3890-43F2-96CE-EAF31D6FED02}"/>
              </a:ext>
              <a:ext uri="{C183D7F6-B498-43B3-948B-1728B52AA6E4}">
                <adec:decorative xmlns:adec="http://schemas.microsoft.com/office/drawing/2017/decorative" val="1"/>
              </a:ext>
            </a:extLst>
          </p:cNvPr>
          <p:cNvCxnSpPr>
            <a:cxnSpLocks/>
          </p:cNvCxnSpPr>
          <p:nvPr/>
        </p:nvCxnSpPr>
        <p:spPr>
          <a:xfrm>
            <a:off x="7261664" y="3796285"/>
            <a:ext cx="4248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descr="Icon of a person">
            <a:extLst>
              <a:ext uri="{FF2B5EF4-FFF2-40B4-BE49-F238E27FC236}">
                <a16:creationId xmlns:a16="http://schemas.microsoft.com/office/drawing/2014/main" id="{90FBDF48-2D76-49C3-8B11-4210D3433F9A}"/>
              </a:ext>
            </a:extLst>
          </p:cNvPr>
          <p:cNvPicPr>
            <a:picLocks noChangeAspect="1"/>
          </p:cNvPicPr>
          <p:nvPr/>
        </p:nvPicPr>
        <p:blipFill>
          <a:blip r:embed="rId8"/>
          <a:stretch>
            <a:fillRect/>
          </a:stretch>
        </p:blipFill>
        <p:spPr>
          <a:xfrm>
            <a:off x="6152027" y="4031572"/>
            <a:ext cx="842639" cy="842639"/>
          </a:xfrm>
          <a:prstGeom prst="rect">
            <a:avLst/>
          </a:prstGeom>
        </p:spPr>
      </p:pic>
      <p:sp>
        <p:nvSpPr>
          <p:cNvPr id="15" name="Rectangle 14">
            <a:extLst>
              <a:ext uri="{FF2B5EF4-FFF2-40B4-BE49-F238E27FC236}">
                <a16:creationId xmlns:a16="http://schemas.microsoft.com/office/drawing/2014/main" id="{5C775A3F-182B-418E-9C76-A1284ACBA548}"/>
              </a:ext>
            </a:extLst>
          </p:cNvPr>
          <p:cNvSpPr/>
          <p:nvPr/>
        </p:nvSpPr>
        <p:spPr bwMode="auto">
          <a:xfrm>
            <a:off x="7266015" y="3960051"/>
            <a:ext cx="4372249" cy="9846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157">
                <a:solidFill>
                  <a:schemeClr val="tx1"/>
                </a:solidFill>
              </a:rPr>
              <a:t>Anonymous access to containers and blobs</a:t>
            </a:r>
          </a:p>
        </p:txBody>
      </p:sp>
    </p:spTree>
    <p:extLst>
      <p:ext uri="{BB962C8B-B14F-4D97-AF65-F5344CB8AC3E}">
        <p14:creationId xmlns:p14="http://schemas.microsoft.com/office/powerpoint/2010/main" val="15262938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Regions</a:t>
            </a:r>
          </a:p>
        </p:txBody>
      </p:sp>
      <p:sp>
        <p:nvSpPr>
          <p:cNvPr id="8" name="Rectangle 7">
            <a:extLst>
              <a:ext uri="{FF2B5EF4-FFF2-40B4-BE49-F238E27FC236}">
                <a16:creationId xmlns:a16="http://schemas.microsoft.com/office/drawing/2014/main" id="{811A1EC0-5AF2-4D21-8437-ACF71E7A3AAF}"/>
              </a:ext>
            </a:extLst>
          </p:cNvPr>
          <p:cNvSpPr/>
          <p:nvPr/>
        </p:nvSpPr>
        <p:spPr>
          <a:xfrm>
            <a:off x="192959" y="1825795"/>
            <a:ext cx="3297493" cy="1200329"/>
          </a:xfrm>
          <a:prstGeom prst="rect">
            <a:avLst/>
          </a:prstGeom>
          <a:solidFill>
            <a:schemeClr val="bg1"/>
          </a:solidFill>
        </p:spPr>
        <p:txBody>
          <a:bodyPr wrap="square" anchor="t">
            <a:spAutoFit/>
          </a:bodyPr>
          <a:lstStyle/>
          <a:p>
            <a:pPr algn="ctr"/>
            <a:r>
              <a:rPr lang="en-IE" sz="1800" i="1" dirty="0">
                <a:cs typeface="Segoe UI Semilight"/>
              </a:rPr>
              <a:t>Azure offers more global regions than any other cloud provider with 60+ regions representing over 140 countries</a:t>
            </a:r>
            <a:endParaRPr lang="en-US" sz="1800" i="1" dirty="0">
              <a:cs typeface="Segoe UI Semilight"/>
            </a:endParaRPr>
          </a:p>
        </p:txBody>
      </p:sp>
      <p:pic>
        <p:nvPicPr>
          <p:cNvPr id="2" name="Picture 1" descr="World map with blue dots showing the 60-plus regions where Azure datacenters exist. Largest concentration on the US Coastlines, Europe and the Asia coasts.">
            <a:extLst>
              <a:ext uri="{FF2B5EF4-FFF2-40B4-BE49-F238E27FC236}">
                <a16:creationId xmlns:a16="http://schemas.microsoft.com/office/drawing/2014/main" id="{64D7F689-1612-4C9D-B065-39FDE92B4CB8}"/>
              </a:ext>
            </a:extLst>
          </p:cNvPr>
          <p:cNvPicPr>
            <a:picLocks noChangeAspect="1"/>
          </p:cNvPicPr>
          <p:nvPr/>
        </p:nvPicPr>
        <p:blipFill>
          <a:blip r:embed="rId3"/>
          <a:srcRect/>
          <a:stretch/>
        </p:blipFill>
        <p:spPr>
          <a:xfrm>
            <a:off x="3910775" y="254613"/>
            <a:ext cx="7940000" cy="3783905"/>
          </a:xfrm>
          <a:prstGeom prst="rect">
            <a:avLst/>
          </a:prstGeom>
          <a:ln>
            <a:solidFill>
              <a:schemeClr val="accent1"/>
            </a:solidFill>
          </a:ln>
        </p:spPr>
      </p:pic>
      <p:sp>
        <p:nvSpPr>
          <p:cNvPr id="6" name="Text Placeholder 5"/>
          <p:cNvSpPr>
            <a:spLocks noGrp="1"/>
          </p:cNvSpPr>
          <p:nvPr>
            <p:ph sz="quarter" idx="10"/>
          </p:nvPr>
        </p:nvSpPr>
        <p:spPr>
          <a:xfrm>
            <a:off x="1225346" y="4080417"/>
            <a:ext cx="9275506" cy="2231380"/>
          </a:xfrm>
        </p:spPr>
        <p:txBody>
          <a:bodyPr vert="horz" wrap="square" lIns="0" tIns="0" rIns="0" bIns="0" rtlCol="0" anchor="t">
            <a:spAutoFit/>
          </a:bodyPr>
          <a:lstStyle/>
          <a:p>
            <a:pPr marL="342900" indent="-342900">
              <a:buFont typeface="Arial" panose="020B0604020202020204" pitchFamily="34" charset="0"/>
              <a:buChar char="•"/>
            </a:pPr>
            <a:r>
              <a:rPr lang="en-IE" dirty="0">
                <a:latin typeface="+mn-lt"/>
              </a:rPr>
              <a:t>Regions are made up of one or more </a:t>
            </a:r>
            <a:r>
              <a:rPr lang="en-IE" dirty="0" err="1">
                <a:latin typeface="+mn-lt"/>
              </a:rPr>
              <a:t>datacenters</a:t>
            </a:r>
            <a:r>
              <a:rPr lang="en-IE" dirty="0">
                <a:latin typeface="+mn-lt"/>
              </a:rPr>
              <a:t> in close proximity.</a:t>
            </a:r>
          </a:p>
          <a:p>
            <a:pPr marL="342900" indent="-342900">
              <a:buFont typeface="Arial" panose="020B0604020202020204" pitchFamily="34" charset="0"/>
              <a:buChar char="•"/>
            </a:pPr>
            <a:r>
              <a:rPr lang="en-IE" dirty="0">
                <a:latin typeface="+mn-lt"/>
              </a:rPr>
              <a:t>Provide flexibility and scale to reduce customer latency.</a:t>
            </a:r>
          </a:p>
          <a:p>
            <a:pPr marL="342900" indent="-342900">
              <a:buFont typeface="Arial" panose="020B0604020202020204" pitchFamily="34" charset="0"/>
              <a:buChar char="•"/>
            </a:pPr>
            <a:r>
              <a:rPr lang="en-IE" dirty="0">
                <a:latin typeface="+mn-lt"/>
              </a:rPr>
              <a:t>Preserve data residency with a comprehensive compliance offering.</a:t>
            </a:r>
          </a:p>
          <a:p>
            <a:pPr marL="342900" indent="-342900">
              <a:buFont typeface="Arial" panose="020B0604020202020204" pitchFamily="34" charset="0"/>
              <a:buChar char="•"/>
            </a:pPr>
            <a:r>
              <a:rPr lang="en-US" sz="2400" b="1" kern="1200" dirty="0">
                <a:solidFill>
                  <a:schemeClr val="tx1"/>
                </a:solidFill>
                <a:effectLst/>
                <a:latin typeface="Segoe UI Semilight" panose="020B0402040204020203" pitchFamily="34" charset="0"/>
                <a:ea typeface="+mn-ea"/>
                <a:cs typeface="+mn-cs"/>
              </a:rPr>
              <a:t>Data that traverses between Azure datacenters and regions doesn’t go through the public internet - it stays in Microsoft’s network.</a:t>
            </a:r>
            <a:endParaRPr lang="en-US" sz="1400" b="1" dirty="0">
              <a:effectLst/>
            </a:endParaRPr>
          </a:p>
        </p:txBody>
      </p:sp>
      <p:sp>
        <p:nvSpPr>
          <p:cNvPr id="3" name="Footer Placeholder 1">
            <a:extLst>
              <a:ext uri="{FF2B5EF4-FFF2-40B4-BE49-F238E27FC236}">
                <a16:creationId xmlns:a16="http://schemas.microsoft.com/office/drawing/2014/main" id="{CFEEFDEC-A344-470A-A33B-F1133646265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538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Shared Access Signatures</a:t>
            </a:r>
          </a:p>
        </p:txBody>
      </p:sp>
      <p:sp>
        <p:nvSpPr>
          <p:cNvPr id="4" name="Rectangle 3">
            <a:extLst>
              <a:ext uri="{FF2B5EF4-FFF2-40B4-BE49-F238E27FC236}">
                <a16:creationId xmlns:a16="http://schemas.microsoft.com/office/drawing/2014/main" id="{D21C2D20-EA91-4F53-B85E-B75510065DAB}"/>
              </a:ext>
            </a:extLst>
          </p:cNvPr>
          <p:cNvSpPr/>
          <p:nvPr/>
        </p:nvSpPr>
        <p:spPr>
          <a:xfrm>
            <a:off x="418645" y="1169265"/>
            <a:ext cx="6201827" cy="9201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dirty="0">
                <a:solidFill>
                  <a:schemeClr val="tx1"/>
                </a:solidFill>
                <a:cs typeface="Segoe UI Semilight"/>
              </a:rPr>
              <a:t>Provides delegated access to resources</a:t>
            </a:r>
          </a:p>
        </p:txBody>
      </p:sp>
      <p:sp>
        <p:nvSpPr>
          <p:cNvPr id="5" name="Rectangle 4">
            <a:extLst>
              <a:ext uri="{FF2B5EF4-FFF2-40B4-BE49-F238E27FC236}">
                <a16:creationId xmlns:a16="http://schemas.microsoft.com/office/drawing/2014/main" id="{1FEFBB92-C2EE-4284-A760-2136EACCEF4A}"/>
              </a:ext>
            </a:extLst>
          </p:cNvPr>
          <p:cNvSpPr/>
          <p:nvPr/>
        </p:nvSpPr>
        <p:spPr>
          <a:xfrm>
            <a:off x="418645" y="2371682"/>
            <a:ext cx="6201827" cy="9201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cs typeface="Segoe UI Semilight"/>
              </a:rPr>
              <a:t>Grants access to clients without sharing your storage account keys</a:t>
            </a:r>
          </a:p>
        </p:txBody>
      </p:sp>
      <p:sp>
        <p:nvSpPr>
          <p:cNvPr id="6" name="Rectangle 5">
            <a:extLst>
              <a:ext uri="{FF2B5EF4-FFF2-40B4-BE49-F238E27FC236}">
                <a16:creationId xmlns:a16="http://schemas.microsoft.com/office/drawing/2014/main" id="{6D561000-F35F-4894-9337-37332DB6A435}"/>
              </a:ext>
            </a:extLst>
          </p:cNvPr>
          <p:cNvSpPr/>
          <p:nvPr/>
        </p:nvSpPr>
        <p:spPr>
          <a:xfrm>
            <a:off x="418645" y="3574099"/>
            <a:ext cx="6201827" cy="1171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cs typeface="Segoe UI Semilight"/>
              </a:rPr>
              <a:t>The account SAS delegates access</a:t>
            </a:r>
            <a:br>
              <a:rPr lang="en-US" sz="1961">
                <a:solidFill>
                  <a:schemeClr val="tx1"/>
                </a:solidFill>
                <a:cs typeface="Segoe UI Semilight"/>
              </a:rPr>
            </a:br>
            <a:r>
              <a:rPr lang="en-US" sz="1961">
                <a:solidFill>
                  <a:schemeClr val="tx1"/>
                </a:solidFill>
                <a:cs typeface="Segoe UI Semilight"/>
              </a:rPr>
              <a:t>to resources in one or more of the storage services</a:t>
            </a:r>
          </a:p>
        </p:txBody>
      </p:sp>
      <p:sp>
        <p:nvSpPr>
          <p:cNvPr id="7" name="Rectangle 6">
            <a:extLst>
              <a:ext uri="{FF2B5EF4-FFF2-40B4-BE49-F238E27FC236}">
                <a16:creationId xmlns:a16="http://schemas.microsoft.com/office/drawing/2014/main" id="{DA09981A-B29B-4AA0-ACAA-CCA21A89588E}"/>
              </a:ext>
            </a:extLst>
          </p:cNvPr>
          <p:cNvSpPr/>
          <p:nvPr/>
        </p:nvSpPr>
        <p:spPr>
          <a:xfrm>
            <a:off x="418645" y="5066028"/>
            <a:ext cx="6201827" cy="1171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The service SAS delegates access</a:t>
            </a:r>
            <a:br>
              <a:rPr lang="en-US" sz="1961">
                <a:solidFill>
                  <a:schemeClr val="tx1"/>
                </a:solidFill>
              </a:rPr>
            </a:br>
            <a:r>
              <a:rPr lang="en-US" sz="1961">
                <a:solidFill>
                  <a:schemeClr val="tx1"/>
                </a:solidFill>
              </a:rPr>
              <a:t>to a resource in just one of the storage services</a:t>
            </a:r>
          </a:p>
        </p:txBody>
      </p:sp>
      <p:sp>
        <p:nvSpPr>
          <p:cNvPr id="3" name="Rectangle 2">
            <a:extLst>
              <a:ext uri="{FF2B5EF4-FFF2-40B4-BE49-F238E27FC236}">
                <a16:creationId xmlns:a16="http://schemas.microsoft.com/office/drawing/2014/main" id="{3947A588-B588-4813-B0A1-DEB50F5EC86D}"/>
              </a:ext>
              <a:ext uri="{C183D7F6-B498-43B3-948B-1728B52AA6E4}">
                <adec:decorative xmlns:adec="http://schemas.microsoft.com/office/drawing/2017/decorative" val="1"/>
              </a:ext>
            </a:extLst>
          </p:cNvPr>
          <p:cNvSpPr/>
          <p:nvPr/>
        </p:nvSpPr>
        <p:spPr bwMode="auto">
          <a:xfrm>
            <a:off x="6900604" y="1169264"/>
            <a:ext cx="4872754"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Screenshot of the Generate SAS token and URL page. ">
            <a:extLst>
              <a:ext uri="{FF2B5EF4-FFF2-40B4-BE49-F238E27FC236}">
                <a16:creationId xmlns:a16="http://schemas.microsoft.com/office/drawing/2014/main" id="{5F7BCDBB-994C-4044-A9BD-BE5B370A307A}"/>
              </a:ext>
            </a:extLst>
          </p:cNvPr>
          <p:cNvPicPr>
            <a:picLocks noChangeAspect="1"/>
          </p:cNvPicPr>
          <p:nvPr/>
        </p:nvPicPr>
        <p:blipFill>
          <a:blip r:embed="rId3"/>
          <a:stretch>
            <a:fillRect/>
          </a:stretch>
        </p:blipFill>
        <p:spPr>
          <a:xfrm>
            <a:off x="7572924" y="1419357"/>
            <a:ext cx="3352254" cy="4699497"/>
          </a:xfrm>
          <a:prstGeom prst="rect">
            <a:avLst/>
          </a:prstGeom>
        </p:spPr>
      </p:pic>
    </p:spTree>
    <p:extLst>
      <p:ext uri="{BB962C8B-B14F-4D97-AF65-F5344CB8AC3E}">
        <p14:creationId xmlns:p14="http://schemas.microsoft.com/office/powerpoint/2010/main" val="9050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URI and SAS Parameters</a:t>
            </a:r>
          </a:p>
        </p:txBody>
      </p:sp>
      <p:sp>
        <p:nvSpPr>
          <p:cNvPr id="10" name="Rectangle 9">
            <a:extLst>
              <a:ext uri="{FF2B5EF4-FFF2-40B4-BE49-F238E27FC236}">
                <a16:creationId xmlns:a16="http://schemas.microsoft.com/office/drawing/2014/main" id="{D277871D-5719-422C-8758-FCFC4444AD1F}"/>
              </a:ext>
            </a:extLst>
          </p:cNvPr>
          <p:cNvSpPr/>
          <p:nvPr/>
        </p:nvSpPr>
        <p:spPr>
          <a:xfrm>
            <a:off x="418640" y="1169262"/>
            <a:ext cx="11354713" cy="1196790"/>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marL="284790" indent="-284790">
              <a:spcAft>
                <a:spcPts val="1176"/>
              </a:spcAft>
              <a:buFont typeface="Arial" panose="020B0604020202020204" pitchFamily="34" charset="0"/>
              <a:buChar char="•"/>
            </a:pPr>
            <a:r>
              <a:rPr lang="en-US" sz="2353">
                <a:solidFill>
                  <a:schemeClr val="tx1"/>
                </a:solidFill>
              </a:rPr>
              <a:t>A SAS is a signed URI that points to one or more storage resources </a:t>
            </a:r>
          </a:p>
          <a:p>
            <a:pPr marL="284790" indent="-284790">
              <a:spcAft>
                <a:spcPts val="1176"/>
              </a:spcAft>
              <a:buFont typeface="Arial" panose="020B0604020202020204" pitchFamily="34" charset="0"/>
              <a:buChar char="•"/>
            </a:pPr>
            <a:r>
              <a:rPr lang="en-US" sz="2353">
                <a:solidFill>
                  <a:schemeClr val="tx1"/>
                </a:solidFill>
              </a:rPr>
              <a:t>Consists of a storage resource URI and the SAS token</a:t>
            </a:r>
          </a:p>
        </p:txBody>
      </p:sp>
      <p:sp>
        <p:nvSpPr>
          <p:cNvPr id="8" name="Rectangle 7">
            <a:extLst>
              <a:ext uri="{FF2B5EF4-FFF2-40B4-BE49-F238E27FC236}">
                <a16:creationId xmlns:a16="http://schemas.microsoft.com/office/drawing/2014/main" id="{1AF8CDA7-ECC6-4841-9C08-13F5D4830D71}"/>
              </a:ext>
              <a:ext uri="{C183D7F6-B498-43B3-948B-1728B52AA6E4}">
                <adec:decorative xmlns:adec="http://schemas.microsoft.com/office/drawing/2017/decorative" val="1"/>
              </a:ext>
            </a:extLst>
          </p:cNvPr>
          <p:cNvSpPr/>
          <p:nvPr/>
        </p:nvSpPr>
        <p:spPr bwMode="auto">
          <a:xfrm>
            <a:off x="418645" y="2476690"/>
            <a:ext cx="11354714" cy="228813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diagram showing that the Storage Resource and the SAS token combine to form the URI">
            <a:extLst>
              <a:ext uri="{FF2B5EF4-FFF2-40B4-BE49-F238E27FC236}">
                <a16:creationId xmlns:a16="http://schemas.microsoft.com/office/drawing/2014/main" id="{BD235AD3-F791-4F89-9528-1114B01C78C1}"/>
              </a:ext>
            </a:extLst>
          </p:cNvPr>
          <p:cNvPicPr>
            <a:picLocks noChangeAspect="1"/>
          </p:cNvPicPr>
          <p:nvPr/>
        </p:nvPicPr>
        <p:blipFill>
          <a:blip r:embed="rId3"/>
          <a:stretch>
            <a:fillRect/>
          </a:stretch>
        </p:blipFill>
        <p:spPr>
          <a:xfrm>
            <a:off x="3220709" y="2511408"/>
            <a:ext cx="5739682" cy="1073328"/>
          </a:xfrm>
          <a:prstGeom prst="rect">
            <a:avLst/>
          </a:prstGeom>
        </p:spPr>
      </p:pic>
      <p:sp>
        <p:nvSpPr>
          <p:cNvPr id="6" name="Rectangle 5">
            <a:extLst>
              <a:ext uri="{FF2B5EF4-FFF2-40B4-BE49-F238E27FC236}">
                <a16:creationId xmlns:a16="http://schemas.microsoft.com/office/drawing/2014/main" id="{AB9DEA76-A2F5-431D-B039-3BA131E91FED}"/>
              </a:ext>
            </a:extLst>
          </p:cNvPr>
          <p:cNvSpPr/>
          <p:nvPr/>
        </p:nvSpPr>
        <p:spPr>
          <a:xfrm>
            <a:off x="2174661" y="3736525"/>
            <a:ext cx="7633855" cy="905179"/>
          </a:xfrm>
          <a:prstGeom prst="rect">
            <a:avLst/>
          </a:prstGeom>
        </p:spPr>
        <p:txBody>
          <a:bodyPr wrap="square">
            <a:spAutoFit/>
          </a:bodyPr>
          <a:lstStyle/>
          <a:p>
            <a:r>
              <a:rPr lang="en-US" sz="1730" dirty="0">
                <a:solidFill>
                  <a:srgbClr val="A31515"/>
                </a:solidFill>
                <a:latin typeface="Consolas" panose="020B0609020204030204" pitchFamily="49" charset="0"/>
              </a:rPr>
              <a:t>https://myaccount.blob.core.windows.net/?sp=r&amp;st=2020-05-11T18:31:43Z&amp;se=2020-05-12T02:31:43Z&amp;spr=https&amp;sv=2019-10-10&amp;sr=b&amp;sig=jOqABJZHfUVeBQ3yVn7kWiCKlO0sxCiK1rzEchfAz8U%3D</a:t>
            </a:r>
          </a:p>
        </p:txBody>
      </p:sp>
      <p:sp>
        <p:nvSpPr>
          <p:cNvPr id="11" name="Rectangle 10">
            <a:extLst>
              <a:ext uri="{FF2B5EF4-FFF2-40B4-BE49-F238E27FC236}">
                <a16:creationId xmlns:a16="http://schemas.microsoft.com/office/drawing/2014/main" id="{98E57CC1-A90D-4A61-80B9-8D1866BFDFDF}"/>
              </a:ext>
            </a:extLst>
          </p:cNvPr>
          <p:cNvSpPr/>
          <p:nvPr/>
        </p:nvSpPr>
        <p:spPr>
          <a:xfrm>
            <a:off x="418639" y="4920960"/>
            <a:ext cx="11343824" cy="131621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spcAft>
                <a:spcPts val="1176"/>
              </a:spcAft>
            </a:pPr>
            <a:r>
              <a:rPr lang="en-US" sz="2353" dirty="0">
                <a:solidFill>
                  <a:schemeClr val="tx1"/>
                </a:solidFill>
              </a:rPr>
              <a:t>Includes parameters for resource URI, storage services version, services,</a:t>
            </a:r>
            <a:br>
              <a:rPr lang="en-US" sz="2353" dirty="0">
                <a:solidFill>
                  <a:schemeClr val="tx1"/>
                </a:solidFill>
              </a:rPr>
            </a:br>
            <a:r>
              <a:rPr lang="en-US" sz="2353" dirty="0">
                <a:solidFill>
                  <a:schemeClr val="tx1"/>
                </a:solidFill>
              </a:rPr>
              <a:t>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DC61-0E62-49F2-8573-F72976BFE085}"/>
              </a:ext>
            </a:extLst>
          </p:cNvPr>
          <p:cNvSpPr>
            <a:spLocks noGrp="1"/>
          </p:cNvSpPr>
          <p:nvPr>
            <p:ph type="title"/>
          </p:nvPr>
        </p:nvSpPr>
        <p:spPr/>
        <p:txBody>
          <a:bodyPr/>
          <a:lstStyle/>
          <a:p>
            <a:r>
              <a:rPr lang="en-US" dirty="0"/>
              <a:t>Determine Storage Service Encryption</a:t>
            </a:r>
          </a:p>
        </p:txBody>
      </p:sp>
      <p:sp>
        <p:nvSpPr>
          <p:cNvPr id="4" name="Rectangle 3">
            <a:extLst>
              <a:ext uri="{FF2B5EF4-FFF2-40B4-BE49-F238E27FC236}">
                <a16:creationId xmlns:a16="http://schemas.microsoft.com/office/drawing/2014/main" id="{936145C1-4E6E-44B0-B6F2-8CA20C34BBB1}"/>
              </a:ext>
            </a:extLst>
          </p:cNvPr>
          <p:cNvSpPr/>
          <p:nvPr/>
        </p:nvSpPr>
        <p:spPr>
          <a:xfrm>
            <a:off x="418640" y="1248614"/>
            <a:ext cx="4984810" cy="67098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Protects your data for security and compliance</a:t>
            </a:r>
          </a:p>
        </p:txBody>
      </p:sp>
      <p:sp>
        <p:nvSpPr>
          <p:cNvPr id="5" name="Rectangle 4">
            <a:extLst>
              <a:ext uri="{FF2B5EF4-FFF2-40B4-BE49-F238E27FC236}">
                <a16:creationId xmlns:a16="http://schemas.microsoft.com/office/drawing/2014/main" id="{43A2A113-8349-4878-91FE-A3227E23F12A}"/>
              </a:ext>
            </a:extLst>
          </p:cNvPr>
          <p:cNvSpPr/>
          <p:nvPr/>
        </p:nvSpPr>
        <p:spPr>
          <a:xfrm>
            <a:off x="418640" y="2203099"/>
            <a:ext cx="4984810" cy="67098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Automatically encrypts and decrypts</a:t>
            </a:r>
            <a:br>
              <a:rPr lang="en-US" sz="1961">
                <a:solidFill>
                  <a:schemeClr val="tx1"/>
                </a:solidFill>
              </a:rPr>
            </a:br>
            <a:r>
              <a:rPr lang="en-US" sz="1961">
                <a:solidFill>
                  <a:schemeClr val="tx1"/>
                </a:solidFill>
              </a:rPr>
              <a:t>your data</a:t>
            </a:r>
          </a:p>
        </p:txBody>
      </p:sp>
      <p:sp>
        <p:nvSpPr>
          <p:cNvPr id="6" name="Rectangle 5">
            <a:extLst>
              <a:ext uri="{FF2B5EF4-FFF2-40B4-BE49-F238E27FC236}">
                <a16:creationId xmlns:a16="http://schemas.microsoft.com/office/drawing/2014/main" id="{2309AE5D-B9C4-4D16-BAE1-75166F5C389D}"/>
              </a:ext>
            </a:extLst>
          </p:cNvPr>
          <p:cNvSpPr/>
          <p:nvPr/>
        </p:nvSpPr>
        <p:spPr>
          <a:xfrm>
            <a:off x="418640" y="3157583"/>
            <a:ext cx="4984810" cy="48799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Encrypted through 256-bit AES encryption</a:t>
            </a:r>
          </a:p>
        </p:txBody>
      </p:sp>
      <p:sp>
        <p:nvSpPr>
          <p:cNvPr id="7" name="Rectangle 6">
            <a:extLst>
              <a:ext uri="{FF2B5EF4-FFF2-40B4-BE49-F238E27FC236}">
                <a16:creationId xmlns:a16="http://schemas.microsoft.com/office/drawing/2014/main" id="{4D965712-9F3F-42D7-A781-3E41913DDE8C}"/>
              </a:ext>
            </a:extLst>
          </p:cNvPr>
          <p:cNvSpPr/>
          <p:nvPr/>
        </p:nvSpPr>
        <p:spPr>
          <a:xfrm>
            <a:off x="418640" y="3885043"/>
            <a:ext cx="4984810" cy="67098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Is enabled for all new and existing storage accounts and cannot be disabled</a:t>
            </a:r>
          </a:p>
        </p:txBody>
      </p:sp>
      <p:sp>
        <p:nvSpPr>
          <p:cNvPr id="12" name="Rectangle 11">
            <a:extLst>
              <a:ext uri="{FF2B5EF4-FFF2-40B4-BE49-F238E27FC236}">
                <a16:creationId xmlns:a16="http://schemas.microsoft.com/office/drawing/2014/main" id="{661B92A0-6A64-4528-83B8-9003108139FD}"/>
              </a:ext>
            </a:extLst>
          </p:cNvPr>
          <p:cNvSpPr/>
          <p:nvPr/>
        </p:nvSpPr>
        <p:spPr>
          <a:xfrm>
            <a:off x="418640" y="4839524"/>
            <a:ext cx="4984810" cy="48799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Is transparent to users</a:t>
            </a:r>
          </a:p>
        </p:txBody>
      </p:sp>
      <p:sp>
        <p:nvSpPr>
          <p:cNvPr id="3" name="Rectangle 2">
            <a:extLst>
              <a:ext uri="{FF2B5EF4-FFF2-40B4-BE49-F238E27FC236}">
                <a16:creationId xmlns:a16="http://schemas.microsoft.com/office/drawing/2014/main" id="{DC888400-5B5A-4D14-BC1E-1D70875696C6}"/>
              </a:ext>
              <a:ext uri="{C183D7F6-B498-43B3-948B-1728B52AA6E4}">
                <adec:decorative xmlns:adec="http://schemas.microsoft.com/office/drawing/2017/decorative" val="1"/>
              </a:ext>
            </a:extLst>
          </p:cNvPr>
          <p:cNvSpPr/>
          <p:nvPr/>
        </p:nvSpPr>
        <p:spPr bwMode="auto">
          <a:xfrm>
            <a:off x="5552854" y="1169265"/>
            <a:ext cx="6220504" cy="419265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6" descr="A screenshot that talks about Storage Service Encryption page">
            <a:extLst>
              <a:ext uri="{FF2B5EF4-FFF2-40B4-BE49-F238E27FC236}">
                <a16:creationId xmlns:a16="http://schemas.microsoft.com/office/drawing/2014/main" id="{7DA6E92D-9068-4347-B40D-F007ADC745F8}"/>
              </a:ext>
            </a:extLst>
          </p:cNvPr>
          <p:cNvPicPr>
            <a:picLocks noChangeAspect="1"/>
          </p:cNvPicPr>
          <p:nvPr/>
        </p:nvPicPr>
        <p:blipFill>
          <a:blip r:embed="rId3"/>
          <a:stretch>
            <a:fillRect/>
          </a:stretch>
        </p:blipFill>
        <p:spPr>
          <a:xfrm>
            <a:off x="6096000" y="1169263"/>
            <a:ext cx="5286525" cy="4075245"/>
          </a:xfrm>
          <a:prstGeom prst="rect">
            <a:avLst/>
          </a:prstGeom>
          <a:ln>
            <a:noFill/>
          </a:ln>
        </p:spPr>
      </p:pic>
      <p:sp>
        <p:nvSpPr>
          <p:cNvPr id="13" name="Rectangle 12">
            <a:extLst>
              <a:ext uri="{FF2B5EF4-FFF2-40B4-BE49-F238E27FC236}">
                <a16:creationId xmlns:a16="http://schemas.microsoft.com/office/drawing/2014/main" id="{AEEB38EC-FCEA-4D59-995C-B4FA5D705CC3}"/>
              </a:ext>
            </a:extLst>
          </p:cNvPr>
          <p:cNvSpPr/>
          <p:nvPr/>
        </p:nvSpPr>
        <p:spPr bwMode="auto">
          <a:xfrm>
            <a:off x="418643" y="5507281"/>
            <a:ext cx="770925" cy="7670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4705" b="1">
                <a:solidFill>
                  <a:srgbClr val="007E39"/>
                </a:solidFill>
                <a:ea typeface="Segoe UI" pitchFamily="34" charset="0"/>
                <a:cs typeface="Segoe UI" pitchFamily="34" charset="0"/>
                <a:sym typeface="Wingdings" panose="05000000000000000000" pitchFamily="2" charset="2"/>
              </a:rPr>
              <a:t></a:t>
            </a:r>
            <a:endParaRPr lang="en-US" sz="4705" b="1">
              <a:solidFill>
                <a:srgbClr val="007E39"/>
              </a:soli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7519310B-F7F3-41A6-A05B-386DF88E5D34}"/>
              </a:ext>
            </a:extLst>
          </p:cNvPr>
          <p:cNvSpPr/>
          <p:nvPr/>
        </p:nvSpPr>
        <p:spPr bwMode="auto">
          <a:xfrm>
            <a:off x="0" y="5507281"/>
            <a:ext cx="12192000" cy="729894"/>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7" tIns="143428" rIns="179285" bIns="143428" numCol="1" spcCol="0" rtlCol="0" fromWordArt="0" anchor="ctr" anchorCtr="0" forceAA="0" compatLnSpc="1">
            <a:prstTxWarp prst="textNoShape">
              <a:avLst/>
            </a:prstTxWarp>
            <a:noAutofit/>
          </a:bodyPr>
          <a:lstStyle/>
          <a:p>
            <a:pPr lvl="0"/>
            <a:r>
              <a:rPr lang="en-US" sz="1568">
                <a:solidFill>
                  <a:srgbClr val="000000"/>
                </a:solidFill>
                <a:ea typeface="+mn-lt"/>
                <a:cs typeface="Segoe UI"/>
              </a:rPr>
              <a:t> </a:t>
            </a:r>
            <a:r>
              <a:rPr lang="en-US" sz="1730">
                <a:solidFill>
                  <a:schemeClr val="tx1"/>
                </a:solidFill>
                <a:latin typeface="+mj-lt"/>
                <a:cs typeface="Segoe UI Semibold" panose="020B0702040204020203" pitchFamily="34" charset="0"/>
              </a:rPr>
              <a:t>You can use your own key (next topic)</a:t>
            </a:r>
          </a:p>
        </p:txBody>
      </p:sp>
    </p:spTree>
    <p:extLst>
      <p:ext uri="{BB962C8B-B14F-4D97-AF65-F5344CB8AC3E}">
        <p14:creationId xmlns:p14="http://schemas.microsoft.com/office/powerpoint/2010/main" val="51562915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8D39-0AE7-4BFA-AFA4-5CD03C00368E}"/>
              </a:ext>
            </a:extLst>
          </p:cNvPr>
          <p:cNvSpPr>
            <a:spLocks noGrp="1"/>
          </p:cNvSpPr>
          <p:nvPr>
            <p:ph type="title"/>
          </p:nvPr>
        </p:nvSpPr>
        <p:spPr/>
        <p:txBody>
          <a:bodyPr/>
          <a:lstStyle/>
          <a:p>
            <a:r>
              <a:rPr lang="en-US" dirty="0"/>
              <a:t>Create Customer Managed Keys</a:t>
            </a:r>
          </a:p>
        </p:txBody>
      </p:sp>
      <p:sp>
        <p:nvSpPr>
          <p:cNvPr id="4" name="Rectangle 3">
            <a:extLst>
              <a:ext uri="{FF2B5EF4-FFF2-40B4-BE49-F238E27FC236}">
                <a16:creationId xmlns:a16="http://schemas.microsoft.com/office/drawing/2014/main" id="{0DC4B81D-2BA7-4264-9DC4-6C417AB95390}"/>
              </a:ext>
            </a:extLst>
          </p:cNvPr>
          <p:cNvSpPr/>
          <p:nvPr/>
        </p:nvSpPr>
        <p:spPr>
          <a:xfrm>
            <a:off x="418640" y="1169263"/>
            <a:ext cx="4984810" cy="11776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Use the Azure Key Vault to manage your encryption keys</a:t>
            </a:r>
          </a:p>
        </p:txBody>
      </p:sp>
      <p:sp>
        <p:nvSpPr>
          <p:cNvPr id="5" name="Rectangle 4">
            <a:extLst>
              <a:ext uri="{FF2B5EF4-FFF2-40B4-BE49-F238E27FC236}">
                <a16:creationId xmlns:a16="http://schemas.microsoft.com/office/drawing/2014/main" id="{3FCA0867-0F7F-4514-87B3-2B8DD32F0607}"/>
              </a:ext>
            </a:extLst>
          </p:cNvPr>
          <p:cNvSpPr/>
          <p:nvPr/>
        </p:nvSpPr>
        <p:spPr>
          <a:xfrm>
            <a:off x="418640" y="2445569"/>
            <a:ext cx="4984810" cy="11776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Create your own encryption keys and</a:t>
            </a:r>
            <a:br>
              <a:rPr lang="en-US" sz="1961">
                <a:solidFill>
                  <a:schemeClr val="tx1"/>
                </a:solidFill>
              </a:rPr>
            </a:br>
            <a:r>
              <a:rPr lang="en-US" sz="1961">
                <a:solidFill>
                  <a:schemeClr val="tx1"/>
                </a:solidFill>
              </a:rPr>
              <a:t>store them in a key vault</a:t>
            </a:r>
          </a:p>
        </p:txBody>
      </p:sp>
      <p:sp>
        <p:nvSpPr>
          <p:cNvPr id="6" name="Rectangle 5">
            <a:extLst>
              <a:ext uri="{FF2B5EF4-FFF2-40B4-BE49-F238E27FC236}">
                <a16:creationId xmlns:a16="http://schemas.microsoft.com/office/drawing/2014/main" id="{AAAF3445-D23C-4BD4-AC57-8E01F0650739}"/>
              </a:ext>
            </a:extLst>
          </p:cNvPr>
          <p:cNvSpPr/>
          <p:nvPr/>
        </p:nvSpPr>
        <p:spPr>
          <a:xfrm>
            <a:off x="418640" y="3721875"/>
            <a:ext cx="4984810" cy="11776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Use Azure Key Vault's APIs to generate encryption keys</a:t>
            </a:r>
          </a:p>
        </p:txBody>
      </p:sp>
      <p:sp>
        <p:nvSpPr>
          <p:cNvPr id="8" name="Rectangle 7">
            <a:extLst>
              <a:ext uri="{FF2B5EF4-FFF2-40B4-BE49-F238E27FC236}">
                <a16:creationId xmlns:a16="http://schemas.microsoft.com/office/drawing/2014/main" id="{11DE86F3-48D2-47D2-9403-644519EF8465}"/>
              </a:ext>
            </a:extLst>
          </p:cNvPr>
          <p:cNvSpPr/>
          <p:nvPr/>
        </p:nvSpPr>
        <p:spPr>
          <a:xfrm>
            <a:off x="418640" y="4998182"/>
            <a:ext cx="4984810" cy="11776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a:solidFill>
                  <a:schemeClr val="tx1"/>
                </a:solidFill>
              </a:rPr>
              <a:t>Custom keys give you more flexibility</a:t>
            </a:r>
            <a:br>
              <a:rPr lang="en-US" sz="1961">
                <a:solidFill>
                  <a:schemeClr val="tx1"/>
                </a:solidFill>
              </a:rPr>
            </a:br>
            <a:r>
              <a:rPr lang="en-US" sz="1961">
                <a:solidFill>
                  <a:schemeClr val="tx1"/>
                </a:solidFill>
              </a:rPr>
              <a:t>and control </a:t>
            </a:r>
          </a:p>
        </p:txBody>
      </p:sp>
      <p:sp>
        <p:nvSpPr>
          <p:cNvPr id="3" name="Rectangle 2">
            <a:extLst>
              <a:ext uri="{FF2B5EF4-FFF2-40B4-BE49-F238E27FC236}">
                <a16:creationId xmlns:a16="http://schemas.microsoft.com/office/drawing/2014/main" id="{8C868267-3BF7-4B13-A44C-84DBB9DBBF35}"/>
              </a:ext>
              <a:ext uri="{C183D7F6-B498-43B3-948B-1728B52AA6E4}">
                <adec:decorative xmlns:adec="http://schemas.microsoft.com/office/drawing/2017/decorative" val="1"/>
              </a:ext>
            </a:extLst>
          </p:cNvPr>
          <p:cNvSpPr/>
          <p:nvPr/>
        </p:nvSpPr>
        <p:spPr bwMode="auto">
          <a:xfrm>
            <a:off x="5552854" y="1169264"/>
            <a:ext cx="6220504" cy="500659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5" descr="A screenshot of using Customer Managed Keys for encryption, and selecting a key from the Key Vault">
            <a:extLst>
              <a:ext uri="{FF2B5EF4-FFF2-40B4-BE49-F238E27FC236}">
                <a16:creationId xmlns:a16="http://schemas.microsoft.com/office/drawing/2014/main" id="{A9FF4276-D20B-4CE6-BD17-6150393256C4}"/>
              </a:ext>
            </a:extLst>
          </p:cNvPr>
          <p:cNvPicPr>
            <a:picLocks noChangeAspect="1"/>
          </p:cNvPicPr>
          <p:nvPr/>
        </p:nvPicPr>
        <p:blipFill>
          <a:blip r:embed="rId3"/>
          <a:stretch>
            <a:fillRect/>
          </a:stretch>
        </p:blipFill>
        <p:spPr>
          <a:xfrm>
            <a:off x="5672194" y="1811010"/>
            <a:ext cx="5981824" cy="3723100"/>
          </a:xfrm>
          <a:prstGeom prst="rect">
            <a:avLst/>
          </a:prstGeom>
          <a:ln>
            <a:noFill/>
          </a:ln>
        </p:spPr>
      </p:pic>
    </p:spTree>
    <p:extLst>
      <p:ext uri="{BB962C8B-B14F-4D97-AF65-F5344CB8AC3E}">
        <p14:creationId xmlns:p14="http://schemas.microsoft.com/office/powerpoint/2010/main" val="365275889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Apply Storage Security Best Practices</a:t>
            </a:r>
          </a:p>
        </p:txBody>
      </p:sp>
      <p:sp>
        <p:nvSpPr>
          <p:cNvPr id="53" name="TextBox 52">
            <a:extLst>
              <a:ext uri="{FF2B5EF4-FFF2-40B4-BE49-F238E27FC236}">
                <a16:creationId xmlns:a16="http://schemas.microsoft.com/office/drawing/2014/main" id="{8E6A6E4C-A83D-4B4C-A352-18236004FB00}"/>
              </a:ext>
            </a:extLst>
          </p:cNvPr>
          <p:cNvSpPr txBox="1"/>
          <p:nvPr/>
        </p:nvSpPr>
        <p:spPr>
          <a:xfrm>
            <a:off x="1481591" y="1583352"/>
            <a:ext cx="3968102" cy="532453"/>
          </a:xfrm>
          <a:prstGeom prst="rect">
            <a:avLst/>
          </a:prstGeom>
          <a:noFill/>
        </p:spPr>
        <p:txBody>
          <a:bodyPr wrap="square" lIns="0" tIns="0" rIns="0" bIns="0" rtlCol="0" anchor="ctr">
            <a:spAutoFit/>
          </a:bodyPr>
          <a:lstStyle/>
          <a:p>
            <a:pPr>
              <a:spcBef>
                <a:spcPts val="588"/>
              </a:spcBef>
              <a:spcAft>
                <a:spcPts val="588"/>
              </a:spcAft>
            </a:pPr>
            <a:r>
              <a:rPr lang="en-US" sz="1730"/>
              <a:t>Always use HTTPS to create or distribute an SAS</a:t>
            </a:r>
          </a:p>
        </p:txBody>
      </p:sp>
      <p:sp>
        <p:nvSpPr>
          <p:cNvPr id="54" name="TextBox 53">
            <a:extLst>
              <a:ext uri="{FF2B5EF4-FFF2-40B4-BE49-F238E27FC236}">
                <a16:creationId xmlns:a16="http://schemas.microsoft.com/office/drawing/2014/main" id="{31FC4AA5-5562-4E55-96FF-7B1D6A3B8D9A}"/>
              </a:ext>
            </a:extLst>
          </p:cNvPr>
          <p:cNvSpPr txBox="1"/>
          <p:nvPr/>
        </p:nvSpPr>
        <p:spPr>
          <a:xfrm>
            <a:off x="1481591" y="2582820"/>
            <a:ext cx="3968102" cy="532453"/>
          </a:xfrm>
          <a:prstGeom prst="rect">
            <a:avLst/>
          </a:prstGeom>
          <a:noFill/>
        </p:spPr>
        <p:txBody>
          <a:bodyPr wrap="square" lIns="0" tIns="0" rIns="0" bIns="0" rtlCol="0" anchor="ctr">
            <a:spAutoFit/>
          </a:bodyPr>
          <a:lstStyle/>
          <a:p>
            <a:r>
              <a:rPr lang="en-US" sz="1730"/>
              <a:t>Reference stored access policies where possible</a:t>
            </a:r>
          </a:p>
        </p:txBody>
      </p:sp>
      <p:sp>
        <p:nvSpPr>
          <p:cNvPr id="55" name="TextBox 54">
            <a:extLst>
              <a:ext uri="{FF2B5EF4-FFF2-40B4-BE49-F238E27FC236}">
                <a16:creationId xmlns:a16="http://schemas.microsoft.com/office/drawing/2014/main" id="{A4CFEC2D-7B94-4B04-8131-3A579CDE4B3F}"/>
              </a:ext>
            </a:extLst>
          </p:cNvPr>
          <p:cNvSpPr txBox="1"/>
          <p:nvPr/>
        </p:nvSpPr>
        <p:spPr>
          <a:xfrm>
            <a:off x="1481591" y="3597376"/>
            <a:ext cx="3968102" cy="532453"/>
          </a:xfrm>
          <a:prstGeom prst="rect">
            <a:avLst/>
          </a:prstGeom>
          <a:noFill/>
        </p:spPr>
        <p:txBody>
          <a:bodyPr wrap="square" lIns="0" tIns="0" rIns="0" bIns="0" rtlCol="0" anchor="ctr">
            <a:spAutoFit/>
          </a:bodyPr>
          <a:lstStyle/>
          <a:p>
            <a:r>
              <a:rPr lang="en-US" sz="1730"/>
              <a:t>Use near-term expiration times on an ad hoc SAS</a:t>
            </a:r>
          </a:p>
        </p:txBody>
      </p:sp>
      <p:sp>
        <p:nvSpPr>
          <p:cNvPr id="62" name="TextBox 61">
            <a:extLst>
              <a:ext uri="{FF2B5EF4-FFF2-40B4-BE49-F238E27FC236}">
                <a16:creationId xmlns:a16="http://schemas.microsoft.com/office/drawing/2014/main" id="{E6B66279-9E32-4ED4-86F6-3B00D0818F0E}"/>
              </a:ext>
            </a:extLst>
          </p:cNvPr>
          <p:cNvSpPr txBox="1"/>
          <p:nvPr/>
        </p:nvSpPr>
        <p:spPr>
          <a:xfrm>
            <a:off x="1512914" y="4653872"/>
            <a:ext cx="4572311" cy="532453"/>
          </a:xfrm>
          <a:prstGeom prst="rect">
            <a:avLst/>
          </a:prstGeom>
          <a:noFill/>
        </p:spPr>
        <p:txBody>
          <a:bodyPr wrap="square" lIns="0" tIns="0" rIns="0" bIns="0" rtlCol="0" anchor="ctr">
            <a:spAutoFit/>
          </a:bodyPr>
          <a:lstStyle/>
          <a:p>
            <a:r>
              <a:rPr lang="en-US" sz="1730" dirty="0"/>
              <a:t>Use Storage Analytics to monitor your application</a:t>
            </a:r>
          </a:p>
        </p:txBody>
      </p:sp>
      <p:sp>
        <p:nvSpPr>
          <p:cNvPr id="57" name="TextBox 56">
            <a:extLst>
              <a:ext uri="{FF2B5EF4-FFF2-40B4-BE49-F238E27FC236}">
                <a16:creationId xmlns:a16="http://schemas.microsoft.com/office/drawing/2014/main" id="{8F3C5CDA-4205-485D-A41B-E954428080F0}"/>
              </a:ext>
              <a:ext uri="{C183D7F6-B498-43B3-948B-1728B52AA6E4}">
                <adec:decorative xmlns:adec="http://schemas.microsoft.com/office/drawing/2017/decorative" val="0"/>
              </a:ext>
            </a:extLst>
          </p:cNvPr>
          <p:cNvSpPr txBox="1"/>
          <p:nvPr/>
        </p:nvSpPr>
        <p:spPr>
          <a:xfrm>
            <a:off x="1481591" y="5793479"/>
            <a:ext cx="3968102" cy="266227"/>
          </a:xfrm>
          <a:prstGeom prst="rect">
            <a:avLst/>
          </a:prstGeom>
          <a:noFill/>
        </p:spPr>
        <p:txBody>
          <a:bodyPr wrap="square" lIns="0" tIns="0" rIns="0" bIns="0" rtlCol="0" anchor="ctr">
            <a:spAutoFit/>
          </a:bodyPr>
          <a:lstStyle/>
          <a:p>
            <a:r>
              <a:rPr lang="en-US" sz="1730" dirty="0"/>
              <a:t>Be careful with SAS start time</a:t>
            </a:r>
          </a:p>
        </p:txBody>
      </p:sp>
      <p:sp>
        <p:nvSpPr>
          <p:cNvPr id="58" name="TextBox 57">
            <a:extLst>
              <a:ext uri="{FF2B5EF4-FFF2-40B4-BE49-F238E27FC236}">
                <a16:creationId xmlns:a16="http://schemas.microsoft.com/office/drawing/2014/main" id="{5B23CD7B-0222-4A47-97DC-B096452552AC}"/>
              </a:ext>
            </a:extLst>
          </p:cNvPr>
          <p:cNvSpPr txBox="1"/>
          <p:nvPr/>
        </p:nvSpPr>
        <p:spPr>
          <a:xfrm>
            <a:off x="7195043" y="1716465"/>
            <a:ext cx="4572311" cy="266227"/>
          </a:xfrm>
          <a:prstGeom prst="rect">
            <a:avLst/>
          </a:prstGeom>
          <a:noFill/>
        </p:spPr>
        <p:txBody>
          <a:bodyPr wrap="square" lIns="0" tIns="0" rIns="0" bIns="0" rtlCol="0" anchor="ctr">
            <a:spAutoFit/>
          </a:bodyPr>
          <a:lstStyle/>
          <a:p>
            <a:pPr>
              <a:spcBef>
                <a:spcPts val="588"/>
              </a:spcBef>
              <a:spcAft>
                <a:spcPts val="588"/>
              </a:spcAft>
            </a:pPr>
            <a:r>
              <a:rPr lang="en-US" sz="1730"/>
              <a:t>Be specific with the resource to be accessed</a:t>
            </a:r>
          </a:p>
        </p:txBody>
      </p:sp>
      <p:sp>
        <p:nvSpPr>
          <p:cNvPr id="59" name="TextBox 58">
            <a:extLst>
              <a:ext uri="{FF2B5EF4-FFF2-40B4-BE49-F238E27FC236}">
                <a16:creationId xmlns:a16="http://schemas.microsoft.com/office/drawing/2014/main" id="{A0AA03E4-B222-402D-B0B7-A6614AEF144C}"/>
              </a:ext>
            </a:extLst>
          </p:cNvPr>
          <p:cNvSpPr txBox="1"/>
          <p:nvPr/>
        </p:nvSpPr>
        <p:spPr>
          <a:xfrm>
            <a:off x="7195043" y="2582820"/>
            <a:ext cx="4572311" cy="532453"/>
          </a:xfrm>
          <a:prstGeom prst="rect">
            <a:avLst/>
          </a:prstGeom>
          <a:noFill/>
        </p:spPr>
        <p:txBody>
          <a:bodyPr wrap="square" lIns="0" tIns="0" rIns="0" bIns="0" rtlCol="0" anchor="ctr">
            <a:spAutoFit/>
          </a:bodyPr>
          <a:lstStyle/>
          <a:p>
            <a:r>
              <a:rPr lang="en-US" sz="1730"/>
              <a:t>Understand that your account will be billed for any usage</a:t>
            </a:r>
          </a:p>
        </p:txBody>
      </p:sp>
      <p:sp>
        <p:nvSpPr>
          <p:cNvPr id="60" name="TextBox 59">
            <a:extLst>
              <a:ext uri="{FF2B5EF4-FFF2-40B4-BE49-F238E27FC236}">
                <a16:creationId xmlns:a16="http://schemas.microsoft.com/office/drawing/2014/main" id="{64F87851-A142-462A-8EEA-70AA9329985C}"/>
              </a:ext>
            </a:extLst>
          </p:cNvPr>
          <p:cNvSpPr txBox="1"/>
          <p:nvPr/>
        </p:nvSpPr>
        <p:spPr>
          <a:xfrm>
            <a:off x="7195043" y="3730490"/>
            <a:ext cx="4572311" cy="266227"/>
          </a:xfrm>
          <a:prstGeom prst="rect">
            <a:avLst/>
          </a:prstGeom>
          <a:noFill/>
        </p:spPr>
        <p:txBody>
          <a:bodyPr wrap="square" lIns="0" tIns="0" rIns="0" bIns="0" rtlCol="0" anchor="ctr">
            <a:spAutoFit/>
          </a:bodyPr>
          <a:lstStyle/>
          <a:p>
            <a:r>
              <a:rPr lang="en-US" sz="1730"/>
              <a:t>Validate data written using SAS</a:t>
            </a:r>
          </a:p>
        </p:txBody>
      </p:sp>
      <p:sp>
        <p:nvSpPr>
          <p:cNvPr id="61" name="TextBox 60">
            <a:extLst>
              <a:ext uri="{FF2B5EF4-FFF2-40B4-BE49-F238E27FC236}">
                <a16:creationId xmlns:a16="http://schemas.microsoft.com/office/drawing/2014/main" id="{42A28FE7-0DE3-4EFB-85F7-3F2F368B081D}"/>
              </a:ext>
            </a:extLst>
          </p:cNvPr>
          <p:cNvSpPr txBox="1"/>
          <p:nvPr/>
        </p:nvSpPr>
        <p:spPr>
          <a:xfrm>
            <a:off x="7195043" y="4745042"/>
            <a:ext cx="4572311" cy="266227"/>
          </a:xfrm>
          <a:prstGeom prst="rect">
            <a:avLst/>
          </a:prstGeom>
          <a:noFill/>
        </p:spPr>
        <p:txBody>
          <a:bodyPr wrap="square" lIns="0" tIns="0" rIns="0" bIns="0" rtlCol="0" anchor="ctr">
            <a:spAutoFit/>
          </a:bodyPr>
          <a:lstStyle/>
          <a:p>
            <a:r>
              <a:rPr lang="en-US" sz="1730"/>
              <a:t>Don't assume SAS is always the correct choice</a:t>
            </a:r>
          </a:p>
        </p:txBody>
      </p:sp>
      <p:pic>
        <p:nvPicPr>
          <p:cNvPr id="19" name="Picture 18">
            <a:extLst>
              <a:ext uri="{FF2B5EF4-FFF2-40B4-BE49-F238E27FC236}">
                <a16:creationId xmlns:a16="http://schemas.microsoft.com/office/drawing/2014/main" id="{E79AAB12-5DD7-4298-8F11-ECBBDA03491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4869" y="1433138"/>
            <a:ext cx="842639" cy="842639"/>
          </a:xfrm>
          <a:prstGeom prst="rect">
            <a:avLst/>
          </a:prstGeom>
        </p:spPr>
      </p:pic>
      <p:cxnSp>
        <p:nvCxnSpPr>
          <p:cNvPr id="27" name="Straight Connector 26">
            <a:extLst>
              <a:ext uri="{FF2B5EF4-FFF2-40B4-BE49-F238E27FC236}">
                <a16:creationId xmlns:a16="http://schemas.microsoft.com/office/drawing/2014/main" id="{B922378F-C58D-40BC-B926-C6582F2C30B7}"/>
              </a:ext>
              <a:ext uri="{C183D7F6-B498-43B3-948B-1728B52AA6E4}">
                <adec:decorative xmlns:adec="http://schemas.microsoft.com/office/drawing/2017/decorative" val="1"/>
              </a:ext>
            </a:extLst>
          </p:cNvPr>
          <p:cNvCxnSpPr>
            <a:cxnSpLocks/>
          </p:cNvCxnSpPr>
          <p:nvPr/>
        </p:nvCxnSpPr>
        <p:spPr>
          <a:xfrm>
            <a:off x="1484705" y="2364625"/>
            <a:ext cx="395106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59D7AC-7D56-481A-AAC7-94238B0E88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4869" y="2455019"/>
            <a:ext cx="842639" cy="842639"/>
          </a:xfrm>
          <a:prstGeom prst="rect">
            <a:avLst/>
          </a:prstGeom>
        </p:spPr>
      </p:pic>
      <p:cxnSp>
        <p:nvCxnSpPr>
          <p:cNvPr id="41" name="Straight Connector 40">
            <a:extLst>
              <a:ext uri="{FF2B5EF4-FFF2-40B4-BE49-F238E27FC236}">
                <a16:creationId xmlns:a16="http://schemas.microsoft.com/office/drawing/2014/main" id="{C4ACF37B-CFD6-4E9C-B53D-48D13D1B6693}"/>
              </a:ext>
              <a:ext uri="{C183D7F6-B498-43B3-948B-1728B52AA6E4}">
                <adec:decorative xmlns:adec="http://schemas.microsoft.com/office/drawing/2017/decorative" val="1"/>
              </a:ext>
            </a:extLst>
          </p:cNvPr>
          <p:cNvCxnSpPr>
            <a:cxnSpLocks/>
          </p:cNvCxnSpPr>
          <p:nvPr/>
        </p:nvCxnSpPr>
        <p:spPr>
          <a:xfrm>
            <a:off x="1484705" y="3386505"/>
            <a:ext cx="395106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9B1C62-717D-4254-8CBA-269D888762E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4869" y="3476899"/>
            <a:ext cx="842639" cy="842639"/>
          </a:xfrm>
          <a:prstGeom prst="rect">
            <a:avLst/>
          </a:prstGeom>
        </p:spPr>
      </p:pic>
      <p:cxnSp>
        <p:nvCxnSpPr>
          <p:cNvPr id="42" name="Straight Connector 41">
            <a:extLst>
              <a:ext uri="{FF2B5EF4-FFF2-40B4-BE49-F238E27FC236}">
                <a16:creationId xmlns:a16="http://schemas.microsoft.com/office/drawing/2014/main" id="{5B7FA390-06F6-4185-86BA-952EB2E2FC37}"/>
              </a:ext>
              <a:ext uri="{C183D7F6-B498-43B3-948B-1728B52AA6E4}">
                <adec:decorative xmlns:adec="http://schemas.microsoft.com/office/drawing/2017/decorative" val="1"/>
              </a:ext>
            </a:extLst>
          </p:cNvPr>
          <p:cNvCxnSpPr>
            <a:cxnSpLocks/>
          </p:cNvCxnSpPr>
          <p:nvPr/>
        </p:nvCxnSpPr>
        <p:spPr>
          <a:xfrm>
            <a:off x="1484705" y="4408385"/>
            <a:ext cx="395106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8BA290D-1748-4C48-86E3-F6DEA87BF2F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4869" y="4498779"/>
            <a:ext cx="842639" cy="842639"/>
          </a:xfrm>
          <a:prstGeom prst="rect">
            <a:avLst/>
          </a:prstGeom>
        </p:spPr>
      </p:pic>
      <p:cxnSp>
        <p:nvCxnSpPr>
          <p:cNvPr id="43" name="Straight Connector 42">
            <a:extLst>
              <a:ext uri="{FF2B5EF4-FFF2-40B4-BE49-F238E27FC236}">
                <a16:creationId xmlns:a16="http://schemas.microsoft.com/office/drawing/2014/main" id="{605650B0-E0FF-49F0-8DDE-88F6E2CB6937}"/>
              </a:ext>
              <a:ext uri="{C183D7F6-B498-43B3-948B-1728B52AA6E4}">
                <adec:decorative xmlns:adec="http://schemas.microsoft.com/office/drawing/2017/decorative" val="1"/>
              </a:ext>
            </a:extLst>
          </p:cNvPr>
          <p:cNvCxnSpPr>
            <a:cxnSpLocks/>
          </p:cNvCxnSpPr>
          <p:nvPr/>
        </p:nvCxnSpPr>
        <p:spPr>
          <a:xfrm>
            <a:off x="1484705" y="5430265"/>
            <a:ext cx="395106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1CBE36D-78A0-490E-B708-327980248BB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4869" y="5520658"/>
            <a:ext cx="842639" cy="842639"/>
          </a:xfrm>
          <a:prstGeom prst="rect">
            <a:avLst/>
          </a:prstGeom>
        </p:spPr>
      </p:pic>
      <p:pic>
        <p:nvPicPr>
          <p:cNvPr id="28" name="Picture 27">
            <a:extLst>
              <a:ext uri="{FF2B5EF4-FFF2-40B4-BE49-F238E27FC236}">
                <a16:creationId xmlns:a16="http://schemas.microsoft.com/office/drawing/2014/main" id="{3B8F49F9-2C7B-4AA7-B31F-EDC13580F2E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151629" y="1433138"/>
            <a:ext cx="842639" cy="842639"/>
          </a:xfrm>
          <a:prstGeom prst="rect">
            <a:avLst/>
          </a:prstGeom>
        </p:spPr>
      </p:pic>
      <p:cxnSp>
        <p:nvCxnSpPr>
          <p:cNvPr id="47" name="Straight Connector 46">
            <a:extLst>
              <a:ext uri="{FF2B5EF4-FFF2-40B4-BE49-F238E27FC236}">
                <a16:creationId xmlns:a16="http://schemas.microsoft.com/office/drawing/2014/main" id="{B814FFA0-9038-40C3-8B5D-BE7037F185EE}"/>
              </a:ext>
              <a:ext uri="{C183D7F6-B498-43B3-948B-1728B52AA6E4}">
                <adec:decorative xmlns:adec="http://schemas.microsoft.com/office/drawing/2017/decorative" val="1"/>
              </a:ext>
            </a:extLst>
          </p:cNvPr>
          <p:cNvCxnSpPr>
            <a:cxnSpLocks/>
          </p:cNvCxnSpPr>
          <p:nvPr/>
        </p:nvCxnSpPr>
        <p:spPr>
          <a:xfrm>
            <a:off x="7211463" y="2364625"/>
            <a:ext cx="456189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346CA0C-6BA4-4A11-8706-759CF331403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151629" y="2455019"/>
            <a:ext cx="842639" cy="842639"/>
          </a:xfrm>
          <a:prstGeom prst="rect">
            <a:avLst/>
          </a:prstGeom>
        </p:spPr>
      </p:pic>
      <p:cxnSp>
        <p:nvCxnSpPr>
          <p:cNvPr id="80" name="Straight Connector 79">
            <a:extLst>
              <a:ext uri="{FF2B5EF4-FFF2-40B4-BE49-F238E27FC236}">
                <a16:creationId xmlns:a16="http://schemas.microsoft.com/office/drawing/2014/main" id="{1DD21B25-D79E-460A-AE1A-591BA9638477}"/>
              </a:ext>
              <a:ext uri="{C183D7F6-B498-43B3-948B-1728B52AA6E4}">
                <adec:decorative xmlns:adec="http://schemas.microsoft.com/office/drawing/2017/decorative" val="1"/>
              </a:ext>
            </a:extLst>
          </p:cNvPr>
          <p:cNvCxnSpPr>
            <a:cxnSpLocks/>
          </p:cNvCxnSpPr>
          <p:nvPr/>
        </p:nvCxnSpPr>
        <p:spPr>
          <a:xfrm>
            <a:off x="7211463" y="3386505"/>
            <a:ext cx="456189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D69AB9-15E4-481C-AF98-5BB0CBB0FA4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151629" y="3476899"/>
            <a:ext cx="842639" cy="842639"/>
          </a:xfrm>
          <a:prstGeom prst="rect">
            <a:avLst/>
          </a:prstGeom>
        </p:spPr>
      </p:pic>
      <p:cxnSp>
        <p:nvCxnSpPr>
          <p:cNvPr id="81" name="Straight Connector 80">
            <a:extLst>
              <a:ext uri="{FF2B5EF4-FFF2-40B4-BE49-F238E27FC236}">
                <a16:creationId xmlns:a16="http://schemas.microsoft.com/office/drawing/2014/main" id="{FC798D81-C0C4-4D2C-BD64-0DDEBAADB5A2}"/>
              </a:ext>
              <a:ext uri="{C183D7F6-B498-43B3-948B-1728B52AA6E4}">
                <adec:decorative xmlns:adec="http://schemas.microsoft.com/office/drawing/2017/decorative" val="1"/>
              </a:ext>
            </a:extLst>
          </p:cNvPr>
          <p:cNvCxnSpPr>
            <a:cxnSpLocks/>
          </p:cNvCxnSpPr>
          <p:nvPr/>
        </p:nvCxnSpPr>
        <p:spPr>
          <a:xfrm>
            <a:off x="7211463" y="4408385"/>
            <a:ext cx="456189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BE3F2CD-C9FE-4685-A22E-110F76C3644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151629" y="4498779"/>
            <a:ext cx="842639" cy="842639"/>
          </a:xfrm>
          <a:prstGeom prst="rect">
            <a:avLst/>
          </a:prstGeom>
        </p:spPr>
      </p:pic>
      <p:cxnSp>
        <p:nvCxnSpPr>
          <p:cNvPr id="82" name="Straight Connector 81">
            <a:extLst>
              <a:ext uri="{FF2B5EF4-FFF2-40B4-BE49-F238E27FC236}">
                <a16:creationId xmlns:a16="http://schemas.microsoft.com/office/drawing/2014/main" id="{5EF90B67-1FC9-42B3-BB75-949F1102A7CF}"/>
              </a:ext>
              <a:ext uri="{C183D7F6-B498-43B3-948B-1728B52AA6E4}">
                <adec:decorative xmlns:adec="http://schemas.microsoft.com/office/drawing/2017/decorative" val="1"/>
              </a:ext>
            </a:extLst>
          </p:cNvPr>
          <p:cNvCxnSpPr>
            <a:cxnSpLocks/>
          </p:cNvCxnSpPr>
          <p:nvPr/>
        </p:nvCxnSpPr>
        <p:spPr>
          <a:xfrm>
            <a:off x="7211463" y="5430265"/>
            <a:ext cx="456189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solidFill>
                  <a:schemeClr val="accent6">
                    <a:lumMod val="90000"/>
                  </a:schemeClr>
                </a:solidFill>
              </a:rPr>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t>Databases</a:t>
            </a: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387896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Core Azure workload products - Database</a:t>
            </a:r>
            <a:endParaRPr lang="en-US" dirty="0"/>
          </a:p>
        </p:txBody>
      </p:sp>
      <p:pic>
        <p:nvPicPr>
          <p:cNvPr id="5" name="Graphic 4" descr="Blockchain">
            <a:extLst>
              <a:ext uri="{FF2B5EF4-FFF2-40B4-BE49-F238E27FC236}">
                <a16:creationId xmlns:a16="http://schemas.microsoft.com/office/drawing/2014/main" id="{A7A056C9-D569-4189-8279-4A9B82534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355941366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30919"/>
            <a:ext cx="11341268" cy="680196"/>
          </a:xfrm>
        </p:spPr>
        <p:txBody>
          <a:bodyPr/>
          <a:lstStyle/>
          <a:p>
            <a:r>
              <a:rPr lang="en-US" dirty="0"/>
              <a:t>Azure database services</a:t>
            </a:r>
          </a:p>
        </p:txBody>
      </p:sp>
      <p:grpSp>
        <p:nvGrpSpPr>
          <p:cNvPr id="16" name="Group 15" descr="Azure Cosmos DB icon.  The world with data spinning around it.">
            <a:extLst>
              <a:ext uri="{FF2B5EF4-FFF2-40B4-BE49-F238E27FC236}">
                <a16:creationId xmlns:a16="http://schemas.microsoft.com/office/drawing/2014/main" id="{BB5B7098-DCC9-43F2-B9E8-B772BF455BE5}"/>
              </a:ext>
            </a:extLst>
          </p:cNvPr>
          <p:cNvGrpSpPr/>
          <p:nvPr/>
        </p:nvGrpSpPr>
        <p:grpSpPr>
          <a:xfrm>
            <a:off x="663959" y="841384"/>
            <a:ext cx="10767968" cy="1083945"/>
            <a:chOff x="661065" y="1250959"/>
            <a:chExt cx="10770860" cy="1083945"/>
          </a:xfrm>
        </p:grpSpPr>
        <p:pic>
          <p:nvPicPr>
            <p:cNvPr id="8" name="Graphic 7">
              <a:extLst>
                <a:ext uri="{FF2B5EF4-FFF2-40B4-BE49-F238E27FC236}">
                  <a16:creationId xmlns:a16="http://schemas.microsoft.com/office/drawing/2014/main" id="{D76AC99C-AE1C-410E-9BE4-03E32684A1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065" y="1250959"/>
              <a:ext cx="1083945" cy="1083945"/>
            </a:xfrm>
            <a:prstGeom prst="rect">
              <a:avLst/>
            </a:prstGeom>
          </p:spPr>
        </p:pic>
        <p:sp>
          <p:nvSpPr>
            <p:cNvPr id="15" name="TextBox 14">
              <a:extLst>
                <a:ext uri="{FF2B5EF4-FFF2-40B4-BE49-F238E27FC236}">
                  <a16:creationId xmlns:a16="http://schemas.microsoft.com/office/drawing/2014/main" id="{0A81734B-C9E3-4851-A79A-67AE44CF576E}"/>
                </a:ext>
              </a:extLst>
            </p:cNvPr>
            <p:cNvSpPr txBox="1"/>
            <p:nvPr/>
          </p:nvSpPr>
          <p:spPr>
            <a:xfrm>
              <a:off x="1899305" y="1312800"/>
              <a:ext cx="9532620"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Azure Cosmos Database </a:t>
              </a:r>
              <a:r>
                <a:rPr lang="en-US" sz="2400" dirty="0">
                  <a:gradFill>
                    <a:gsLst>
                      <a:gs pos="2917">
                        <a:schemeClr val="tx1"/>
                      </a:gs>
                      <a:gs pos="30000">
                        <a:schemeClr val="tx1"/>
                      </a:gs>
                    </a:gsLst>
                    <a:lin ang="5400000" scaled="0"/>
                  </a:gradFill>
                </a:rPr>
                <a:t>is a globally-distributed database service that elastically and independently scales throughput and storage. </a:t>
              </a:r>
            </a:p>
          </p:txBody>
        </p:sp>
      </p:grpSp>
      <p:grpSp>
        <p:nvGrpSpPr>
          <p:cNvPr id="21" name="Group 20" descr="Azure SQL database icon.  Cylinder where data can be stored with SQL written on it.">
            <a:extLst>
              <a:ext uri="{FF2B5EF4-FFF2-40B4-BE49-F238E27FC236}">
                <a16:creationId xmlns:a16="http://schemas.microsoft.com/office/drawing/2014/main" id="{2348C96D-B55F-4FD5-A584-16F21DD75CA7}"/>
              </a:ext>
            </a:extLst>
          </p:cNvPr>
          <p:cNvGrpSpPr/>
          <p:nvPr/>
        </p:nvGrpSpPr>
        <p:grpSpPr>
          <a:xfrm>
            <a:off x="663959" y="1903202"/>
            <a:ext cx="10767968" cy="1292662"/>
            <a:chOff x="661065" y="2626844"/>
            <a:chExt cx="10770860" cy="1292662"/>
          </a:xfrm>
        </p:grpSpPr>
        <p:pic>
          <p:nvPicPr>
            <p:cNvPr id="10" name="Graphic 9">
              <a:extLst>
                <a:ext uri="{FF2B5EF4-FFF2-40B4-BE49-F238E27FC236}">
                  <a16:creationId xmlns:a16="http://schemas.microsoft.com/office/drawing/2014/main" id="{11260FD4-CCDA-4AE8-B5B4-363E84C3E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065" y="2731202"/>
              <a:ext cx="1083945" cy="1083945"/>
            </a:xfrm>
            <a:prstGeom prst="rect">
              <a:avLst/>
            </a:prstGeom>
          </p:spPr>
        </p:pic>
        <p:sp>
          <p:nvSpPr>
            <p:cNvPr id="18" name="TextBox 17">
              <a:extLst>
                <a:ext uri="{FF2B5EF4-FFF2-40B4-BE49-F238E27FC236}">
                  <a16:creationId xmlns:a16="http://schemas.microsoft.com/office/drawing/2014/main" id="{9CE26080-F17B-4A06-8E57-47B04F7DC8FC}"/>
                </a:ext>
              </a:extLst>
            </p:cNvPr>
            <p:cNvSpPr txBox="1"/>
            <p:nvPr/>
          </p:nvSpPr>
          <p:spPr>
            <a:xfrm>
              <a:off x="1899305" y="2626844"/>
              <a:ext cx="9532620"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Azure SQL Database</a:t>
              </a:r>
              <a:r>
                <a:rPr lang="en-US" sz="2400" dirty="0">
                  <a:gradFill>
                    <a:gsLst>
                      <a:gs pos="2917">
                        <a:schemeClr val="tx1"/>
                      </a:gs>
                      <a:gs pos="30000">
                        <a:schemeClr val="tx1"/>
                      </a:gs>
                    </a:gsLst>
                    <a:lin ang="5400000" scaled="0"/>
                  </a:gradFill>
                </a:rPr>
                <a:t> is a relational database as a service (</a:t>
              </a:r>
              <a:r>
                <a:rPr lang="en-US" sz="2400" dirty="0" err="1">
                  <a:gradFill>
                    <a:gsLst>
                      <a:gs pos="2917">
                        <a:schemeClr val="tx1"/>
                      </a:gs>
                      <a:gs pos="30000">
                        <a:schemeClr val="tx1"/>
                      </a:gs>
                    </a:gsLst>
                    <a:lin ang="5400000" scaled="0"/>
                  </a:gradFill>
                </a:rPr>
                <a:t>DaaS</a:t>
              </a:r>
              <a:r>
                <a:rPr lang="en-US" sz="2400" dirty="0">
                  <a:gradFill>
                    <a:gsLst>
                      <a:gs pos="2917">
                        <a:schemeClr val="tx1"/>
                      </a:gs>
                      <a:gs pos="30000">
                        <a:schemeClr val="tx1"/>
                      </a:gs>
                    </a:gsLst>
                    <a:lin ang="5400000" scaled="0"/>
                  </a:gradFill>
                </a:rPr>
                <a:t>) based on the latest stable version of the Microsoft SQL Server database engine.</a:t>
              </a:r>
            </a:p>
          </p:txBody>
        </p:sp>
      </p:grpSp>
      <p:grpSp>
        <p:nvGrpSpPr>
          <p:cNvPr id="22" name="Group 21" descr="Azure MySQL Database icon.  Cylinder where data can be stored with MySQL written on it.">
            <a:extLst>
              <a:ext uri="{FF2B5EF4-FFF2-40B4-BE49-F238E27FC236}">
                <a16:creationId xmlns:a16="http://schemas.microsoft.com/office/drawing/2014/main" id="{D08733A0-E944-4170-A6C5-08CCB372876F}"/>
              </a:ext>
            </a:extLst>
          </p:cNvPr>
          <p:cNvGrpSpPr/>
          <p:nvPr/>
        </p:nvGrpSpPr>
        <p:grpSpPr>
          <a:xfrm>
            <a:off x="663959" y="3213064"/>
            <a:ext cx="10767968" cy="1083945"/>
            <a:chOff x="661065" y="4238593"/>
            <a:chExt cx="10770860" cy="1083945"/>
          </a:xfrm>
        </p:grpSpPr>
        <p:pic>
          <p:nvPicPr>
            <p:cNvPr id="12" name="Graphic 11">
              <a:extLst>
                <a:ext uri="{FF2B5EF4-FFF2-40B4-BE49-F238E27FC236}">
                  <a16:creationId xmlns:a16="http://schemas.microsoft.com/office/drawing/2014/main" id="{2FF28343-9BB9-4C71-91C1-D0CED20AA9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065" y="4238593"/>
              <a:ext cx="1083945" cy="1083945"/>
            </a:xfrm>
            <a:prstGeom prst="rect">
              <a:avLst/>
            </a:prstGeom>
          </p:spPr>
        </p:pic>
        <p:sp>
          <p:nvSpPr>
            <p:cNvPr id="19" name="TextBox 18">
              <a:extLst>
                <a:ext uri="{FF2B5EF4-FFF2-40B4-BE49-F238E27FC236}">
                  <a16:creationId xmlns:a16="http://schemas.microsoft.com/office/drawing/2014/main" id="{D77DF5E7-14E7-423E-B840-688ADF6CA324}"/>
                </a:ext>
              </a:extLst>
            </p:cNvPr>
            <p:cNvSpPr txBox="1"/>
            <p:nvPr/>
          </p:nvSpPr>
          <p:spPr>
            <a:xfrm>
              <a:off x="1899305" y="4300435"/>
              <a:ext cx="9532620"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Azure Database for MySQL </a:t>
              </a:r>
              <a:r>
                <a:rPr lang="en-US" sz="2400" dirty="0">
                  <a:gradFill>
                    <a:gsLst>
                      <a:gs pos="2917">
                        <a:schemeClr val="tx1"/>
                      </a:gs>
                      <a:gs pos="30000">
                        <a:schemeClr val="tx1"/>
                      </a:gs>
                    </a:gsLst>
                    <a:lin ang="5400000" scaled="0"/>
                  </a:gradFill>
                </a:rPr>
                <a:t>is a fully-managed MySQL database service for app developers.</a:t>
              </a:r>
            </a:p>
          </p:txBody>
        </p:sp>
      </p:grpSp>
      <p:grpSp>
        <p:nvGrpSpPr>
          <p:cNvPr id="23" name="Group 22" descr="Azure PostgreSQL database icon.  Cylinder where data can be stored with an elephant head on it.">
            <a:extLst>
              <a:ext uri="{FF2B5EF4-FFF2-40B4-BE49-F238E27FC236}">
                <a16:creationId xmlns:a16="http://schemas.microsoft.com/office/drawing/2014/main" id="{82D090D9-AC1B-4C70-98D1-5F92943D81C1}"/>
              </a:ext>
            </a:extLst>
          </p:cNvPr>
          <p:cNvGrpSpPr/>
          <p:nvPr/>
        </p:nvGrpSpPr>
        <p:grpSpPr>
          <a:xfrm>
            <a:off x="663958" y="4432197"/>
            <a:ext cx="10767969" cy="1083946"/>
            <a:chOff x="661064" y="5558376"/>
            <a:chExt cx="10770861" cy="1083946"/>
          </a:xfrm>
        </p:grpSpPr>
        <p:pic>
          <p:nvPicPr>
            <p:cNvPr id="14" name="Graphic 13">
              <a:extLst>
                <a:ext uri="{FF2B5EF4-FFF2-40B4-BE49-F238E27FC236}">
                  <a16:creationId xmlns:a16="http://schemas.microsoft.com/office/drawing/2014/main" id="{606B8AFD-CBE4-4100-AB4F-A1E669C11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064" y="5558376"/>
              <a:ext cx="1083946" cy="1083946"/>
            </a:xfrm>
            <a:prstGeom prst="rect">
              <a:avLst/>
            </a:prstGeom>
          </p:spPr>
        </p:pic>
        <p:sp>
          <p:nvSpPr>
            <p:cNvPr id="20" name="TextBox 19">
              <a:extLst>
                <a:ext uri="{FF2B5EF4-FFF2-40B4-BE49-F238E27FC236}">
                  <a16:creationId xmlns:a16="http://schemas.microsoft.com/office/drawing/2014/main" id="{2C07F6C7-AC66-4577-A476-E82543BA8AAD}"/>
                </a:ext>
              </a:extLst>
            </p:cNvPr>
            <p:cNvSpPr txBox="1"/>
            <p:nvPr/>
          </p:nvSpPr>
          <p:spPr>
            <a:xfrm>
              <a:off x="1899305" y="5620218"/>
              <a:ext cx="9532620" cy="9602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Azure Database for PostgreSQL </a:t>
              </a:r>
              <a:r>
                <a:rPr lang="en-US" sz="2400" dirty="0">
                  <a:gradFill>
                    <a:gsLst>
                      <a:gs pos="2917">
                        <a:schemeClr val="tx1"/>
                      </a:gs>
                      <a:gs pos="30000">
                        <a:schemeClr val="tx1"/>
                      </a:gs>
                    </a:gsLst>
                    <a:lin ang="5400000" scaled="0"/>
                  </a:gradFill>
                </a:rPr>
                <a:t>is a relational database service based on the open-source Postgres database engine. </a:t>
              </a:r>
            </a:p>
          </p:txBody>
        </p:sp>
      </p:grpSp>
      <p:sp>
        <p:nvSpPr>
          <p:cNvPr id="3" name="Footer Placeholder 1">
            <a:extLst>
              <a:ext uri="{FF2B5EF4-FFF2-40B4-BE49-F238E27FC236}">
                <a16:creationId xmlns:a16="http://schemas.microsoft.com/office/drawing/2014/main" id="{8419F70F-DEBC-44E6-B335-AD8E3E7C877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751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latin typeface="+mn-lt"/>
                <a:cs typeface="Segoe UI Light" panose="020B0502040204020203" pitchFamily="34" charset="0"/>
              </a:rPr>
              <a:t>Azure Cosmos DB</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965829"/>
            <a:ext cx="5216474" cy="3129062"/>
          </a:xfrm>
        </p:spPr>
        <p:txBody>
          <a:bodyPr/>
          <a:lstStyle/>
          <a:p>
            <a:pPr>
              <a:spcAft>
                <a:spcPts val="1176"/>
              </a:spcAft>
            </a:pPr>
            <a:r>
              <a:rPr lang="en-US" dirty="0">
                <a:latin typeface="+mn-lt"/>
                <a:cs typeface="Segoe UI Light" panose="020B0502040204020203" pitchFamily="34" charset="0"/>
              </a:rPr>
              <a:t>Azure Cosmos DB features: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Geo-replication</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Elastic scaling of throughput and storage worldwide</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Five well-defined consistency levels</a:t>
            </a:r>
          </a:p>
          <a:p>
            <a:endParaRPr lang="en-US" dirty="0">
              <a:latin typeface="Segoe UI Light" panose="020B0502040204020203" pitchFamily="34" charset="0"/>
              <a:cs typeface="Segoe UI Light" panose="020B0502040204020203" pitchFamily="34" charset="0"/>
            </a:endParaRPr>
          </a:p>
        </p:txBody>
      </p:sp>
      <p:pic>
        <p:nvPicPr>
          <p:cNvPr id="3" name="Picture 2">
            <a:hlinkClick r:id="rId3"/>
            <a:extLst>
              <a:ext uri="{FF2B5EF4-FFF2-40B4-BE49-F238E27FC236}">
                <a16:creationId xmlns:a16="http://schemas.microsoft.com/office/drawing/2014/main" id="{E2E8C42F-4ADF-4150-B593-663EF793FB44}"/>
              </a:ext>
            </a:extLst>
          </p:cNvPr>
          <p:cNvPicPr>
            <a:picLocks noChangeAspect="1"/>
          </p:cNvPicPr>
          <p:nvPr/>
        </p:nvPicPr>
        <p:blipFill>
          <a:blip r:embed="rId4"/>
          <a:stretch>
            <a:fillRect/>
          </a:stretch>
        </p:blipFill>
        <p:spPr>
          <a:xfrm>
            <a:off x="996981" y="4783895"/>
            <a:ext cx="3712179" cy="1974194"/>
          </a:xfrm>
          <a:prstGeom prst="rect">
            <a:avLst/>
          </a:prstGeom>
        </p:spPr>
      </p:pic>
      <p:pic>
        <p:nvPicPr>
          <p:cNvPr id="4" name="Picture 3">
            <a:extLst>
              <a:ext uri="{FF2B5EF4-FFF2-40B4-BE49-F238E27FC236}">
                <a16:creationId xmlns:a16="http://schemas.microsoft.com/office/drawing/2014/main" id="{91C2F4B6-04AD-445D-9F1C-4F9F35582B70}"/>
              </a:ext>
            </a:extLst>
          </p:cNvPr>
          <p:cNvPicPr>
            <a:picLocks noChangeAspect="1"/>
          </p:cNvPicPr>
          <p:nvPr/>
        </p:nvPicPr>
        <p:blipFill>
          <a:blip r:embed="rId5"/>
          <a:stretch>
            <a:fillRect/>
          </a:stretch>
        </p:blipFill>
        <p:spPr>
          <a:xfrm>
            <a:off x="5635117" y="749412"/>
            <a:ext cx="6158820" cy="5021580"/>
          </a:xfrm>
          <a:prstGeom prst="rect">
            <a:avLst/>
          </a:prstGeom>
        </p:spPr>
      </p:pic>
    </p:spTree>
    <p:extLst>
      <p:ext uri="{BB962C8B-B14F-4D97-AF65-F5344CB8AC3E}">
        <p14:creationId xmlns:p14="http://schemas.microsoft.com/office/powerpoint/2010/main" val="64162390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21640" y="677037"/>
            <a:ext cx="11306469" cy="403079"/>
          </a:xfrm>
        </p:spPr>
        <p:txBody>
          <a:bodyPr/>
          <a:lstStyle/>
          <a:p>
            <a:r>
              <a:rPr lang="en-US" dirty="0">
                <a:latin typeface="+mn-lt"/>
                <a:cs typeface="Segoe UI Light" panose="020B0502040204020203" pitchFamily="34" charset="0"/>
              </a:rPr>
              <a:t>Recommending the Right Data Store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88302" y="1469810"/>
            <a:ext cx="9384447" cy="4062651"/>
          </a:xfrm>
        </p:spPr>
        <p:txBody>
          <a:bodyPr/>
          <a:lstStyle/>
          <a:p>
            <a:pPr>
              <a:spcAft>
                <a:spcPts val="1176"/>
              </a:spcAft>
            </a:pPr>
            <a:r>
              <a:rPr lang="en-US" dirty="0">
                <a:latin typeface="+mn-lt"/>
                <a:cs typeface="Segoe UI Light" panose="020B0502040204020203" pitchFamily="34" charset="0"/>
              </a:rPr>
              <a:t>Overview of the following database systems: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Relational database management systems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Key/Value stores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Document databases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Graph databases</a:t>
            </a:r>
          </a:p>
          <a:p>
            <a:pPr marL="342900" indent="-342900">
              <a:spcAft>
                <a:spcPts val="1176"/>
              </a:spcAft>
              <a:buFont typeface="Arial" panose="020B0604020202020204" pitchFamily="34" charset="0"/>
              <a:buChar char="•"/>
            </a:pPr>
            <a:r>
              <a:rPr lang="en-US" dirty="0">
                <a:latin typeface="+mn-lt"/>
                <a:cs typeface="Segoe UI Light" panose="020B0502040204020203" pitchFamily="34" charset="0"/>
              </a:rPr>
              <a:t>Data analytics</a:t>
            </a:r>
          </a:p>
          <a:p>
            <a:pPr>
              <a:spcAft>
                <a:spcPts val="1176"/>
              </a:spcAft>
            </a:pPr>
            <a:endParaRPr lang="en-US" sz="28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BCFA9C85-ABCB-4506-B954-5C5F046363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04293" y="4277308"/>
            <a:ext cx="2987743" cy="2308711"/>
          </a:xfrm>
          <a:prstGeom prst="rect">
            <a:avLst/>
          </a:prstGeom>
        </p:spPr>
      </p:pic>
    </p:spTree>
    <p:extLst>
      <p:ext uri="{BB962C8B-B14F-4D97-AF65-F5344CB8AC3E}">
        <p14:creationId xmlns:p14="http://schemas.microsoft.com/office/powerpoint/2010/main" val="7935042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 Pairs</a:t>
            </a:r>
          </a:p>
        </p:txBody>
      </p:sp>
      <p:sp>
        <p:nvSpPr>
          <p:cNvPr id="6" name="Text Placeholder 5"/>
          <p:cNvSpPr>
            <a:spLocks noGrp="1"/>
          </p:cNvSpPr>
          <p:nvPr>
            <p:ph sz="quarter" idx="10"/>
          </p:nvPr>
        </p:nvSpPr>
        <p:spPr>
          <a:xfrm>
            <a:off x="487467" y="1661910"/>
            <a:ext cx="5924447" cy="2970044"/>
          </a:xfrm>
        </p:spPr>
        <p:txBody>
          <a:bodyPr vert="horz" wrap="square" lIns="0" tIns="0" rIns="0" bIns="0" rtlCol="0" anchor="t">
            <a:spAutoFit/>
          </a:bodyPr>
          <a:lstStyle/>
          <a:p>
            <a:pPr marL="290195" indent="-290195">
              <a:buFont typeface="Arial" panose="020B0604020202020204" pitchFamily="34" charset="0"/>
              <a:buChar char="•"/>
            </a:pPr>
            <a:r>
              <a:rPr lang="en-US" sz="2400" dirty="0">
                <a:latin typeface="+mn-lt"/>
              </a:rPr>
              <a:t>At least 300 miles of separation between region pairs.</a:t>
            </a:r>
            <a:endParaRPr lang="en-US" sz="1000" dirty="0">
              <a:latin typeface="+mn-lt"/>
            </a:endParaRPr>
          </a:p>
          <a:p>
            <a:pPr marL="290195" indent="-290195">
              <a:buFont typeface="Arial" panose="020B0604020202020204" pitchFamily="34" charset="0"/>
              <a:buChar char="•"/>
            </a:pPr>
            <a:r>
              <a:rPr lang="en-US" dirty="0">
                <a:latin typeface="+mn-lt"/>
              </a:rPr>
              <a:t>Automatic replication for some services.</a:t>
            </a:r>
          </a:p>
          <a:p>
            <a:pPr marL="290195" indent="-290195">
              <a:buFont typeface="Arial" panose="020B0604020202020204" pitchFamily="34" charset="0"/>
              <a:buChar char="•"/>
            </a:pPr>
            <a:r>
              <a:rPr lang="en-US" sz="2400" dirty="0">
                <a:latin typeface="+mn-lt"/>
              </a:rPr>
              <a:t>Prioritized region recovery </a:t>
            </a:r>
            <a:r>
              <a:rPr lang="en-US" dirty="0">
                <a:latin typeface="+mn-lt"/>
              </a:rPr>
              <a:t>in the event of outage.</a:t>
            </a:r>
          </a:p>
          <a:p>
            <a:pPr marL="290195" indent="-290195">
              <a:buFont typeface="Arial" panose="020B0604020202020204" pitchFamily="34" charset="0"/>
              <a:buChar char="•"/>
            </a:pPr>
            <a:r>
              <a:rPr lang="en-US" dirty="0">
                <a:latin typeface="+mn-lt"/>
              </a:rPr>
              <a:t>Updates are rollout sequentially to minimize downtime. </a:t>
            </a:r>
            <a:endParaRPr lang="en-US" sz="2400" dirty="0">
              <a:latin typeface="+mn-lt"/>
            </a:endParaRPr>
          </a:p>
        </p:txBody>
      </p:sp>
      <p:sp>
        <p:nvSpPr>
          <p:cNvPr id="2" name="TextBox 1">
            <a:extLst>
              <a:ext uri="{FF2B5EF4-FFF2-40B4-BE49-F238E27FC236}">
                <a16:creationId xmlns:a16="http://schemas.microsoft.com/office/drawing/2014/main" id="{00D66516-044B-4422-8CA5-FA6FFBDF8E5D}"/>
              </a:ext>
            </a:extLst>
          </p:cNvPr>
          <p:cNvSpPr txBox="1"/>
          <p:nvPr/>
        </p:nvSpPr>
        <p:spPr>
          <a:xfrm>
            <a:off x="640861" y="4691836"/>
            <a:ext cx="6097302"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800" dirty="0">
                <a:cs typeface="Segoe UI"/>
              </a:rPr>
              <a:t>Web Link: </a:t>
            </a:r>
            <a:r>
              <a:rPr lang="en-US" sz="1800" dirty="0">
                <a:ea typeface="+mn-lt"/>
                <a:cs typeface="+mn-lt"/>
                <a:hlinkClick r:id="rId3"/>
              </a:rPr>
              <a:t>https://aka.ms/PairedRegions</a:t>
            </a:r>
            <a:endParaRPr lang="en-US" sz="1800" dirty="0">
              <a:cs typeface="Segoe UI"/>
            </a:endParaRPr>
          </a:p>
        </p:txBody>
      </p:sp>
      <p:graphicFrame>
        <p:nvGraphicFramePr>
          <p:cNvPr id="9" name="Table 8">
            <a:extLst>
              <a:ext uri="{FF2B5EF4-FFF2-40B4-BE49-F238E27FC236}">
                <a16:creationId xmlns:a16="http://schemas.microsoft.com/office/drawing/2014/main" id="{D812C242-CE3D-40CD-A21F-9B770DE69246}"/>
              </a:ext>
            </a:extLst>
          </p:cNvPr>
          <p:cNvGraphicFramePr>
            <a:graphicFrameLocks noGrp="1"/>
          </p:cNvGraphicFramePr>
          <p:nvPr/>
        </p:nvGraphicFramePr>
        <p:xfrm>
          <a:off x="6947333" y="331517"/>
          <a:ext cx="1776548" cy="5116481"/>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r>
                        <a:rPr lang="en-US" sz="1600" b="0" dirty="0">
                          <a:solidFill>
                            <a:schemeClr val="bg1"/>
                          </a:solidFill>
                          <a:effectLst/>
                          <a:latin typeface="+mj-lt"/>
                        </a:rPr>
                        <a:t>Region</a:t>
                      </a:r>
                      <a:endParaRPr lang="en-US" sz="1600" b="0" i="0" dirty="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8911281" y="2693014"/>
            <a:ext cx="771011" cy="393486"/>
          </a:xfrm>
          <a:prstGeom prst="leftRightArrow">
            <a:avLst>
              <a:gd name="adj1" fmla="val 50001"/>
              <a:gd name="adj2" fmla="val 5000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9869692" y="331517"/>
          <a:ext cx="1776548" cy="5116481"/>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r>
                        <a:rPr lang="en-US" sz="1600" b="0" dirty="0">
                          <a:solidFill>
                            <a:schemeClr val="bg1"/>
                          </a:solidFill>
                          <a:effectLst/>
                          <a:latin typeface="+mj-lt"/>
                        </a:rPr>
                        <a:t>Region</a:t>
                      </a:r>
                      <a:endParaRPr lang="en-US" sz="1600" b="0" i="0" dirty="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en-US" sz="1600" b="0" dirty="0">
                          <a:solidFill>
                            <a:schemeClr val="tx1"/>
                          </a:solidFill>
                          <a:effectLst/>
                        </a:rPr>
                        <a:t>South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en-US" sz="1600" b="0" dirty="0">
                          <a:solidFill>
                            <a:schemeClr val="tx1"/>
                          </a:solidFill>
                          <a:effectLst/>
                        </a:rPr>
                        <a:t>West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en-US" sz="1600" b="0" dirty="0">
                          <a:solidFill>
                            <a:schemeClr val="tx1"/>
                          </a:solidFill>
                          <a:effectLst/>
                        </a:rPr>
                        <a:t>West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en-US" sz="1600" b="0" dirty="0">
                          <a:solidFill>
                            <a:schemeClr val="tx1"/>
                          </a:solidFill>
                          <a:effectLst/>
                        </a:rPr>
                        <a:t>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en-US" sz="1600" b="0" dirty="0">
                          <a:solidFill>
                            <a:schemeClr val="tx1"/>
                          </a:solidFill>
                          <a:effectLst/>
                        </a:rPr>
                        <a:t>Canada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en-US" sz="1600" b="0" dirty="0">
                          <a:solidFill>
                            <a:schemeClr val="tx1"/>
                          </a:solidFill>
                          <a:effectLst/>
                        </a:rPr>
                        <a:t>West Europe​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r>
                        <a:rPr lang="en-US" sz="1600" b="0" dirty="0">
                          <a:solidFill>
                            <a:schemeClr val="tx1"/>
                          </a:solidFill>
                          <a:effectLst/>
                        </a:rPr>
                        <a:t>UK South​</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r>
                        <a:rPr lang="en-US" sz="1600" b="0" dirty="0">
                          <a:solidFill>
                            <a:schemeClr val="tx1"/>
                          </a:solidFill>
                          <a:effectLst/>
                        </a:rPr>
                        <a:t>Germany Northeast​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en-US" sz="1600" b="0" dirty="0">
                          <a:solidFill>
                            <a:schemeClr val="tx1"/>
                          </a:solidFill>
                          <a:effectLst/>
                        </a:rPr>
                        <a:t>East Asia​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en-US" sz="1600" b="0" dirty="0">
                          <a:solidFill>
                            <a:schemeClr val="tx1"/>
                          </a:solidFill>
                          <a:effectLst/>
                        </a:rPr>
                        <a:t>North China​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en-US" sz="1600" b="0" dirty="0">
                          <a:solidFill>
                            <a:schemeClr val="tx1"/>
                          </a:solidFill>
                          <a:effectLst/>
                        </a:rPr>
                        <a:t>Japan West​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en-US" sz="1600" b="0" dirty="0">
                          <a:solidFill>
                            <a:schemeClr val="tx1"/>
                          </a:solidFill>
                          <a:effectLst/>
                        </a:rPr>
                        <a:t>Australia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en-US" sz="1600" b="0" dirty="0">
                          <a:solidFill>
                            <a:schemeClr val="tx1"/>
                          </a:solidFill>
                          <a:effectLst/>
                        </a:rPr>
                        <a:t>India Central​</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en-US" sz="1600" b="0" dirty="0">
                          <a:solidFill>
                            <a:schemeClr val="tx1"/>
                          </a:solidFill>
                          <a:effectLst/>
                        </a:rPr>
                        <a:t>South Central US ​</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4" name="Footer Placeholder 1">
            <a:extLst>
              <a:ext uri="{FF2B5EF4-FFF2-40B4-BE49-F238E27FC236}">
                <a16:creationId xmlns:a16="http://schemas.microsoft.com/office/drawing/2014/main" id="{4240E434-9668-4343-85DE-ED8115B07F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Relational Database Management Systems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0573" y="1295068"/>
            <a:ext cx="11250324" cy="5180905"/>
          </a:xfrm>
        </p:spPr>
        <p:txBody>
          <a:bodyPr/>
          <a:lstStyle/>
          <a:p>
            <a:pPr>
              <a:spcBef>
                <a:spcPts val="0"/>
              </a:spcBef>
              <a:spcAft>
                <a:spcPts val="600"/>
              </a:spcAft>
            </a:pPr>
            <a:r>
              <a:rPr lang="en-US" b="1" dirty="0">
                <a:latin typeface="+mn-lt"/>
                <a:ea typeface="Times New Roman" panose="02020603050405020304" pitchFamily="18" charset="0"/>
                <a:cs typeface="Segoe UI Light" panose="020B0502040204020203" pitchFamily="34" charset="0"/>
              </a:rPr>
              <a:t>Relational databases</a:t>
            </a:r>
            <a:r>
              <a:rPr lang="en-US" dirty="0">
                <a:latin typeface="+mn-lt"/>
                <a:ea typeface="Times New Roman" panose="02020603050405020304" pitchFamily="18" charset="0"/>
                <a:cs typeface="Segoe UI Light" panose="020B0502040204020203" pitchFamily="34" charset="0"/>
              </a:rPr>
              <a:t> organize data as a series of two-dimensional tables with rows and columns </a:t>
            </a:r>
          </a:p>
          <a:p>
            <a:pPr marL="342900" indent="-342900">
              <a:spcBef>
                <a:spcPts val="0"/>
              </a:spcBef>
              <a:spcAft>
                <a:spcPts val="600"/>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Each table has its own columns, and every row in a table has the same set of columns</a:t>
            </a:r>
          </a:p>
          <a:p>
            <a:pPr marL="342900" indent="-342900">
              <a:spcBef>
                <a:spcPts val="0"/>
              </a:spcBef>
              <a:spcAft>
                <a:spcPts val="600"/>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Based on Structured Query Language (SQL)</a:t>
            </a:r>
          </a:p>
          <a:p>
            <a:pPr marL="342900" indent="-342900">
              <a:spcBef>
                <a:spcPts val="0"/>
              </a:spcBef>
              <a:spcAft>
                <a:spcPts val="600"/>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RDBMS implements a transactionally consistent mechanism that conforms to the ACID (Atomic, Consistent, Isolated, Durable) model for </a:t>
            </a:r>
            <a:r>
              <a:rPr lang="en-US">
                <a:latin typeface="+mn-lt"/>
                <a:ea typeface="Times New Roman" panose="02020603050405020304" pitchFamily="18" charset="0"/>
                <a:cs typeface="Segoe UI Light" panose="020B0502040204020203" pitchFamily="34" charset="0"/>
              </a:rPr>
              <a:t>updating information</a:t>
            </a:r>
          </a:p>
          <a:p>
            <a:pPr marL="342900" indent="-342900">
              <a:spcBef>
                <a:spcPts val="0"/>
              </a:spcBef>
              <a:spcAft>
                <a:spcPts val="600"/>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An RDBMS is useful when strong consistency guarantees are important</a:t>
            </a:r>
            <a:endParaRPr lang="en-US" dirty="0">
              <a:latin typeface="+mn-lt"/>
              <a:ea typeface="Calibri" panose="020F0502020204030204" pitchFamily="34" charset="0"/>
              <a:cs typeface="Segoe UI Light" panose="020B0502040204020203" pitchFamily="34" charset="0"/>
            </a:endParaRPr>
          </a:p>
          <a:p>
            <a:pPr>
              <a:spcBef>
                <a:spcPts val="3000"/>
              </a:spcBef>
              <a:spcAft>
                <a:spcPts val="600"/>
              </a:spcAft>
            </a:pPr>
            <a:r>
              <a:rPr lang="en-US" dirty="0">
                <a:latin typeface="+mn-lt"/>
                <a:cs typeface="Segoe UI Light" panose="020B0502040204020203" pitchFamily="34" charset="0"/>
              </a:rPr>
              <a:t>Relevant Azure services:</a:t>
            </a:r>
          </a:p>
          <a:p>
            <a:pPr marL="342900" indent="-342900">
              <a:spcAft>
                <a:spcPts val="600"/>
              </a:spcAft>
              <a:buFont typeface="Arial" panose="020B0604020202020204" pitchFamily="34" charset="0"/>
              <a:buChar char="•"/>
            </a:pPr>
            <a:r>
              <a:rPr lang="en-US" dirty="0">
                <a:latin typeface="+mn-lt"/>
                <a:cs typeface="Segoe UI Light" panose="020B0502040204020203" pitchFamily="34" charset="0"/>
              </a:rPr>
              <a:t>Azure SQL Database</a:t>
            </a:r>
          </a:p>
          <a:p>
            <a:pPr marL="342900" indent="-342900">
              <a:spcAft>
                <a:spcPts val="600"/>
              </a:spcAft>
              <a:buFont typeface="Arial" panose="020B0604020202020204" pitchFamily="34" charset="0"/>
              <a:buChar char="•"/>
            </a:pPr>
            <a:r>
              <a:rPr lang="en-US" dirty="0">
                <a:latin typeface="+mn-lt"/>
                <a:cs typeface="Segoe UI Light" panose="020B0502040204020203" pitchFamily="34" charset="0"/>
              </a:rPr>
              <a:t>Azure Database for MySQL</a:t>
            </a:r>
          </a:p>
        </p:txBody>
      </p:sp>
      <p:pic>
        <p:nvPicPr>
          <p:cNvPr id="2" name="Graphic 1">
            <a:extLst>
              <a:ext uri="{FF2B5EF4-FFF2-40B4-BE49-F238E27FC236}">
                <a16:creationId xmlns:a16="http://schemas.microsoft.com/office/drawing/2014/main" id="{04C20A7D-BE5A-4CCB-ACEE-CE8BE187B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73189" y="5209557"/>
            <a:ext cx="1055506" cy="1055506"/>
          </a:xfrm>
          <a:prstGeom prst="rect">
            <a:avLst/>
          </a:prstGeom>
        </p:spPr>
      </p:pic>
    </p:spTree>
    <p:extLst>
      <p:ext uri="{BB962C8B-B14F-4D97-AF65-F5344CB8AC3E}">
        <p14:creationId xmlns:p14="http://schemas.microsoft.com/office/powerpoint/2010/main" val="3020756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Key/Value Stores</a:t>
            </a:r>
          </a:p>
        </p:txBody>
      </p:sp>
      <p:pic>
        <p:nvPicPr>
          <p:cNvPr id="3" name="Picture 2">
            <a:extLst>
              <a:ext uri="{FF2B5EF4-FFF2-40B4-BE49-F238E27FC236}">
                <a16:creationId xmlns:a16="http://schemas.microsoft.com/office/drawing/2014/main" id="{2242E82D-7F65-472F-852B-FECF87E386DD}"/>
              </a:ext>
            </a:extLst>
          </p:cNvPr>
          <p:cNvPicPr>
            <a:picLocks noChangeAspect="1"/>
          </p:cNvPicPr>
          <p:nvPr/>
        </p:nvPicPr>
        <p:blipFill>
          <a:blip r:embed="rId3"/>
          <a:stretch>
            <a:fillRect/>
          </a:stretch>
        </p:blipFill>
        <p:spPr>
          <a:xfrm>
            <a:off x="6215554" y="3576387"/>
            <a:ext cx="5869559" cy="2609442"/>
          </a:xfrm>
          <a:prstGeom prst="rect">
            <a:avLst/>
          </a:prstGeom>
        </p:spPr>
      </p:pic>
      <p:sp>
        <p:nvSpPr>
          <p:cNvPr id="9" name="TextBox 8">
            <a:extLst>
              <a:ext uri="{FF2B5EF4-FFF2-40B4-BE49-F238E27FC236}">
                <a16:creationId xmlns:a16="http://schemas.microsoft.com/office/drawing/2014/main" id="{4EA60194-FF0D-4D55-A319-2D3A6F106E90}"/>
              </a:ext>
            </a:extLst>
          </p:cNvPr>
          <p:cNvSpPr txBox="1"/>
          <p:nvPr/>
        </p:nvSpPr>
        <p:spPr>
          <a:xfrm>
            <a:off x="455995" y="4501495"/>
            <a:ext cx="6718314" cy="1785104"/>
          </a:xfrm>
          <a:prstGeom prst="rect">
            <a:avLst/>
          </a:prstGeom>
          <a:noFill/>
        </p:spPr>
        <p:txBody>
          <a:bodyPr wrap="square">
            <a:spAutoFit/>
          </a:bodyPr>
          <a:lstStyle/>
          <a:p>
            <a:pPr defTabSz="914367">
              <a:lnSpc>
                <a:spcPts val="2353"/>
              </a:lnSpc>
              <a:spcAft>
                <a:spcPts val="1176"/>
              </a:spcAft>
              <a:buSzPct val="90000"/>
              <a:defRPr/>
            </a:pPr>
            <a:r>
              <a:rPr lang="en-US" sz="2400" dirty="0">
                <a:solidFill>
                  <a:srgbClr val="000000"/>
                </a:solidFill>
                <a:cs typeface="Segoe UI Light" panose="020B0502040204020203" pitchFamily="34" charset="0"/>
              </a:rPr>
              <a:t>Relevant Azure services:</a:t>
            </a:r>
          </a:p>
          <a:p>
            <a:pPr marL="342900" indent="-342900" defTabSz="914367">
              <a:lnSpc>
                <a:spcPts val="2353"/>
              </a:lnSpc>
              <a:spcAft>
                <a:spcPts val="1176"/>
              </a:spcAft>
              <a:buSzPct val="90000"/>
              <a:buFont typeface="Arial" panose="020B0604020202020204" pitchFamily="34" charset="0"/>
              <a:buChar char="•"/>
              <a:defRPr/>
            </a:pPr>
            <a:r>
              <a:rPr lang="en-US" sz="2400" dirty="0">
                <a:solidFill>
                  <a:srgbClr val="000000"/>
                </a:solidFill>
                <a:cs typeface="Segoe UI Light" panose="020B0502040204020203" pitchFamily="34" charset="0"/>
              </a:rPr>
              <a:t>Cosmos DB</a:t>
            </a:r>
          </a:p>
          <a:p>
            <a:pPr marL="342900" indent="-342900" defTabSz="914367">
              <a:lnSpc>
                <a:spcPts val="2353"/>
              </a:lnSpc>
              <a:spcAft>
                <a:spcPts val="1176"/>
              </a:spcAft>
              <a:buSzPct val="90000"/>
              <a:buFont typeface="Arial" panose="020B0604020202020204" pitchFamily="34" charset="0"/>
              <a:buChar char="•"/>
              <a:defRPr/>
            </a:pPr>
            <a:r>
              <a:rPr lang="en-US" sz="2400" dirty="0">
                <a:solidFill>
                  <a:srgbClr val="000000"/>
                </a:solidFill>
                <a:cs typeface="Segoe UI Light" panose="020B0502040204020203" pitchFamily="34" charset="0"/>
              </a:rPr>
              <a:t>Azure Cache for Redis</a:t>
            </a:r>
          </a:p>
          <a:p>
            <a:pPr marL="342900" indent="-342900" defTabSz="914367">
              <a:lnSpc>
                <a:spcPts val="2353"/>
              </a:lnSpc>
              <a:spcAft>
                <a:spcPts val="1176"/>
              </a:spcAft>
              <a:buSzPct val="90000"/>
              <a:buFont typeface="Arial" panose="020B0604020202020204" pitchFamily="34" charset="0"/>
              <a:buChar char="•"/>
              <a:defRPr/>
            </a:pPr>
            <a:r>
              <a:rPr lang="en-US" sz="2400" dirty="0">
                <a:solidFill>
                  <a:srgbClr val="000000"/>
                </a:solidFill>
                <a:cs typeface="Segoe UI Light" panose="020B0502040204020203" pitchFamily="34" charset="0"/>
              </a:rPr>
              <a:t>Azure Tables</a:t>
            </a:r>
          </a:p>
        </p:txBody>
      </p:sp>
      <p:sp>
        <p:nvSpPr>
          <p:cNvPr id="8" name="Text Placeholder 7">
            <a:extLst>
              <a:ext uri="{FF2B5EF4-FFF2-40B4-BE49-F238E27FC236}">
                <a16:creationId xmlns:a16="http://schemas.microsoft.com/office/drawing/2014/main" id="{7B1A528D-1212-49BB-8E35-51F1B5B18AB5}"/>
              </a:ext>
            </a:extLst>
          </p:cNvPr>
          <p:cNvSpPr>
            <a:spLocks noGrp="1"/>
          </p:cNvSpPr>
          <p:nvPr>
            <p:ph type="body" sz="quarter" idx="10"/>
          </p:nvPr>
        </p:nvSpPr>
        <p:spPr>
          <a:xfrm>
            <a:off x="381567" y="1207112"/>
            <a:ext cx="9384447" cy="2923877"/>
          </a:xfrm>
        </p:spPr>
        <p:txBody>
          <a:bodyPr/>
          <a:lstStyle/>
          <a:p>
            <a:pPr>
              <a:spcBef>
                <a:spcPts val="0"/>
              </a:spcBef>
              <a:spcAft>
                <a:spcPts val="1176"/>
              </a:spcAft>
            </a:pPr>
            <a:r>
              <a:rPr lang="en-US" dirty="0">
                <a:latin typeface="+mn-lt"/>
                <a:ea typeface="Times New Roman" panose="02020603050405020304" pitchFamily="18" charset="0"/>
                <a:cs typeface="Segoe UI Light" panose="020B0502040204020203" pitchFamily="34" charset="0"/>
              </a:rPr>
              <a:t>A key/value store is a large hash table</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Associate each data value with a unique key</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Most key/value stores only support simple query, insert, and delete operations.</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An application can store arbitrary data as a set of values, </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Some key/value stores impose limits on the maximum size of values</a:t>
            </a:r>
            <a:r>
              <a:rPr lang="en-US" dirty="0">
                <a:effectLst/>
                <a:latin typeface="Segoe UI Light" panose="020B0502040204020203" pitchFamily="34" charset="0"/>
                <a:ea typeface="Times New Roman" panose="02020603050405020304" pitchFamily="18" charset="0"/>
                <a:cs typeface="Segoe UI Light" panose="020B0502040204020203" pitchFamily="34" charset="0"/>
              </a:rPr>
              <a:t> </a:t>
            </a:r>
          </a:p>
        </p:txBody>
      </p:sp>
    </p:spTree>
    <p:extLst>
      <p:ext uri="{BB962C8B-B14F-4D97-AF65-F5344CB8AC3E}">
        <p14:creationId xmlns:p14="http://schemas.microsoft.com/office/powerpoint/2010/main" val="492588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500"/>
                                        <p:tgtEl>
                                          <p:spTgt spid="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fade">
                                      <p:cBhvr>
                                        <p:cTn id="16"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4B563A-06A1-4370-A9A0-C984889044EC}"/>
              </a:ext>
            </a:extLst>
          </p:cNvPr>
          <p:cNvPicPr>
            <a:picLocks noChangeAspect="1"/>
          </p:cNvPicPr>
          <p:nvPr/>
        </p:nvPicPr>
        <p:blipFill>
          <a:blip r:embed="rId3"/>
          <a:stretch>
            <a:fillRect/>
          </a:stretch>
        </p:blipFill>
        <p:spPr>
          <a:xfrm>
            <a:off x="8975831" y="1545101"/>
            <a:ext cx="3092801" cy="4357756"/>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Document Databases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148471"/>
            <a:ext cx="8369598" cy="3877985"/>
          </a:xfrm>
        </p:spPr>
        <p:txBody>
          <a:bodyPr/>
          <a:lstStyle/>
          <a:p>
            <a:pPr>
              <a:spcBef>
                <a:spcPts val="0"/>
              </a:spcBef>
              <a:spcAft>
                <a:spcPts val="1176"/>
              </a:spcAft>
            </a:pPr>
            <a:r>
              <a:rPr lang="en-US" dirty="0">
                <a:latin typeface="+mn-lt"/>
                <a:ea typeface="Times New Roman" panose="02020603050405020304" pitchFamily="18" charset="0"/>
                <a:cs typeface="Segoe UI Light" panose="020B0502040204020203" pitchFamily="34" charset="0"/>
              </a:rPr>
              <a:t>A document database is conceptually like a key/value store, except that it stores a </a:t>
            </a:r>
            <a:r>
              <a:rPr lang="en-US" b="1" dirty="0">
                <a:latin typeface="+mn-lt"/>
                <a:ea typeface="Times New Roman" panose="02020603050405020304" pitchFamily="18" charset="0"/>
                <a:cs typeface="Segoe UI Light" panose="020B0502040204020203" pitchFamily="34" charset="0"/>
              </a:rPr>
              <a:t>collection</a:t>
            </a:r>
            <a:r>
              <a:rPr lang="en-US" dirty="0">
                <a:latin typeface="+mn-lt"/>
                <a:ea typeface="Times New Roman" panose="02020603050405020304" pitchFamily="18" charset="0"/>
                <a:cs typeface="Segoe UI Light" panose="020B0502040204020203" pitchFamily="34" charset="0"/>
              </a:rPr>
              <a:t> of named fields and data</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Data fields of a document can be encoded, including XML, YAML, JSON, BSON</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Fields in documents are exposed to the storage management system, enabling an application to query and filter data by using the values in these fields</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A document store does not require that all documents have the same structure</a:t>
            </a:r>
            <a:endParaRPr lang="en-US" sz="3600" dirty="0">
              <a:latin typeface="+mn-lt"/>
              <a:cs typeface="Segoe UI Light" panose="020B0502040204020203" pitchFamily="34" charset="0"/>
            </a:endParaRPr>
          </a:p>
        </p:txBody>
      </p:sp>
      <p:sp>
        <p:nvSpPr>
          <p:cNvPr id="9" name="TextBox 8">
            <a:extLst>
              <a:ext uri="{FF2B5EF4-FFF2-40B4-BE49-F238E27FC236}">
                <a16:creationId xmlns:a16="http://schemas.microsoft.com/office/drawing/2014/main" id="{3709F324-6228-4CCB-BB09-0DB007FEF942}"/>
              </a:ext>
            </a:extLst>
          </p:cNvPr>
          <p:cNvSpPr txBox="1"/>
          <p:nvPr/>
        </p:nvSpPr>
        <p:spPr>
          <a:xfrm>
            <a:off x="512540" y="5347925"/>
            <a:ext cx="6718314" cy="861774"/>
          </a:xfrm>
          <a:prstGeom prst="rect">
            <a:avLst/>
          </a:prstGeom>
          <a:noFill/>
        </p:spPr>
        <p:txBody>
          <a:bodyPr wrap="square">
            <a:spAutoFit/>
          </a:bodyPr>
          <a:lstStyle/>
          <a:p>
            <a:pPr defTabSz="914367">
              <a:lnSpc>
                <a:spcPts val="2353"/>
              </a:lnSpc>
              <a:spcAft>
                <a:spcPts val="1176"/>
              </a:spcAft>
              <a:buSzPct val="90000"/>
              <a:defRPr/>
            </a:pPr>
            <a:r>
              <a:rPr lang="en-US" sz="2400" dirty="0">
                <a:solidFill>
                  <a:srgbClr val="000000"/>
                </a:solidFill>
                <a:cs typeface="Segoe UI Light" panose="020B0502040204020203" pitchFamily="34" charset="0"/>
              </a:rPr>
              <a:t>Relevant Azure services:</a:t>
            </a:r>
          </a:p>
          <a:p>
            <a:pPr marL="342900" indent="-342900" defTabSz="914367">
              <a:lnSpc>
                <a:spcPts val="2353"/>
              </a:lnSpc>
              <a:spcAft>
                <a:spcPts val="1176"/>
              </a:spcAft>
              <a:buSzPct val="90000"/>
              <a:buFont typeface="Arial" panose="020B0604020202020204" pitchFamily="34" charset="0"/>
              <a:buChar char="•"/>
              <a:defRPr/>
            </a:pPr>
            <a:r>
              <a:rPr lang="en-US" sz="2400" dirty="0">
                <a:solidFill>
                  <a:srgbClr val="000000"/>
                </a:solidFill>
                <a:cs typeface="Segoe UI Light" panose="020B0502040204020203" pitchFamily="34" charset="0"/>
              </a:rPr>
              <a:t>Cosmos DB</a:t>
            </a:r>
          </a:p>
        </p:txBody>
      </p:sp>
    </p:spTree>
    <p:extLst>
      <p:ext uri="{BB962C8B-B14F-4D97-AF65-F5344CB8AC3E}">
        <p14:creationId xmlns:p14="http://schemas.microsoft.com/office/powerpoint/2010/main" val="1701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8019167E-75A2-402B-9410-E5BB0BF20CD5}"/>
              </a:ext>
            </a:extLst>
          </p:cNvPr>
          <p:cNvPicPr>
            <a:picLocks noChangeAspect="1"/>
          </p:cNvPicPr>
          <p:nvPr/>
        </p:nvPicPr>
        <p:blipFill>
          <a:blip r:embed="rId4"/>
          <a:stretch>
            <a:fillRect/>
          </a:stretch>
        </p:blipFill>
        <p:spPr>
          <a:xfrm>
            <a:off x="7324717" y="1550045"/>
            <a:ext cx="4767601" cy="3346856"/>
          </a:xfrm>
          <a:prstGeom prst="rect">
            <a:avLst/>
          </a:prstGeom>
        </p:spPr>
      </p:pic>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94970" y="314032"/>
            <a:ext cx="11306469" cy="403079"/>
          </a:xfrm>
        </p:spPr>
        <p:txBody>
          <a:bodyPr/>
          <a:lstStyle/>
          <a:p>
            <a:r>
              <a:rPr lang="en-US" dirty="0">
                <a:latin typeface="+mn-lt"/>
                <a:cs typeface="Segoe UI Light" panose="020B0502040204020203" pitchFamily="34" charset="0"/>
              </a:rPr>
              <a:t>Graph Databases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31175" y="960623"/>
            <a:ext cx="6710532" cy="5447645"/>
          </a:xfrm>
        </p:spPr>
        <p:txBody>
          <a:bodyPr/>
          <a:lstStyle/>
          <a:p>
            <a:pPr>
              <a:spcBef>
                <a:spcPts val="0"/>
              </a:spcBef>
              <a:spcAft>
                <a:spcPts val="1176"/>
              </a:spcAft>
            </a:pPr>
            <a:r>
              <a:rPr lang="en-US" dirty="0">
                <a:latin typeface="+mn-lt"/>
                <a:ea typeface="Times New Roman" panose="02020603050405020304" pitchFamily="18" charset="0"/>
                <a:cs typeface="Segoe UI Light" panose="020B0502040204020203" pitchFamily="34" charset="0"/>
              </a:rPr>
              <a:t>A graph database stores two types of information, </a:t>
            </a:r>
            <a:r>
              <a:rPr lang="en-US" b="1" dirty="0">
                <a:latin typeface="+mn-lt"/>
                <a:ea typeface="Times New Roman" panose="02020603050405020304" pitchFamily="18" charset="0"/>
                <a:cs typeface="Segoe UI Light" panose="020B0502040204020203" pitchFamily="34" charset="0"/>
              </a:rPr>
              <a:t>nodes and edges </a:t>
            </a:r>
          </a:p>
          <a:p>
            <a:pPr marL="342900" indent="-342900">
              <a:spcBef>
                <a:spcPts val="0"/>
              </a:spcBef>
              <a:spcAft>
                <a:spcPts val="1176"/>
              </a:spcAft>
              <a:buFont typeface="Arial" panose="020B0604020202020204" pitchFamily="34" charset="0"/>
              <a:buChar char="•"/>
            </a:pPr>
            <a:r>
              <a:rPr lang="en-US" b="1" dirty="0">
                <a:latin typeface="+mn-lt"/>
                <a:ea typeface="Times New Roman" panose="02020603050405020304" pitchFamily="18" charset="0"/>
                <a:cs typeface="Segoe UI Light" panose="020B0502040204020203" pitchFamily="34" charset="0"/>
              </a:rPr>
              <a:t>Nodes</a:t>
            </a:r>
            <a:r>
              <a:rPr lang="en-US" dirty="0">
                <a:latin typeface="+mn-lt"/>
                <a:ea typeface="Times New Roman" panose="02020603050405020304" pitchFamily="18" charset="0"/>
                <a:cs typeface="Segoe UI Light" panose="020B0502040204020203" pitchFamily="34" charset="0"/>
              </a:rPr>
              <a:t> are </a:t>
            </a:r>
            <a:r>
              <a:rPr lang="en-US" b="1" dirty="0">
                <a:latin typeface="+mn-lt"/>
                <a:ea typeface="Times New Roman" panose="02020603050405020304" pitchFamily="18" charset="0"/>
                <a:cs typeface="Segoe UI Light" panose="020B0502040204020203" pitchFamily="34" charset="0"/>
              </a:rPr>
              <a:t>entities</a:t>
            </a:r>
            <a:r>
              <a:rPr lang="en-US" dirty="0">
                <a:latin typeface="+mn-lt"/>
                <a:ea typeface="Times New Roman" panose="02020603050405020304" pitchFamily="18" charset="0"/>
                <a:cs typeface="Segoe UI Light" panose="020B0502040204020203" pitchFamily="34" charset="0"/>
              </a:rPr>
              <a:t> </a:t>
            </a:r>
          </a:p>
          <a:p>
            <a:pPr marL="342900" indent="-342900">
              <a:spcBef>
                <a:spcPts val="0"/>
              </a:spcBef>
              <a:spcAft>
                <a:spcPts val="1176"/>
              </a:spcAft>
              <a:buFont typeface="Arial" panose="020B0604020202020204" pitchFamily="34" charset="0"/>
              <a:buChar char="•"/>
            </a:pPr>
            <a:r>
              <a:rPr lang="en-US" b="1" dirty="0">
                <a:latin typeface="+mn-lt"/>
                <a:ea typeface="Times New Roman" panose="02020603050405020304" pitchFamily="18" charset="0"/>
                <a:cs typeface="Segoe UI Light" panose="020B0502040204020203" pitchFamily="34" charset="0"/>
              </a:rPr>
              <a:t>Edges</a:t>
            </a:r>
            <a:r>
              <a:rPr lang="en-US" dirty="0">
                <a:latin typeface="+mn-lt"/>
                <a:ea typeface="Times New Roman" panose="02020603050405020304" pitchFamily="18" charset="0"/>
                <a:cs typeface="Segoe UI Light" panose="020B0502040204020203" pitchFamily="34" charset="0"/>
              </a:rPr>
              <a:t> which specify the </a:t>
            </a:r>
            <a:r>
              <a:rPr lang="en-US" b="1" dirty="0">
                <a:latin typeface="+mn-lt"/>
                <a:ea typeface="Times New Roman" panose="02020603050405020304" pitchFamily="18" charset="0"/>
                <a:cs typeface="Segoe UI Light" panose="020B0502040204020203" pitchFamily="34" charset="0"/>
              </a:rPr>
              <a:t>relationships</a:t>
            </a:r>
            <a:r>
              <a:rPr lang="en-US" dirty="0">
                <a:latin typeface="+mn-lt"/>
                <a:ea typeface="Times New Roman" panose="02020603050405020304" pitchFamily="18" charset="0"/>
                <a:cs typeface="Segoe UI Light" panose="020B0502040204020203" pitchFamily="34" charset="0"/>
              </a:rPr>
              <a:t> between nodes</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Both nodes and edges can have </a:t>
            </a:r>
            <a:r>
              <a:rPr lang="en-US" b="1" dirty="0">
                <a:latin typeface="+mn-lt"/>
                <a:ea typeface="Times New Roman" panose="02020603050405020304" pitchFamily="18" charset="0"/>
                <a:cs typeface="Segoe UI Light" panose="020B0502040204020203" pitchFamily="34" charset="0"/>
              </a:rPr>
              <a:t>properties</a:t>
            </a:r>
            <a:r>
              <a:rPr lang="en-US" dirty="0">
                <a:latin typeface="+mn-lt"/>
                <a:ea typeface="Times New Roman" panose="02020603050405020304" pitchFamily="18" charset="0"/>
                <a:cs typeface="Segoe UI Light" panose="020B0502040204020203" pitchFamily="34" charset="0"/>
              </a:rPr>
              <a:t> that provide information about that node or edge, like columns in a table </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Edges can also have a </a:t>
            </a:r>
            <a:r>
              <a:rPr lang="en-US" b="1" dirty="0">
                <a:latin typeface="+mn-lt"/>
                <a:ea typeface="Times New Roman" panose="02020603050405020304" pitchFamily="18" charset="0"/>
                <a:cs typeface="Segoe UI Light" panose="020B0502040204020203" pitchFamily="34" charset="0"/>
              </a:rPr>
              <a:t>direction</a:t>
            </a:r>
            <a:r>
              <a:rPr lang="en-US" dirty="0">
                <a:latin typeface="+mn-lt"/>
                <a:ea typeface="Times New Roman" panose="02020603050405020304" pitchFamily="18" charset="0"/>
                <a:cs typeface="Segoe UI Light" panose="020B0502040204020203" pitchFamily="34" charset="0"/>
              </a:rPr>
              <a:t> indicating the nature of the relationship</a:t>
            </a:r>
          </a:p>
          <a:p>
            <a:pPr>
              <a:spcBef>
                <a:spcPts val="0"/>
              </a:spcBef>
              <a:spcAft>
                <a:spcPts val="1176"/>
              </a:spcAft>
            </a:pPr>
            <a:r>
              <a:rPr lang="en-US" dirty="0">
                <a:latin typeface="+mn-lt"/>
                <a:ea typeface="Times New Roman" panose="02020603050405020304" pitchFamily="18" charset="0"/>
                <a:cs typeface="Segoe UI Light" panose="020B0502040204020203" pitchFamily="34" charset="0"/>
              </a:rPr>
              <a:t>Relevant Azure services:</a:t>
            </a:r>
          </a:p>
          <a:p>
            <a:pPr marL="342900" indent="-342900">
              <a:spcBef>
                <a:spcPts val="0"/>
              </a:spcBef>
              <a:spcAft>
                <a:spcPts val="1176"/>
              </a:spcAft>
              <a:buFont typeface="Arial" panose="020B0604020202020204" pitchFamily="34" charset="0"/>
              <a:buChar char="•"/>
            </a:pPr>
            <a:r>
              <a:rPr lang="en-US" dirty="0">
                <a:latin typeface="+mn-lt"/>
                <a:ea typeface="Times New Roman" panose="02020603050405020304" pitchFamily="18" charset="0"/>
                <a:cs typeface="Segoe UI Light" panose="020B0502040204020203" pitchFamily="34" charset="0"/>
              </a:rPr>
              <a:t>Cosmos DB</a:t>
            </a:r>
          </a:p>
        </p:txBody>
      </p:sp>
    </p:spTree>
    <p:extLst>
      <p:ext uri="{BB962C8B-B14F-4D97-AF65-F5344CB8AC3E}">
        <p14:creationId xmlns:p14="http://schemas.microsoft.com/office/powerpoint/2010/main" val="1993238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DC2D-208B-47E5-87B9-A57AD9EE6810}"/>
              </a:ext>
            </a:extLst>
          </p:cNvPr>
          <p:cNvSpPr>
            <a:spLocks noGrp="1"/>
          </p:cNvSpPr>
          <p:nvPr>
            <p:ph type="title"/>
          </p:nvPr>
        </p:nvSpPr>
        <p:spPr/>
        <p:txBody>
          <a:bodyPr/>
          <a:lstStyle/>
          <a:p>
            <a:r>
              <a:rPr lang="en-US" dirty="0"/>
              <a:t>Azure SQL Managed Instance (MI)</a:t>
            </a:r>
          </a:p>
        </p:txBody>
      </p:sp>
      <p:sp>
        <p:nvSpPr>
          <p:cNvPr id="6" name="Content Placeholder 5">
            <a:extLst>
              <a:ext uri="{FF2B5EF4-FFF2-40B4-BE49-F238E27FC236}">
                <a16:creationId xmlns:a16="http://schemas.microsoft.com/office/drawing/2014/main" id="{92AA6475-AAA1-4F68-AB7F-EBE05EEB6B6E}"/>
              </a:ext>
            </a:extLst>
          </p:cNvPr>
          <p:cNvSpPr>
            <a:spLocks noGrp="1"/>
          </p:cNvSpPr>
          <p:nvPr>
            <p:ph sz="quarter" idx="10"/>
          </p:nvPr>
        </p:nvSpPr>
        <p:spPr>
          <a:xfrm>
            <a:off x="419100" y="1456897"/>
            <a:ext cx="7777249" cy="4406334"/>
          </a:xfrm>
        </p:spPr>
        <p:txBody>
          <a:bodyPr/>
          <a:lstStyle/>
          <a:p>
            <a:r>
              <a:rPr lang="en-US" b="1" i="0" dirty="0">
                <a:solidFill>
                  <a:srgbClr val="171717"/>
                </a:solidFill>
                <a:effectLst/>
                <a:latin typeface="Segoe UI" panose="020B0502040204020203" pitchFamily="34" charset="0"/>
              </a:rPr>
              <a:t>Azure SQL Managed Instance </a:t>
            </a:r>
            <a:r>
              <a:rPr lang="en-US" b="0" i="0" dirty="0">
                <a:solidFill>
                  <a:srgbClr val="171717"/>
                </a:solidFill>
                <a:effectLst/>
                <a:latin typeface="Segoe UI" panose="020B0502040204020203" pitchFamily="34" charset="0"/>
              </a:rPr>
              <a:t>allows existing SQL Server customers to </a:t>
            </a:r>
            <a:r>
              <a:rPr lang="en-US" b="1" i="0" u="sng" dirty="0">
                <a:solidFill>
                  <a:srgbClr val="171717"/>
                </a:solidFill>
                <a:effectLst/>
                <a:latin typeface="Segoe UI" panose="020B0502040204020203" pitchFamily="34" charset="0"/>
              </a:rPr>
              <a:t>lift and shift</a:t>
            </a:r>
            <a:r>
              <a:rPr lang="en-US" b="0" i="0" dirty="0">
                <a:solidFill>
                  <a:srgbClr val="171717"/>
                </a:solidFill>
                <a:effectLst/>
                <a:latin typeface="Segoe UI" panose="020B0502040204020203" pitchFamily="34" charset="0"/>
              </a:rPr>
              <a:t> their on-premises applications to the cloud with minimal application and database changes.</a:t>
            </a:r>
          </a:p>
          <a:p>
            <a:endParaRPr lang="en-US" sz="100" b="0" i="0" dirty="0">
              <a:solidFill>
                <a:srgbClr val="171717"/>
              </a:solidFill>
              <a:effectLst/>
              <a:latin typeface="Segoe UI" panose="020B0502040204020203" pitchFamily="34" charset="0"/>
            </a:endParaRPr>
          </a:p>
          <a:p>
            <a:pPr marL="342900" indent="-342900">
              <a:buFont typeface="Arial" panose="020B0604020202020204" pitchFamily="34" charset="0"/>
              <a:buChar char="•"/>
            </a:pPr>
            <a:r>
              <a:rPr lang="en-US" b="0" i="0" dirty="0">
                <a:solidFill>
                  <a:srgbClr val="171717"/>
                </a:solidFill>
                <a:effectLst/>
                <a:latin typeface="Segoe UI" panose="020B0502040204020203" pitchFamily="34" charset="0"/>
              </a:rPr>
              <a:t>Fully managed and evergreen platform as a service.</a:t>
            </a:r>
          </a:p>
          <a:p>
            <a:pPr marL="342900" indent="-342900">
              <a:buFont typeface="Arial" panose="020B0604020202020204" pitchFamily="34" charset="0"/>
              <a:buChar char="•"/>
            </a:pPr>
            <a:r>
              <a:rPr lang="en-US" dirty="0">
                <a:latin typeface="+mn-lt"/>
              </a:rPr>
              <a:t>Preserves all PaaS capabilities (automatic patching and version updates, automated backups, and high availability)</a:t>
            </a:r>
          </a:p>
          <a:p>
            <a:pPr marL="342900" indent="-342900">
              <a:buFont typeface="Arial" panose="020B0604020202020204" pitchFamily="34" charset="0"/>
              <a:buChar char="•"/>
            </a:pPr>
            <a:r>
              <a:rPr lang="en-US" dirty="0">
                <a:solidFill>
                  <a:srgbClr val="171717"/>
                </a:solidFill>
                <a:latin typeface="Segoe UI" panose="020B0502040204020203" pitchFamily="34" charset="0"/>
              </a:rPr>
              <a:t>E</a:t>
            </a:r>
            <a:r>
              <a:rPr lang="en-US" b="0" i="0" dirty="0">
                <a:solidFill>
                  <a:srgbClr val="171717"/>
                </a:solidFill>
                <a:effectLst/>
                <a:latin typeface="Segoe UI" panose="020B0502040204020203" pitchFamily="34" charset="0"/>
              </a:rPr>
              <a:t>xchange existing licenses for discounted rates on SQL Managed Instance using the </a:t>
            </a:r>
            <a:r>
              <a:rPr lang="en-US" b="0" i="0" u="none" strike="noStrike" dirty="0">
                <a:effectLst/>
                <a:latin typeface="Segoe UI" panose="020B0502040204020203" pitchFamily="34" charset="0"/>
              </a:rPr>
              <a:t>Azure Hybrid Benefit</a:t>
            </a:r>
            <a:endParaRPr lang="en-US" dirty="0"/>
          </a:p>
        </p:txBody>
      </p:sp>
      <p:pic>
        <p:nvPicPr>
          <p:cNvPr id="4" name="Graphic 3">
            <a:extLst>
              <a:ext uri="{FF2B5EF4-FFF2-40B4-BE49-F238E27FC236}">
                <a16:creationId xmlns:a16="http://schemas.microsoft.com/office/drawing/2014/main" id="{37F2F498-31CD-495E-8A83-8EAB70BD99A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5202" y="1980618"/>
            <a:ext cx="3409308" cy="2386516"/>
          </a:xfrm>
          <a:prstGeom prst="rect">
            <a:avLst/>
          </a:prstGeom>
        </p:spPr>
      </p:pic>
    </p:spTree>
    <p:extLst>
      <p:ext uri="{BB962C8B-B14F-4D97-AF65-F5344CB8AC3E}">
        <p14:creationId xmlns:p14="http://schemas.microsoft.com/office/powerpoint/2010/main" val="267149967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C699-6A87-45AF-BA57-0E4A2E38D186}"/>
              </a:ext>
            </a:extLst>
          </p:cNvPr>
          <p:cNvSpPr>
            <a:spLocks noGrp="1"/>
          </p:cNvSpPr>
          <p:nvPr>
            <p:ph type="title"/>
          </p:nvPr>
        </p:nvSpPr>
        <p:spPr/>
        <p:txBody>
          <a:bodyPr/>
          <a:lstStyle/>
          <a:p>
            <a:r>
              <a:rPr lang="en-HK" dirty="0"/>
              <a:t>Azure SQL MI vs Azure SQL</a:t>
            </a:r>
          </a:p>
        </p:txBody>
      </p:sp>
      <p:graphicFrame>
        <p:nvGraphicFramePr>
          <p:cNvPr id="4" name="Table 4">
            <a:extLst>
              <a:ext uri="{FF2B5EF4-FFF2-40B4-BE49-F238E27FC236}">
                <a16:creationId xmlns:a16="http://schemas.microsoft.com/office/drawing/2014/main" id="{2DA70401-2AB2-4FB3-BD33-BF784AE0591B}"/>
              </a:ext>
            </a:extLst>
          </p:cNvPr>
          <p:cNvGraphicFramePr>
            <a:graphicFrameLocks noGrp="1"/>
          </p:cNvGraphicFramePr>
          <p:nvPr>
            <p:extLst>
              <p:ext uri="{D42A27DB-BD31-4B8C-83A1-F6EECF244321}">
                <p14:modId xmlns:p14="http://schemas.microsoft.com/office/powerpoint/2010/main" val="2644541620"/>
              </p:ext>
            </p:extLst>
          </p:nvPr>
        </p:nvGraphicFramePr>
        <p:xfrm>
          <a:off x="418642" y="1318182"/>
          <a:ext cx="11416006" cy="3445448"/>
        </p:xfrm>
        <a:graphic>
          <a:graphicData uri="http://schemas.openxmlformats.org/drawingml/2006/table">
            <a:tbl>
              <a:tblPr firstRow="1" bandRow="1">
                <a:tableStyleId>{5C22544A-7EE6-4342-B048-85BDC9FD1C3A}</a:tableStyleId>
              </a:tblPr>
              <a:tblGrid>
                <a:gridCol w="3144365">
                  <a:extLst>
                    <a:ext uri="{9D8B030D-6E8A-4147-A177-3AD203B41FA5}">
                      <a16:colId xmlns:a16="http://schemas.microsoft.com/office/drawing/2014/main" val="528874815"/>
                    </a:ext>
                  </a:extLst>
                </a:gridCol>
                <a:gridCol w="5244662">
                  <a:extLst>
                    <a:ext uri="{9D8B030D-6E8A-4147-A177-3AD203B41FA5}">
                      <a16:colId xmlns:a16="http://schemas.microsoft.com/office/drawing/2014/main" val="509350953"/>
                    </a:ext>
                  </a:extLst>
                </a:gridCol>
                <a:gridCol w="3026979">
                  <a:extLst>
                    <a:ext uri="{9D8B030D-6E8A-4147-A177-3AD203B41FA5}">
                      <a16:colId xmlns:a16="http://schemas.microsoft.com/office/drawing/2014/main" val="2175731485"/>
                    </a:ext>
                  </a:extLst>
                </a:gridCol>
              </a:tblGrid>
              <a:tr h="384494">
                <a:tc>
                  <a:txBody>
                    <a:bodyPr/>
                    <a:lstStyle/>
                    <a:p>
                      <a:endParaRPr lang="en-HK" dirty="0"/>
                    </a:p>
                  </a:txBody>
                  <a:tcPr/>
                </a:tc>
                <a:tc>
                  <a:txBody>
                    <a:bodyPr/>
                    <a:lstStyle/>
                    <a:p>
                      <a:r>
                        <a:rPr lang="en-HK" dirty="0"/>
                        <a:t>SQL MI</a:t>
                      </a:r>
                    </a:p>
                  </a:txBody>
                  <a:tcPr/>
                </a:tc>
                <a:tc>
                  <a:txBody>
                    <a:bodyPr/>
                    <a:lstStyle/>
                    <a:p>
                      <a:r>
                        <a:rPr lang="en-HK" dirty="0"/>
                        <a:t>Azure SQL</a:t>
                      </a:r>
                    </a:p>
                  </a:txBody>
                  <a:tcPr/>
                </a:tc>
                <a:extLst>
                  <a:ext uri="{0D108BD9-81ED-4DB2-BD59-A6C34878D82A}">
                    <a16:rowId xmlns:a16="http://schemas.microsoft.com/office/drawing/2014/main" val="3083961332"/>
                  </a:ext>
                </a:extLst>
              </a:tr>
              <a:tr h="0">
                <a:tc>
                  <a:txBody>
                    <a:bodyPr/>
                    <a:lstStyle/>
                    <a:p>
                      <a:r>
                        <a:rPr lang="en-US" dirty="0"/>
                        <a:t>Features</a:t>
                      </a:r>
                    </a:p>
                  </a:txBody>
                  <a:tcPr/>
                </a:tc>
                <a:tc>
                  <a:txBody>
                    <a:bodyPr/>
                    <a:lstStyle/>
                    <a:p>
                      <a:r>
                        <a:rPr lang="en-US" dirty="0"/>
                        <a:t>Support Linked Server, SQL Agent, SQL Server Auditing, SQL Data Sync, DB Mail</a:t>
                      </a:r>
                    </a:p>
                  </a:txBody>
                  <a:tcPr/>
                </a:tc>
                <a:tc>
                  <a:txBody>
                    <a:bodyPr/>
                    <a:lstStyle/>
                    <a:p>
                      <a:r>
                        <a:rPr lang="en-HK" dirty="0"/>
                        <a:t>None</a:t>
                      </a:r>
                    </a:p>
                  </a:txBody>
                  <a:tcPr/>
                </a:tc>
                <a:extLst>
                  <a:ext uri="{0D108BD9-81ED-4DB2-BD59-A6C34878D82A}">
                    <a16:rowId xmlns:a16="http://schemas.microsoft.com/office/drawing/2014/main" val="3595158394"/>
                  </a:ext>
                </a:extLst>
              </a:tr>
              <a:tr h="0">
                <a:tc>
                  <a:txBody>
                    <a:bodyPr/>
                    <a:lstStyle/>
                    <a:p>
                      <a:r>
                        <a:rPr lang="en-HK" dirty="0"/>
                        <a:t>Recovery model</a:t>
                      </a:r>
                    </a:p>
                  </a:txBody>
                  <a:tcPr/>
                </a:tc>
                <a:tc>
                  <a:txBody>
                    <a:bodyPr/>
                    <a:lstStyle/>
                    <a:p>
                      <a:r>
                        <a:rPr lang="en-US" dirty="0"/>
                        <a:t>automated backups and full backups</a:t>
                      </a:r>
                      <a:endParaRPr lang="en-HK" dirty="0"/>
                    </a:p>
                  </a:txBody>
                  <a:tcPr/>
                </a:tc>
                <a:tc>
                  <a:txBody>
                    <a:bodyPr/>
                    <a:lstStyle/>
                    <a:p>
                      <a:r>
                        <a:rPr lang="en-HK" dirty="0"/>
                        <a:t>automated backups only</a:t>
                      </a:r>
                    </a:p>
                  </a:txBody>
                  <a:tcPr/>
                </a:tc>
                <a:extLst>
                  <a:ext uri="{0D108BD9-81ED-4DB2-BD59-A6C34878D82A}">
                    <a16:rowId xmlns:a16="http://schemas.microsoft.com/office/drawing/2014/main" val="3177629341"/>
                  </a:ext>
                </a:extLst>
              </a:tr>
              <a:tr h="0">
                <a:tc>
                  <a:txBody>
                    <a:bodyPr/>
                    <a:lstStyle/>
                    <a:p>
                      <a:r>
                        <a:rPr lang="en-HK" dirty="0"/>
                        <a:t>Automatic tuning (indexes)</a:t>
                      </a:r>
                    </a:p>
                  </a:txBody>
                  <a:tcPr/>
                </a:tc>
                <a:tc>
                  <a:txBody>
                    <a:bodyPr/>
                    <a:lstStyle/>
                    <a:p>
                      <a:r>
                        <a:rPr lang="en-HK" dirty="0"/>
                        <a:t>Not supported</a:t>
                      </a:r>
                    </a:p>
                  </a:txBody>
                  <a:tcPr/>
                </a:tc>
                <a:tc>
                  <a:txBody>
                    <a:bodyPr/>
                    <a:lstStyle/>
                    <a:p>
                      <a:r>
                        <a:rPr lang="en-HK" dirty="0"/>
                        <a:t>Supported</a:t>
                      </a:r>
                    </a:p>
                  </a:txBody>
                  <a:tcPr/>
                </a:tc>
                <a:extLst>
                  <a:ext uri="{0D108BD9-81ED-4DB2-BD59-A6C34878D82A}">
                    <a16:rowId xmlns:a16="http://schemas.microsoft.com/office/drawing/2014/main" val="923832266"/>
                  </a:ext>
                </a:extLst>
              </a:tr>
              <a:tr h="0">
                <a:tc>
                  <a:txBody>
                    <a:bodyPr/>
                    <a:lstStyle/>
                    <a:p>
                      <a:r>
                        <a:rPr lang="en-HK" dirty="0"/>
                        <a:t>SQL Server Profiler</a:t>
                      </a:r>
                    </a:p>
                  </a:txBody>
                  <a:tcPr/>
                </a:tc>
                <a:tc>
                  <a:txBody>
                    <a:bodyPr/>
                    <a:lstStyle/>
                    <a:p>
                      <a:r>
                        <a:rPr lang="en-HK" dirty="0"/>
                        <a:t>Supported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HK" dirty="0"/>
                        <a:t>Not supported</a:t>
                      </a:r>
                    </a:p>
                  </a:txBody>
                  <a:tcPr/>
                </a:tc>
                <a:extLst>
                  <a:ext uri="{0D108BD9-81ED-4DB2-BD59-A6C34878D82A}">
                    <a16:rowId xmlns:a16="http://schemas.microsoft.com/office/drawing/2014/main" val="907055016"/>
                  </a:ext>
                </a:extLst>
              </a:tr>
              <a:tr h="0">
                <a:tc>
                  <a:txBody>
                    <a:bodyPr/>
                    <a:lstStyle/>
                    <a:p>
                      <a:r>
                        <a:rPr lang="en-HK" dirty="0"/>
                        <a:t>Cross-database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HK" dirty="0"/>
                        <a:t>Supported</a:t>
                      </a:r>
                    </a:p>
                    <a:p>
                      <a:endParaRPr lang="en-HK" dirty="0"/>
                    </a:p>
                  </a:txBody>
                  <a:tcPr/>
                </a:tc>
                <a:tc>
                  <a:txBody>
                    <a:bodyPr/>
                    <a:lstStyle/>
                    <a:p>
                      <a:r>
                        <a:rPr lang="en-HK" dirty="0"/>
                        <a:t>Not supported</a:t>
                      </a:r>
                    </a:p>
                  </a:txBody>
                  <a:tcPr/>
                </a:tc>
                <a:extLst>
                  <a:ext uri="{0D108BD9-81ED-4DB2-BD59-A6C34878D82A}">
                    <a16:rowId xmlns:a16="http://schemas.microsoft.com/office/drawing/2014/main" val="3210630498"/>
                  </a:ext>
                </a:extLst>
              </a:tr>
              <a:tr h="0">
                <a:tc>
                  <a:txBody>
                    <a:bodyPr/>
                    <a:lstStyle/>
                    <a:p>
                      <a:r>
                        <a:rPr lang="en-HK" dirty="0"/>
                        <a:t>Native Virtual Network</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HK" dirty="0"/>
                        <a:t>Supported</a:t>
                      </a:r>
                    </a:p>
                  </a:txBody>
                  <a:tcPr/>
                </a:tc>
                <a:tc>
                  <a:txBody>
                    <a:bodyPr/>
                    <a:lstStyle/>
                    <a:p>
                      <a:r>
                        <a:rPr lang="en-HK" dirty="0"/>
                        <a:t>Not supported</a:t>
                      </a:r>
                    </a:p>
                  </a:txBody>
                  <a:tcPr/>
                </a:tc>
                <a:extLst>
                  <a:ext uri="{0D108BD9-81ED-4DB2-BD59-A6C34878D82A}">
                    <a16:rowId xmlns:a16="http://schemas.microsoft.com/office/drawing/2014/main" val="1757788187"/>
                  </a:ext>
                </a:extLst>
              </a:tr>
              <a:tr h="0">
                <a:tc>
                  <a:txBody>
                    <a:bodyPr/>
                    <a:lstStyle/>
                    <a:p>
                      <a:r>
                        <a:rPr lang="en-HK" dirty="0"/>
                        <a:t>Pricing model</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HK" dirty="0" err="1"/>
                        <a:t>vCore</a:t>
                      </a:r>
                      <a:endParaRPr lang="en-HK" dirty="0"/>
                    </a:p>
                  </a:txBody>
                  <a:tcPr/>
                </a:tc>
                <a:tc>
                  <a:txBody>
                    <a:bodyPr/>
                    <a:lstStyle/>
                    <a:p>
                      <a:r>
                        <a:rPr lang="en-HK" dirty="0" err="1"/>
                        <a:t>vCore</a:t>
                      </a:r>
                      <a:r>
                        <a:rPr lang="en-HK" dirty="0"/>
                        <a:t> / DTU</a:t>
                      </a:r>
                    </a:p>
                  </a:txBody>
                  <a:tcPr/>
                </a:tc>
                <a:extLst>
                  <a:ext uri="{0D108BD9-81ED-4DB2-BD59-A6C34878D82A}">
                    <a16:rowId xmlns:a16="http://schemas.microsoft.com/office/drawing/2014/main" val="2800128440"/>
                  </a:ext>
                </a:extLst>
              </a:tr>
            </a:tbl>
          </a:graphicData>
        </a:graphic>
      </p:graphicFrame>
    </p:spTree>
    <p:extLst>
      <p:ext uri="{BB962C8B-B14F-4D97-AF65-F5344CB8AC3E}">
        <p14:creationId xmlns:p14="http://schemas.microsoft.com/office/powerpoint/2010/main" val="389284235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44578" y="498499"/>
            <a:ext cx="10858841" cy="403079"/>
          </a:xfrm>
        </p:spPr>
        <p:txBody>
          <a:bodyPr/>
          <a:lstStyle/>
          <a:p>
            <a:r>
              <a:rPr lang="en-US" dirty="0">
                <a:latin typeface="+mn-lt"/>
                <a:cs typeface="Segoe UI Light" panose="020B0502040204020203" pitchFamily="34" charset="0"/>
              </a:rPr>
              <a:t>Dynamically Scale Azure SQL Database and Azure SQL Managed Instance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97682" y="2176527"/>
            <a:ext cx="7148078" cy="3154710"/>
          </a:xfrm>
        </p:spPr>
        <p:txBody>
          <a:bodyPr/>
          <a:lstStyle/>
          <a:p>
            <a:pPr>
              <a:spcAft>
                <a:spcPts val="1800"/>
              </a:spcAft>
            </a:pPr>
            <a:r>
              <a:rPr lang="en-US" b="1" dirty="0">
                <a:latin typeface="+mn-lt"/>
                <a:cs typeface="Segoe UI Light" panose="020B0502040204020203" pitchFamily="34" charset="0"/>
              </a:rPr>
              <a:t>Azure SQL Database – </a:t>
            </a:r>
            <a:r>
              <a:rPr lang="en-US" dirty="0">
                <a:latin typeface="+mn-lt"/>
                <a:cs typeface="Segoe UI Light" panose="020B0502040204020203" pitchFamily="34" charset="0"/>
                <a:hlinkClick r:id="rId3"/>
              </a:rPr>
              <a:t>DTU</a:t>
            </a:r>
            <a:r>
              <a:rPr lang="en-US" dirty="0">
                <a:latin typeface="+mn-lt"/>
                <a:cs typeface="Segoe UI Light" panose="020B0502040204020203" pitchFamily="34" charset="0"/>
              </a:rPr>
              <a:t> / </a:t>
            </a:r>
            <a:r>
              <a:rPr lang="en-US" dirty="0">
                <a:latin typeface="+mn-lt"/>
                <a:cs typeface="Segoe UI Light" panose="020B0502040204020203" pitchFamily="34" charset="0"/>
                <a:hlinkClick r:id="rId4"/>
              </a:rPr>
              <a:t>vCore</a:t>
            </a:r>
            <a:r>
              <a:rPr lang="en-US" b="1" dirty="0">
                <a:latin typeface="+mn-lt"/>
                <a:cs typeface="Segoe UI Light" panose="020B0502040204020203" pitchFamily="34" charset="0"/>
              </a:rPr>
              <a:t> </a:t>
            </a:r>
            <a:endParaRPr lang="en-US" dirty="0">
              <a:latin typeface="+mn-lt"/>
              <a:cs typeface="Segoe UI Light" panose="020B0502040204020203" pitchFamily="34" charset="0"/>
            </a:endParaRPr>
          </a:p>
          <a:p>
            <a:pPr>
              <a:spcAft>
                <a:spcPts val="1800"/>
              </a:spcAft>
            </a:pPr>
            <a:r>
              <a:rPr lang="en-US" b="1" dirty="0">
                <a:latin typeface="+mn-lt"/>
                <a:cs typeface="Segoe UI Light" panose="020B0502040204020203" pitchFamily="34" charset="0"/>
              </a:rPr>
              <a:t>Azure SQL Managed Instance - </a:t>
            </a:r>
            <a:r>
              <a:rPr lang="en-US" dirty="0">
                <a:latin typeface="+mn-lt"/>
                <a:cs typeface="Segoe UI Light" panose="020B0502040204020203" pitchFamily="34" charset="0"/>
              </a:rPr>
              <a:t>vCore</a:t>
            </a:r>
          </a:p>
          <a:p>
            <a:pPr>
              <a:spcAft>
                <a:spcPts val="1800"/>
              </a:spcAft>
            </a:pPr>
            <a:r>
              <a:rPr lang="en-US" b="1" dirty="0">
                <a:latin typeface="+mn-lt"/>
                <a:cs typeface="Segoe UI Light" panose="020B0502040204020203" pitchFamily="34" charset="0"/>
                <a:hlinkClick r:id="rId5"/>
              </a:rPr>
              <a:t>DTU-based purchasing model </a:t>
            </a:r>
            <a:r>
              <a:rPr lang="en-US" b="1" dirty="0">
                <a:latin typeface="+mn-lt"/>
                <a:cs typeface="Segoe UI Light" panose="020B0502040204020203" pitchFamily="34" charset="0"/>
              </a:rPr>
              <a:t>- </a:t>
            </a:r>
            <a:r>
              <a:rPr lang="en-US" dirty="0">
                <a:latin typeface="+mn-lt"/>
                <a:cs typeface="Segoe UI Light" panose="020B0502040204020203" pitchFamily="34" charset="0"/>
              </a:rPr>
              <a:t>Basic, Standard, and Premium.</a:t>
            </a:r>
          </a:p>
          <a:p>
            <a:pPr>
              <a:spcAft>
                <a:spcPts val="1800"/>
              </a:spcAft>
            </a:pPr>
            <a:r>
              <a:rPr lang="en-US" b="1" dirty="0">
                <a:latin typeface="+mn-lt"/>
                <a:cs typeface="Segoe UI Light" panose="020B0502040204020203" pitchFamily="34" charset="0"/>
                <a:hlinkClick r:id="rId6"/>
              </a:rPr>
              <a:t>vCore-based purchasing </a:t>
            </a:r>
            <a:r>
              <a:rPr lang="en-US" b="1" dirty="0">
                <a:latin typeface="+mn-lt"/>
                <a:cs typeface="Segoe UI Light" panose="020B0502040204020203" pitchFamily="34" charset="0"/>
              </a:rPr>
              <a:t>- </a:t>
            </a:r>
            <a:r>
              <a:rPr lang="en-US" dirty="0">
                <a:latin typeface="+mn-lt"/>
                <a:cs typeface="Segoe UI Light" panose="020B0502040204020203" pitchFamily="34" charset="0"/>
              </a:rPr>
              <a:t>General Purpose, Business Critical, and Hyperscale</a:t>
            </a:r>
          </a:p>
        </p:txBody>
      </p:sp>
      <p:pic>
        <p:nvPicPr>
          <p:cNvPr id="4" name="Picture 3">
            <a:extLst>
              <a:ext uri="{FF2B5EF4-FFF2-40B4-BE49-F238E27FC236}">
                <a16:creationId xmlns:a16="http://schemas.microsoft.com/office/drawing/2014/main" id="{BDF2FCF7-541F-4919-AE8C-DADAF9254D61}"/>
              </a:ext>
            </a:extLst>
          </p:cNvPr>
          <p:cNvPicPr>
            <a:picLocks noChangeAspect="1"/>
          </p:cNvPicPr>
          <p:nvPr/>
        </p:nvPicPr>
        <p:blipFill>
          <a:blip r:embed="rId7"/>
          <a:stretch>
            <a:fillRect/>
          </a:stretch>
        </p:blipFill>
        <p:spPr>
          <a:xfrm>
            <a:off x="7673816" y="2176527"/>
            <a:ext cx="4518184" cy="2469045"/>
          </a:xfrm>
          <a:prstGeom prst="rect">
            <a:avLst/>
          </a:prstGeom>
        </p:spPr>
      </p:pic>
    </p:spTree>
    <p:extLst>
      <p:ext uri="{BB962C8B-B14F-4D97-AF65-F5344CB8AC3E}">
        <p14:creationId xmlns:p14="http://schemas.microsoft.com/office/powerpoint/2010/main" val="24179814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25366" y="440494"/>
            <a:ext cx="11341268" cy="680196"/>
          </a:xfrm>
        </p:spPr>
        <p:txBody>
          <a:bodyPr/>
          <a:lstStyle/>
          <a:p>
            <a:r>
              <a:rPr lang="en-US" sz="3137" b="1" dirty="0">
                <a:latin typeface="+mn-lt"/>
                <a:cs typeface="Segoe UI Light" panose="020B0502040204020203" pitchFamily="34" charset="0"/>
              </a:rPr>
              <a:t>Encryption at Rest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25282" y="1292688"/>
            <a:ext cx="9680987" cy="2739211"/>
          </a:xfrm>
        </p:spPr>
        <p:txBody>
          <a:bodyPr/>
          <a:lstStyle/>
          <a:p>
            <a:pPr>
              <a:spcAft>
                <a:spcPts val="2400"/>
              </a:spcAft>
            </a:pPr>
            <a:r>
              <a:rPr lang="en-US" dirty="0">
                <a:latin typeface="+mn-lt"/>
                <a:cs typeface="Segoe UI Light" panose="020B0502040204020203" pitchFamily="34" charset="0"/>
              </a:rPr>
              <a:t>Data at rest is the data that has been stored on a physical medium</a:t>
            </a:r>
          </a:p>
          <a:p>
            <a:pPr>
              <a:spcAft>
                <a:spcPts val="2400"/>
              </a:spcAft>
            </a:pPr>
            <a:r>
              <a:rPr lang="en-US" dirty="0">
                <a:latin typeface="+mn-lt"/>
                <a:cs typeface="Segoe UI Light" panose="020B0502040204020203" pitchFamily="34" charset="0"/>
              </a:rPr>
              <a:t>Unreadable without the keys and secrets</a:t>
            </a:r>
          </a:p>
          <a:p>
            <a:pPr>
              <a:spcAft>
                <a:spcPts val="2400"/>
              </a:spcAft>
            </a:pPr>
            <a:r>
              <a:rPr lang="en-US" dirty="0">
                <a:latin typeface="+mn-lt"/>
                <a:cs typeface="Segoe UI Light" panose="020B0502040204020203" pitchFamily="34" charset="0"/>
              </a:rPr>
              <a:t>Azure Storage and Azure SQL Database encrypt data at rest by default</a:t>
            </a:r>
          </a:p>
          <a:p>
            <a:pPr>
              <a:spcAft>
                <a:spcPts val="2400"/>
              </a:spcAft>
            </a:pPr>
            <a:r>
              <a:rPr lang="en-US" dirty="0">
                <a:latin typeface="+mn-lt"/>
                <a:cs typeface="Segoe UI Light" panose="020B0502040204020203" pitchFamily="34" charset="0"/>
              </a:rPr>
              <a:t>Use Azure Key Vault to maintain control of keys</a:t>
            </a:r>
          </a:p>
        </p:txBody>
      </p:sp>
      <p:pic>
        <p:nvPicPr>
          <p:cNvPr id="5" name="Picture 4">
            <a:extLst>
              <a:ext uri="{FF2B5EF4-FFF2-40B4-BE49-F238E27FC236}">
                <a16:creationId xmlns:a16="http://schemas.microsoft.com/office/drawing/2014/main" id="{6B34B53E-2B5B-4368-9C85-FA81290BCF9B}"/>
              </a:ext>
            </a:extLst>
          </p:cNvPr>
          <p:cNvPicPr>
            <a:picLocks noChangeAspect="1"/>
          </p:cNvPicPr>
          <p:nvPr/>
        </p:nvPicPr>
        <p:blipFill>
          <a:blip r:embed="rId3"/>
          <a:stretch>
            <a:fillRect/>
          </a:stretch>
        </p:blipFill>
        <p:spPr>
          <a:xfrm>
            <a:off x="6847368" y="4448401"/>
            <a:ext cx="5010061" cy="1799479"/>
          </a:xfrm>
          <a:prstGeom prst="rect">
            <a:avLst/>
          </a:prstGeom>
        </p:spPr>
      </p:pic>
      <p:sp>
        <p:nvSpPr>
          <p:cNvPr id="2" name="TextBox 1">
            <a:extLst>
              <a:ext uri="{FF2B5EF4-FFF2-40B4-BE49-F238E27FC236}">
                <a16:creationId xmlns:a16="http://schemas.microsoft.com/office/drawing/2014/main" id="{54989ACC-B863-46B2-8058-D56FC82145CD}"/>
              </a:ext>
            </a:extLst>
          </p:cNvPr>
          <p:cNvSpPr txBox="1"/>
          <p:nvPr/>
        </p:nvSpPr>
        <p:spPr>
          <a:xfrm>
            <a:off x="265814" y="5975497"/>
            <a:ext cx="3418368"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See: </a:t>
            </a:r>
            <a:r>
              <a:rPr lang="en-US" dirty="0">
                <a:gradFill>
                  <a:gsLst>
                    <a:gs pos="2917">
                      <a:schemeClr val="tx1"/>
                    </a:gs>
                    <a:gs pos="30000">
                      <a:schemeClr val="tx1"/>
                    </a:gs>
                  </a:gsLst>
                  <a:lin ang="5400000" scaled="0"/>
                </a:gradFill>
                <a:hlinkClick r:id="rId4"/>
              </a:rPr>
              <a:t>Encryption of data at rest</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32383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Effect transition="in" filter="wipe(down)">
                                      <p:cBhvr>
                                        <p:cTn id="7" dur="500"/>
                                        <p:tgtEl>
                                          <p:spTgt spid="1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wipe(down)">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animEffect transition="in" filter="wipe(down)">
                                      <p:cBhvr>
                                        <p:cTn id="17"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54732" y="365618"/>
            <a:ext cx="11773357" cy="680196"/>
          </a:xfrm>
        </p:spPr>
        <p:txBody>
          <a:bodyPr/>
          <a:lstStyle/>
          <a:p>
            <a:r>
              <a:rPr lang="en-US" sz="3100" b="1" dirty="0">
                <a:latin typeface="+mn-lt"/>
                <a:cs typeface="Segoe UI Light" panose="020B0502040204020203" pitchFamily="34" charset="0"/>
              </a:rPr>
              <a:t>Service Tiers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54732" y="1367749"/>
            <a:ext cx="11165529" cy="2657138"/>
          </a:xfrm>
        </p:spPr>
        <p:txBody>
          <a:bodyPr/>
          <a:lstStyle/>
          <a:p>
            <a:pPr>
              <a:spcAft>
                <a:spcPts val="2400"/>
              </a:spcAft>
            </a:pPr>
            <a:r>
              <a:rPr lang="en-US" b="1" dirty="0">
                <a:latin typeface="+mn-lt"/>
                <a:cs typeface="Segoe UI Light" panose="020B0502040204020203" pitchFamily="34" charset="0"/>
              </a:rPr>
              <a:t>General purpose - </a:t>
            </a:r>
            <a:r>
              <a:rPr lang="en-US" dirty="0">
                <a:latin typeface="+mn-lt"/>
                <a:cs typeface="Segoe UI Light" panose="020B0502040204020203" pitchFamily="34" charset="0"/>
              </a:rPr>
              <a:t>budget-oriented workloads</a:t>
            </a:r>
          </a:p>
          <a:p>
            <a:pPr>
              <a:spcAft>
                <a:spcPts val="2400"/>
              </a:spcAft>
            </a:pPr>
            <a:r>
              <a:rPr lang="en-US" b="1" dirty="0">
                <a:latin typeface="+mn-lt"/>
                <a:cs typeface="Segoe UI Light" panose="020B0502040204020203" pitchFamily="34" charset="0"/>
              </a:rPr>
              <a:t>Business critical - </a:t>
            </a:r>
            <a:r>
              <a:rPr lang="en-US" dirty="0">
                <a:latin typeface="+mn-lt"/>
                <a:cs typeface="Segoe UI Light" panose="020B0502040204020203" pitchFamily="34" charset="0"/>
              </a:rPr>
              <a:t>low-latency workloads with high resiliency to failures and fast failovers</a:t>
            </a:r>
          </a:p>
          <a:p>
            <a:pPr>
              <a:spcAft>
                <a:spcPts val="2400"/>
              </a:spcAft>
            </a:pPr>
            <a:r>
              <a:rPr lang="en-US" b="1" dirty="0">
                <a:latin typeface="+mn-lt"/>
                <a:cs typeface="Segoe UI Light" panose="020B0502040204020203" pitchFamily="34" charset="0"/>
              </a:rPr>
              <a:t>Hyperscale</a:t>
            </a:r>
            <a:r>
              <a:rPr lang="en-US" dirty="0">
                <a:latin typeface="+mn-lt"/>
                <a:cs typeface="Segoe UI Light" panose="020B0502040204020203" pitchFamily="34" charset="0"/>
              </a:rPr>
              <a:t>, (Azure SQL)  - most business workloads, providing highly scalable storage, read scale-out, and fast database restore capabilities</a:t>
            </a:r>
          </a:p>
        </p:txBody>
      </p:sp>
      <p:pic>
        <p:nvPicPr>
          <p:cNvPr id="2" name="Graphic 1">
            <a:extLst>
              <a:ext uri="{FF2B5EF4-FFF2-40B4-BE49-F238E27FC236}">
                <a16:creationId xmlns:a16="http://schemas.microsoft.com/office/drawing/2014/main" id="{0081B473-3F6C-4F2B-8E7F-80E2B978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5475" y="5605556"/>
            <a:ext cx="909349" cy="909349"/>
          </a:xfrm>
          <a:prstGeom prst="rect">
            <a:avLst/>
          </a:prstGeom>
        </p:spPr>
      </p:pic>
      <p:sp>
        <p:nvSpPr>
          <p:cNvPr id="3" name="TextBox 2">
            <a:extLst>
              <a:ext uri="{FF2B5EF4-FFF2-40B4-BE49-F238E27FC236}">
                <a16:creationId xmlns:a16="http://schemas.microsoft.com/office/drawing/2014/main" id="{7934635B-8B97-45D7-8462-3EE367070F09}"/>
              </a:ext>
            </a:extLst>
          </p:cNvPr>
          <p:cNvSpPr txBox="1"/>
          <p:nvPr/>
        </p:nvSpPr>
        <p:spPr>
          <a:xfrm>
            <a:off x="326550" y="5866467"/>
            <a:ext cx="1039450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a:gradFill>
                  <a:gsLst>
                    <a:gs pos="2917">
                      <a:schemeClr val="tx1"/>
                    </a:gs>
                    <a:gs pos="30000">
                      <a:schemeClr val="tx1"/>
                    </a:gs>
                  </a:gsLst>
                  <a:lin ang="5400000" scaled="0"/>
                </a:gradFill>
                <a:hlinkClick r:id="rId5"/>
              </a:rPr>
              <a:t>Azure SQL Database and Azure SQL Managed Instance Service Tiers</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3136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359478" y="133799"/>
            <a:ext cx="11832522" cy="559884"/>
          </a:xfrm>
        </p:spPr>
        <p:txBody>
          <a:bodyPr/>
          <a:lstStyle/>
          <a:p>
            <a:r>
              <a:rPr lang="en-US" b="1" dirty="0">
                <a:latin typeface="+mn-lt"/>
                <a:cs typeface="Segoe UI Light" panose="020B0502040204020203" pitchFamily="34" charset="0"/>
              </a:rPr>
              <a:t>Service Tier Comparison</a:t>
            </a:r>
          </a:p>
        </p:txBody>
      </p:sp>
      <p:pic>
        <p:nvPicPr>
          <p:cNvPr id="5" name="Picture 4">
            <a:hlinkClick r:id="rId3"/>
            <a:extLst>
              <a:ext uri="{FF2B5EF4-FFF2-40B4-BE49-F238E27FC236}">
                <a16:creationId xmlns:a16="http://schemas.microsoft.com/office/drawing/2014/main" id="{528C0110-E6EB-48D9-A360-36966C5A8C9A}"/>
              </a:ext>
            </a:extLst>
          </p:cNvPr>
          <p:cNvPicPr>
            <a:picLocks noChangeAspect="1"/>
          </p:cNvPicPr>
          <p:nvPr/>
        </p:nvPicPr>
        <p:blipFill>
          <a:blip r:embed="rId4"/>
          <a:stretch>
            <a:fillRect/>
          </a:stretch>
        </p:blipFill>
        <p:spPr>
          <a:xfrm>
            <a:off x="229239" y="802758"/>
            <a:ext cx="11616164" cy="5921443"/>
          </a:xfrm>
          <a:prstGeom prst="rect">
            <a:avLst/>
          </a:prstGeom>
        </p:spPr>
      </p:pic>
    </p:spTree>
    <p:extLst>
      <p:ext uri="{BB962C8B-B14F-4D97-AF65-F5344CB8AC3E}">
        <p14:creationId xmlns:p14="http://schemas.microsoft.com/office/powerpoint/2010/main" val="1723820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en-US" sz="3921" dirty="0"/>
              <a:t>Availability Options</a:t>
            </a:r>
          </a:p>
        </p:txBody>
      </p:sp>
      <p:grpSp>
        <p:nvGrpSpPr>
          <p:cNvPr id="52" name="Group 51" descr="Three phase picture.  First phase on the left shows a single VM in the cloud, second phase shows several VM's running in an Availability Set, and third phase on the right showing VM's distributed across multiple regions.">
            <a:extLst>
              <a:ext uri="{FF2B5EF4-FFF2-40B4-BE49-F238E27FC236}">
                <a16:creationId xmlns:a16="http://schemas.microsoft.com/office/drawing/2014/main" id="{D8CEDAC8-6488-4905-8507-0E2C8F059862}"/>
              </a:ext>
            </a:extLst>
          </p:cNvPr>
          <p:cNvGrpSpPr/>
          <p:nvPr/>
        </p:nvGrpSpPr>
        <p:grpSpPr>
          <a:xfrm>
            <a:off x="639119" y="1507893"/>
            <a:ext cx="10913762" cy="4028635"/>
            <a:chOff x="639119" y="1753697"/>
            <a:chExt cx="10913762" cy="402863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639119" y="4962069"/>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Rectangle 11">
              <a:extLst>
                <a:ext uri="{FF2B5EF4-FFF2-40B4-BE49-F238E27FC236}">
                  <a16:creationId xmlns:a16="http://schemas.microsoft.com/office/drawing/2014/main" id="{542839BF-0F52-4ABD-A570-5F17F433DDBD}"/>
                </a:ext>
              </a:extLst>
            </p:cNvPr>
            <p:cNvSpPr/>
            <p:nvPr/>
          </p:nvSpPr>
          <p:spPr>
            <a:xfrm>
              <a:off x="639119" y="5054435"/>
              <a:ext cx="2741089" cy="523220"/>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SINGLE VM</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Easier lift and shift</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683068" y="1753697"/>
              <a:ext cx="2741089" cy="5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54" eaLnBrk="1" hangingPunct="1">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VM SLA</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cs typeface="Segoe UI" panose="020B0502040204020203" pitchFamily="34" charset="0"/>
              </a:endParaRPr>
            </a:p>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cs typeface="Segoe UI" panose="020B0502040204020203" pitchFamily="34" charset="0"/>
                </a:rPr>
                <a:t>99.9% </a:t>
              </a:r>
              <a:r>
                <a:rPr kumimoji="0" lang="en-US" alt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rPr>
                <a:t>with Premium Storage</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endParaRPr>
            </a:p>
          </p:txBody>
        </p:sp>
        <p:sp>
          <p:nvSpPr>
            <p:cNvPr id="28" name="Freeform: Shape 27">
              <a:extLst>
                <a:ext uri="{FF2B5EF4-FFF2-40B4-BE49-F238E27FC236}">
                  <a16:creationId xmlns:a16="http://schemas.microsoft.com/office/drawing/2014/main" id="{1D1B7222-CC0D-4FD6-AA74-095F1C2E5CE6}"/>
                </a:ext>
              </a:extLst>
            </p:cNvPr>
            <p:cNvSpPr/>
            <p:nvPr/>
          </p:nvSpPr>
          <p:spPr bwMode="auto">
            <a:xfrm flipV="1">
              <a:off x="639119" y="2299825"/>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933694" y="2629463"/>
              <a:ext cx="2239838" cy="207616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7990882" y="4962069"/>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F29F91C1-7DD7-4F3E-A9D7-9FD218EC2450}"/>
                </a:ext>
              </a:extLst>
            </p:cNvPr>
            <p:cNvSpPr/>
            <p:nvPr/>
          </p:nvSpPr>
          <p:spPr>
            <a:xfrm>
              <a:off x="7986568" y="5043668"/>
              <a:ext cx="3561999" cy="738664"/>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REGION PAIRS</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Regional protection within Data Residency Boundaries</a:t>
              </a: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7990882" y="2299825"/>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7986567" y="1757900"/>
              <a:ext cx="3561999" cy="30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MULTI-REGION DISASTER RECOVERY</a:t>
              </a:r>
            </a:p>
          </p:txBody>
        </p:sp>
        <p:grpSp>
          <p:nvGrpSpPr>
            <p:cNvPr id="5" name="Group 4">
              <a:extLst>
                <a:ext uri="{FF2B5EF4-FFF2-40B4-BE49-F238E27FC236}">
                  <a16:creationId xmlns:a16="http://schemas.microsoft.com/office/drawing/2014/main" id="{20B62707-FB7B-43CA-BC0D-7857B566D30A}"/>
                </a:ext>
              </a:extLst>
            </p:cNvPr>
            <p:cNvGrpSpPr/>
            <p:nvPr/>
          </p:nvGrpSpPr>
          <p:grpSpPr>
            <a:xfrm>
              <a:off x="8022946" y="2672490"/>
              <a:ext cx="3525621" cy="1968572"/>
              <a:chOff x="6183185" y="2526144"/>
              <a:chExt cx="2627152" cy="1430917"/>
            </a:xfrm>
          </p:grpSpPr>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7806822"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6642861"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7274929" y="3291031"/>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6183185" y="2526144"/>
                <a:ext cx="2627152" cy="1430917"/>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6470958" y="260725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7634919" y="259439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grpSp>
        <p:sp>
          <p:nvSpPr>
            <p:cNvPr id="8" name="Freeform: Shape 7">
              <a:extLst>
                <a:ext uri="{FF2B5EF4-FFF2-40B4-BE49-F238E27FC236}">
                  <a16:creationId xmlns:a16="http://schemas.microsoft.com/office/drawing/2014/main" id="{6F14173F-3CB1-4A4D-A8CF-1057BCBAC0F7}"/>
                </a:ext>
              </a:extLst>
            </p:cNvPr>
            <p:cNvSpPr/>
            <p:nvPr/>
          </p:nvSpPr>
          <p:spPr bwMode="auto">
            <a:xfrm>
              <a:off x="3743817" y="4962069"/>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7FF6A33F-CB65-4809-A907-A7B1AAEDA725}"/>
                </a:ext>
              </a:extLst>
            </p:cNvPr>
            <p:cNvSpPr/>
            <p:nvPr/>
          </p:nvSpPr>
          <p:spPr>
            <a:xfrm>
              <a:off x="3743817" y="5023649"/>
              <a:ext cx="3879144" cy="523220"/>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AVAILABILITY ZONES</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Protection from entire datacenter failures</a:t>
              </a: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3743817" y="2299825"/>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3730632" y="1753697"/>
              <a:ext cx="3879143" cy="51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a:p>
              <a:pPr algn="ctr" defTabSz="896354" eaLnBrk="1" hangingPunct="1">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endParaRPr>
            </a:p>
          </p:txBody>
        </p:sp>
        <p:grpSp>
          <p:nvGrpSpPr>
            <p:cNvPr id="4" name="Group 3">
              <a:extLst>
                <a:ext uri="{FF2B5EF4-FFF2-40B4-BE49-F238E27FC236}">
                  <a16:creationId xmlns:a16="http://schemas.microsoft.com/office/drawing/2014/main" id="{D53A1EB4-E62E-494C-B98E-5F35B03F7ED6}"/>
                </a:ext>
              </a:extLst>
            </p:cNvPr>
            <p:cNvGrpSpPr/>
            <p:nvPr/>
          </p:nvGrpSpPr>
          <p:grpSpPr>
            <a:xfrm>
              <a:off x="4200237" y="2576743"/>
              <a:ext cx="2939934" cy="2120031"/>
              <a:chOff x="3005784" y="2526144"/>
              <a:chExt cx="1984311" cy="1430917"/>
            </a:xfrm>
          </p:grpSpPr>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3005784" y="2526144"/>
                <a:ext cx="1984311" cy="143091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2880435" y="30456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3130261" y="29268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3130261" y="32844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3559578" y="2824992"/>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3809404" y="2706190"/>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3809404" y="3063764"/>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4310893" y="30251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4560718" y="29063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4560718" y="32639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Tree>
    <p:extLst>
      <p:ext uri="{BB962C8B-B14F-4D97-AF65-F5344CB8AC3E}">
        <p14:creationId xmlns:p14="http://schemas.microsoft.com/office/powerpoint/2010/main" val="2424897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629984"/>
            <a:ext cx="5807732" cy="1793104"/>
          </a:xfrm>
        </p:spPr>
        <p:txBody>
          <a:bodyPr wrap="square" anchor="ctr">
            <a:normAutofit/>
          </a:bodyPr>
          <a:lstStyle/>
          <a:p>
            <a:r>
              <a:rPr lang="en-US" sz="4400" dirty="0">
                <a:solidFill>
                  <a:schemeClr val="tx1"/>
                </a:solidFill>
                <a:latin typeface="Segoe UI Semibold (Headings)"/>
                <a:cs typeface="Segoe UI"/>
              </a:rPr>
              <a:t>Multi-Cloud Strategy by Azure Arc</a:t>
            </a:r>
          </a:p>
        </p:txBody>
      </p:sp>
    </p:spTree>
    <p:extLst>
      <p:ext uri="{BB962C8B-B14F-4D97-AF65-F5344CB8AC3E}">
        <p14:creationId xmlns:p14="http://schemas.microsoft.com/office/powerpoint/2010/main" val="132712564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solidFill>
                  <a:schemeClr val="accent6">
                    <a:lumMod val="90000"/>
                  </a:schemeClr>
                </a:solidFill>
              </a:rPr>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solidFill>
                  <a:schemeClr val="accent6">
                    <a:lumMod val="90000"/>
                  </a:schemeClr>
                </a:solidFill>
              </a:rPr>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p>
          <a:p>
            <a:pPr>
              <a:lnSpc>
                <a:spcPct val="100000"/>
              </a:lnSpc>
              <a:buFont typeface="Wingdings" panose="05000000000000000000" pitchFamily="2" charset="2"/>
              <a:buChar char="§"/>
            </a:pPr>
            <a:r>
              <a:rPr lang="en-US" sz="2400" b="1" dirty="0"/>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254980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a:t>
            </a:r>
          </a:p>
        </p:txBody>
      </p:sp>
      <p:sp>
        <p:nvSpPr>
          <p:cNvPr id="6" name="Text Placeholder 5"/>
          <p:cNvSpPr>
            <a:spLocks noGrp="1"/>
          </p:cNvSpPr>
          <p:nvPr>
            <p:ph type="body" sz="quarter" idx="10"/>
          </p:nvPr>
        </p:nvSpPr>
        <p:spPr>
          <a:xfrm>
            <a:off x="588263" y="1615123"/>
            <a:ext cx="11018520" cy="3693319"/>
          </a:xfrm>
        </p:spPr>
        <p:txBody>
          <a:bodyPr/>
          <a:lstStyle/>
          <a:p>
            <a:pPr marL="342900" indent="-342900" algn="just">
              <a:buFont typeface="Arial" panose="020B0604020202020204" pitchFamily="34" charset="0"/>
              <a:buChar char="•"/>
            </a:pPr>
            <a:r>
              <a:rPr lang="en-US" sz="2000"/>
              <a:t>Information Security Teams say - We need to manage security and incident management across our entire IT estate through policy enforcement and automation. We also want our on-premises servers to have strong integration with Azure and tools like Security Center and Sentinel.</a:t>
            </a:r>
          </a:p>
          <a:p>
            <a:pPr algn="just"/>
            <a:endParaRPr lang="en-US" sz="2000"/>
          </a:p>
          <a:p>
            <a:pPr marL="342900" indent="-342900" algn="just">
              <a:buFont typeface="Arial" panose="020B0604020202020204" pitchFamily="34" charset="0"/>
              <a:buChar char="•"/>
            </a:pPr>
            <a:r>
              <a:rPr lang="en-US" sz="2000"/>
              <a:t>Site Reliability Engineers say - We need to have health visibility to all our infrastructure and applications in single pane of glass fashion.</a:t>
            </a:r>
          </a:p>
          <a:p>
            <a:pPr algn="just"/>
            <a:endParaRPr lang="en-US" sz="2000"/>
          </a:p>
          <a:p>
            <a:pPr marL="342900" indent="-342900" algn="just">
              <a:buFont typeface="Arial" panose="020B0604020202020204" pitchFamily="34" charset="0"/>
              <a:buChar char="•"/>
            </a:pPr>
            <a:r>
              <a:rPr lang="en-US" sz="2000"/>
              <a:t>SQL DBAs say - We do use SQL Server with our mission critical application, but the Database layer must remain on-premises due to sensitive patient data and data availability needs.</a:t>
            </a:r>
          </a:p>
          <a:p>
            <a:pPr marL="342900" indent="-342900">
              <a:buFont typeface="Arial" panose="020B0604020202020204" pitchFamily="34" charset="0"/>
              <a:buChar char="•"/>
            </a:pPr>
            <a:endParaRPr lang="en-US" sz="2000"/>
          </a:p>
        </p:txBody>
      </p:sp>
    </p:spTree>
    <p:extLst>
      <p:ext uri="{BB962C8B-B14F-4D97-AF65-F5344CB8AC3E}">
        <p14:creationId xmlns:p14="http://schemas.microsoft.com/office/powerpoint/2010/main" val="122681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a:xfrm>
            <a:off x="560966" y="457199"/>
            <a:ext cx="11067451" cy="1169107"/>
          </a:xfrm>
        </p:spPr>
        <p:txBody>
          <a:bodyPr/>
          <a:lstStyle/>
          <a:p>
            <a:pPr algn="ctr"/>
            <a:r>
              <a:rPr lang="en-US" noProof="0"/>
              <a:t>Customer environments and application </a:t>
            </a:r>
            <a:br>
              <a:rPr lang="en-US" noProof="0"/>
            </a:br>
            <a:r>
              <a:rPr lang="en-US" noProof="0"/>
              <a:t>requirements are evolving</a:t>
            </a:r>
            <a:endParaRPr lang="en-US"/>
          </a:p>
        </p:txBody>
      </p:sp>
      <p:sp>
        <p:nvSpPr>
          <p:cNvPr id="4" name="Content Placeholder 3">
            <a:extLst>
              <a:ext uri="{FF2B5EF4-FFF2-40B4-BE49-F238E27FC236}">
                <a16:creationId xmlns:a16="http://schemas.microsoft.com/office/drawing/2014/main" id="{7409C215-ABC9-47CF-8CA7-663D1241691E}"/>
              </a:ext>
            </a:extLst>
          </p:cNvPr>
          <p:cNvSpPr>
            <a:spLocks noGrp="1"/>
          </p:cNvSpPr>
          <p:nvPr>
            <p:ph sz="quarter" idx="10"/>
          </p:nvPr>
        </p:nvSpPr>
        <p:spPr>
          <a:xfrm>
            <a:off x="3535055" y="1776184"/>
            <a:ext cx="5435698" cy="511063"/>
          </a:xfrm>
        </p:spPr>
        <p:txBody>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Arc </a:t>
            </a:r>
          </a:p>
        </p:txBody>
      </p:sp>
      <p:sp>
        <p:nvSpPr>
          <p:cNvPr id="7" name="Content Placeholder 6">
            <a:extLst>
              <a:ext uri="{FF2B5EF4-FFF2-40B4-BE49-F238E27FC236}">
                <a16:creationId xmlns:a16="http://schemas.microsoft.com/office/drawing/2014/main" id="{88B4B796-D6FE-4105-BA05-3214C4D5B9CA}"/>
              </a:ext>
            </a:extLst>
          </p:cNvPr>
          <p:cNvSpPr>
            <a:spLocks noGrp="1"/>
          </p:cNvSpPr>
          <p:nvPr>
            <p:ph sz="quarter" idx="11"/>
          </p:nvPr>
        </p:nvSpPr>
        <p:spPr>
          <a:xfrm>
            <a:off x="627039" y="2535304"/>
            <a:ext cx="2076450" cy="104644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How to govern</a:t>
            </a:r>
            <a:b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b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and operate across</a:t>
            </a:r>
            <a:b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b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disparate environments?</a:t>
            </a:r>
          </a:p>
        </p:txBody>
      </p:sp>
      <p:sp>
        <p:nvSpPr>
          <p:cNvPr id="78" name="Content Placeholder 77">
            <a:extLst>
              <a:ext uri="{FF2B5EF4-FFF2-40B4-BE49-F238E27FC236}">
                <a16:creationId xmlns:a16="http://schemas.microsoft.com/office/drawing/2014/main" id="{EBC8786F-BC0E-441F-9D2F-08EDEC6A62CA}"/>
              </a:ext>
            </a:extLst>
          </p:cNvPr>
          <p:cNvSpPr>
            <a:spLocks noGrp="1"/>
          </p:cNvSpPr>
          <p:nvPr>
            <p:ph sz="quarter" idx="12"/>
          </p:nvPr>
        </p:nvSpPr>
        <p:spPr>
          <a:xfrm>
            <a:off x="3377297" y="2536635"/>
            <a:ext cx="2647624" cy="61555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How to ensure security across the entire organization?</a:t>
            </a:r>
          </a:p>
        </p:txBody>
      </p:sp>
      <p:sp>
        <p:nvSpPr>
          <p:cNvPr id="79" name="Content Placeholder 78">
            <a:extLst>
              <a:ext uri="{FF2B5EF4-FFF2-40B4-BE49-F238E27FC236}">
                <a16:creationId xmlns:a16="http://schemas.microsoft.com/office/drawing/2014/main" id="{892D02D7-6EEF-4EDC-80D1-4CE0A42B4DBE}"/>
              </a:ext>
            </a:extLst>
          </p:cNvPr>
          <p:cNvSpPr>
            <a:spLocks noGrp="1"/>
          </p:cNvSpPr>
          <p:nvPr>
            <p:ph sz="quarter" idx="13"/>
          </p:nvPr>
        </p:nvSpPr>
        <p:spPr>
          <a:xfrm>
            <a:off x="6128989" y="2535387"/>
            <a:ext cx="2720353" cy="61555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How to best enable innovation and developer agility?</a:t>
            </a:r>
          </a:p>
        </p:txBody>
      </p:sp>
      <p:sp>
        <p:nvSpPr>
          <p:cNvPr id="80" name="Content Placeholder 79">
            <a:extLst>
              <a:ext uri="{FF2B5EF4-FFF2-40B4-BE49-F238E27FC236}">
                <a16:creationId xmlns:a16="http://schemas.microsoft.com/office/drawing/2014/main" id="{09C9BE10-DBBD-486A-94B1-5336DAA5D2ED}"/>
              </a:ext>
            </a:extLst>
          </p:cNvPr>
          <p:cNvSpPr>
            <a:spLocks noGrp="1"/>
          </p:cNvSpPr>
          <p:nvPr>
            <p:ph sz="quarter" idx="14"/>
          </p:nvPr>
        </p:nvSpPr>
        <p:spPr>
          <a:xfrm>
            <a:off x="8877831" y="2535387"/>
            <a:ext cx="2971800" cy="83099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4">
                    <a:lumMod val="75000"/>
                  </a:schemeClr>
                </a:solidFill>
                <a:effectLst/>
                <a:uLnTx/>
                <a:uFillTx/>
                <a:latin typeface="Segoe UI Semibold"/>
                <a:ea typeface="+mn-ea"/>
                <a:cs typeface="+mn-cs"/>
              </a:rPr>
              <a:t>How to meet regulatory requirements and overcome technical hurdles?</a:t>
            </a:r>
          </a:p>
        </p:txBody>
      </p:sp>
      <p:sp>
        <p:nvSpPr>
          <p:cNvPr id="194" name="Rectangle 193">
            <a:extLst>
              <a:ext uri="{FF2B5EF4-FFF2-40B4-BE49-F238E27FC236}">
                <a16:creationId xmlns:a16="http://schemas.microsoft.com/office/drawing/2014/main" id="{21445F33-826F-4513-89D7-FA896FDDB953}"/>
              </a:ext>
              <a:ext uri="{C183D7F6-B498-43B3-948B-1728B52AA6E4}">
                <adec:decorative xmlns:adec="http://schemas.microsoft.com/office/drawing/2017/decorative" val="1"/>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81" name="Content Placeholder 80">
            <a:extLst>
              <a:ext uri="{FF2B5EF4-FFF2-40B4-BE49-F238E27FC236}">
                <a16:creationId xmlns:a16="http://schemas.microsoft.com/office/drawing/2014/main" id="{777DB50B-D0E9-43BC-932F-C2771FE0C6F5}"/>
              </a:ext>
            </a:extLst>
          </p:cNvPr>
          <p:cNvSpPr>
            <a:spLocks noGrp="1"/>
          </p:cNvSpPr>
          <p:nvPr>
            <p:ph sz="quarter" idx="15"/>
          </p:nvPr>
        </p:nvSpPr>
        <p:spPr>
          <a:xfrm>
            <a:off x="1132026" y="3692397"/>
            <a:ext cx="2572405" cy="553998"/>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Different platforms,</a:t>
            </a:r>
            <a:r>
              <a:rPr kumimoji="0" lang="en-US" sz="1800" b="0" i="0" u="none" strike="noStrike" kern="1200" cap="none" spc="0" normalizeH="0" noProof="0">
                <a:ln>
                  <a:noFill/>
                </a:ln>
                <a:solidFill>
                  <a:srgbClr val="FFFFFF"/>
                </a:solidFill>
                <a:effectLst/>
                <a:uLnTx/>
                <a:uFillTx/>
                <a:latin typeface="Segoe UI"/>
                <a:ea typeface="+mj-ea"/>
                <a:cs typeface="+mj-cs"/>
              </a:rPr>
              <a:t> languages &amp; frameworks</a:t>
            </a: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pic>
        <p:nvPicPr>
          <p:cNvPr id="196" name="Graphic 195" descr="Azure VM logo">
            <a:extLst>
              <a:ext uri="{FF2B5EF4-FFF2-40B4-BE49-F238E27FC236}">
                <a16:creationId xmlns:a16="http://schemas.microsoft.com/office/drawing/2014/main" id="{966FE693-7DFE-422A-A4EA-C527C9F12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573" y="4426934"/>
            <a:ext cx="331817" cy="331817"/>
          </a:xfrm>
          <a:prstGeom prst="rect">
            <a:avLst/>
          </a:prstGeom>
        </p:spPr>
      </p:pic>
      <p:sp>
        <p:nvSpPr>
          <p:cNvPr id="3" name="Content Placeholder 2">
            <a:extLst>
              <a:ext uri="{FF2B5EF4-FFF2-40B4-BE49-F238E27FC236}">
                <a16:creationId xmlns:a16="http://schemas.microsoft.com/office/drawing/2014/main" id="{83FF3BB8-F94F-4EBA-BFB4-DD51538CD976}"/>
              </a:ext>
            </a:extLst>
          </p:cNvPr>
          <p:cNvSpPr>
            <a:spLocks noGrp="1"/>
          </p:cNvSpPr>
          <p:nvPr>
            <p:ph sz="quarter" idx="18"/>
          </p:nvPr>
        </p:nvSpPr>
        <p:spPr>
          <a:xfrm>
            <a:off x="1496110" y="4489727"/>
            <a:ext cx="1924050" cy="184666"/>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p>
        </p:txBody>
      </p:sp>
      <p:pic>
        <p:nvPicPr>
          <p:cNvPr id="199" name="Graphic 198" descr="Database server icon.">
            <a:extLst>
              <a:ext uri="{FF2B5EF4-FFF2-40B4-BE49-F238E27FC236}">
                <a16:creationId xmlns:a16="http://schemas.microsoft.com/office/drawing/2014/main" id="{3696E0BA-392D-4B5B-ADE7-D5B7D2A98B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8302" y="4406798"/>
            <a:ext cx="365760" cy="365760"/>
          </a:xfrm>
          <a:prstGeom prst="rect">
            <a:avLst/>
          </a:prstGeom>
        </p:spPr>
      </p:pic>
      <p:sp>
        <p:nvSpPr>
          <p:cNvPr id="6" name="Content Placeholder 5">
            <a:extLst>
              <a:ext uri="{FF2B5EF4-FFF2-40B4-BE49-F238E27FC236}">
                <a16:creationId xmlns:a16="http://schemas.microsoft.com/office/drawing/2014/main" id="{C36BA80D-F69D-4CB1-AA77-DAD94D7DED89}"/>
              </a:ext>
            </a:extLst>
          </p:cNvPr>
          <p:cNvSpPr>
            <a:spLocks noGrp="1"/>
          </p:cNvSpPr>
          <p:nvPr>
            <p:ph sz="quarter" idx="19"/>
          </p:nvPr>
        </p:nvSpPr>
        <p:spPr>
          <a:xfrm>
            <a:off x="2979719" y="4491205"/>
            <a:ext cx="1924050" cy="184666"/>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pic>
        <p:nvPicPr>
          <p:cNvPr id="198" name="Graphic 197">
            <a:extLst>
              <a:ext uri="{FF2B5EF4-FFF2-40B4-BE49-F238E27FC236}">
                <a16:creationId xmlns:a16="http://schemas.microsoft.com/office/drawing/2014/main" id="{5AEB5445-FEBA-43B7-A88E-C0FE2327042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5601" y="5061065"/>
            <a:ext cx="365760" cy="365760"/>
          </a:xfrm>
          <a:prstGeom prst="rect">
            <a:avLst/>
          </a:prstGeom>
        </p:spPr>
      </p:pic>
      <p:sp>
        <p:nvSpPr>
          <p:cNvPr id="8" name="Content Placeholder 7">
            <a:extLst>
              <a:ext uri="{FF2B5EF4-FFF2-40B4-BE49-F238E27FC236}">
                <a16:creationId xmlns:a16="http://schemas.microsoft.com/office/drawing/2014/main" id="{D2A58F55-0CED-4EA1-AE2C-7326832643E8}"/>
              </a:ext>
            </a:extLst>
          </p:cNvPr>
          <p:cNvSpPr>
            <a:spLocks noGrp="1"/>
          </p:cNvSpPr>
          <p:nvPr>
            <p:ph sz="quarter" idx="20"/>
          </p:nvPr>
        </p:nvSpPr>
        <p:spPr>
          <a:xfrm>
            <a:off x="1465330" y="5143306"/>
            <a:ext cx="1924050" cy="184666"/>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pic>
        <p:nvPicPr>
          <p:cNvPr id="197" name="Graphic 196">
            <a:extLst>
              <a:ext uri="{FF2B5EF4-FFF2-40B4-BE49-F238E27FC236}">
                <a16:creationId xmlns:a16="http://schemas.microsoft.com/office/drawing/2014/main" id="{EE08C642-B641-4BF9-B5FA-FC385C740DF0}"/>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73532" y="5050194"/>
            <a:ext cx="365760" cy="365760"/>
          </a:xfrm>
          <a:prstGeom prst="rect">
            <a:avLst/>
          </a:prstGeom>
        </p:spPr>
      </p:pic>
      <p:sp>
        <p:nvSpPr>
          <p:cNvPr id="9" name="Content Placeholder 8">
            <a:extLst>
              <a:ext uri="{FF2B5EF4-FFF2-40B4-BE49-F238E27FC236}">
                <a16:creationId xmlns:a16="http://schemas.microsoft.com/office/drawing/2014/main" id="{DB0A07F9-53A2-4A88-9B30-11E72AD36063}"/>
              </a:ext>
            </a:extLst>
          </p:cNvPr>
          <p:cNvSpPr>
            <a:spLocks noGrp="1"/>
          </p:cNvSpPr>
          <p:nvPr>
            <p:ph sz="quarter" idx="21"/>
          </p:nvPr>
        </p:nvSpPr>
        <p:spPr>
          <a:xfrm>
            <a:off x="2982699" y="5143303"/>
            <a:ext cx="1924050" cy="184666"/>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pic>
        <p:nvPicPr>
          <p:cNvPr id="202" name="Picture 6" descr="Microsoft .NET logo">
            <a:extLst>
              <a:ext uri="{FF2B5EF4-FFF2-40B4-BE49-F238E27FC236}">
                <a16:creationId xmlns:a16="http://schemas.microsoft.com/office/drawing/2014/main" id="{A8838394-797A-4B48-914E-EEA592AE78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1572" y="5801240"/>
            <a:ext cx="294731" cy="313298"/>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8" descr="JavaScript logo">
            <a:extLst>
              <a:ext uri="{FF2B5EF4-FFF2-40B4-BE49-F238E27FC236}">
                <a16:creationId xmlns:a16="http://schemas.microsoft.com/office/drawing/2014/main" id="{6E3EE4EB-D93C-40CC-8439-29C4AA4FB88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35281" y="5794961"/>
            <a:ext cx="306546" cy="325857"/>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10" descr="Python™ logo">
            <a:extLst>
              <a:ext uri="{FF2B5EF4-FFF2-40B4-BE49-F238E27FC236}">
                <a16:creationId xmlns:a16="http://schemas.microsoft.com/office/drawing/2014/main" id="{2073859C-4E7D-4F11-AC65-BA0E2106058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00804" y="5805089"/>
            <a:ext cx="287490" cy="3056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2" descr="Java logo">
            <a:extLst>
              <a:ext uri="{FF2B5EF4-FFF2-40B4-BE49-F238E27FC236}">
                <a16:creationId xmlns:a16="http://schemas.microsoft.com/office/drawing/2014/main" id="{6BAD2A33-4D2B-495B-AF34-20830F14952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0724" r="20724"/>
          <a:stretch/>
        </p:blipFill>
        <p:spPr bwMode="auto">
          <a:xfrm>
            <a:off x="2347271" y="5742203"/>
            <a:ext cx="237606" cy="431372"/>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14" descr="GO logo">
            <a:extLst>
              <a:ext uri="{FF2B5EF4-FFF2-40B4-BE49-F238E27FC236}">
                <a16:creationId xmlns:a16="http://schemas.microsoft.com/office/drawing/2014/main" id="{E158BE27-ACD1-4CA3-BCF8-3B2920D7C6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43855" y="5875016"/>
            <a:ext cx="413502" cy="165745"/>
          </a:xfrm>
          <a:prstGeom prst="rect">
            <a:avLst/>
          </a:prstGeom>
          <a:noFill/>
          <a:extLst>
            <a:ext uri="{909E8E84-426E-40DD-AFC4-6F175D3DCCD1}">
              <a14:hiddenFill xmlns:a14="http://schemas.microsoft.com/office/drawing/2010/main">
                <a:solidFill>
                  <a:srgbClr val="FFFFFF"/>
                </a:solidFill>
              </a14:hiddenFill>
            </a:ext>
          </a:extLst>
        </p:spPr>
      </p:pic>
      <p:pic>
        <p:nvPicPr>
          <p:cNvPr id="201" name="Graphic 200" descr="php logo">
            <a:extLst>
              <a:ext uri="{FF2B5EF4-FFF2-40B4-BE49-F238E27FC236}">
                <a16:creationId xmlns:a16="http://schemas.microsoft.com/office/drawing/2014/main" id="{51748D95-C1E8-4B94-8541-DA85DC7EE2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16335" y="5827999"/>
            <a:ext cx="541918" cy="292819"/>
          </a:xfrm>
          <a:prstGeom prst="rect">
            <a:avLst/>
          </a:prstGeom>
        </p:spPr>
      </p:pic>
      <p:sp>
        <p:nvSpPr>
          <p:cNvPr id="135" name="Rectangle 134">
            <a:extLst>
              <a:ext uri="{FF2B5EF4-FFF2-40B4-BE49-F238E27FC236}">
                <a16:creationId xmlns:a16="http://schemas.microsoft.com/office/drawing/2014/main" id="{9ADA0248-E90E-4973-B30B-A24F96130318}"/>
              </a:ext>
              <a:ext uri="{C183D7F6-B498-43B3-948B-1728B52AA6E4}">
                <adec:decorative xmlns:adec="http://schemas.microsoft.com/office/drawing/2017/decorative" val="1"/>
              </a:ext>
            </a:extLst>
          </p:cNvPr>
          <p:cNvSpPr/>
          <p:nvPr/>
        </p:nvSpPr>
        <p:spPr bwMode="auto">
          <a:xfrm>
            <a:off x="4350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82" name="Content Placeholder 81">
            <a:extLst>
              <a:ext uri="{FF2B5EF4-FFF2-40B4-BE49-F238E27FC236}">
                <a16:creationId xmlns:a16="http://schemas.microsoft.com/office/drawing/2014/main" id="{369D80EC-CF4C-4BC8-BD16-475B4E6F2941}"/>
              </a:ext>
            </a:extLst>
          </p:cNvPr>
          <p:cNvSpPr>
            <a:spLocks noGrp="1"/>
          </p:cNvSpPr>
          <p:nvPr>
            <p:ph sz="quarter" idx="16"/>
          </p:nvPr>
        </p:nvSpPr>
        <p:spPr>
          <a:xfrm>
            <a:off x="4570568" y="3691990"/>
            <a:ext cx="3143250" cy="551075"/>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grpSp>
        <p:nvGrpSpPr>
          <p:cNvPr id="140" name="Group 139">
            <a:extLst>
              <a:ext uri="{FF2B5EF4-FFF2-40B4-BE49-F238E27FC236}">
                <a16:creationId xmlns:a16="http://schemas.microsoft.com/office/drawing/2014/main" id="{C072E1F5-61C7-4307-886E-35D2DA24E2D1}"/>
              </a:ext>
              <a:ext uri="{C183D7F6-B498-43B3-948B-1728B52AA6E4}">
                <adec:decorative xmlns:adec="http://schemas.microsoft.com/office/drawing/2017/decorative" val="1"/>
              </a:ext>
            </a:extLst>
          </p:cNvPr>
          <p:cNvGrpSpPr/>
          <p:nvPr/>
        </p:nvGrpSpPr>
        <p:grpSpPr>
          <a:xfrm>
            <a:off x="4620459" y="4377255"/>
            <a:ext cx="271778" cy="409799"/>
            <a:chOff x="9260963" y="3966650"/>
            <a:chExt cx="435950" cy="618391"/>
          </a:xfrm>
        </p:grpSpPr>
        <p:grpSp>
          <p:nvGrpSpPr>
            <p:cNvPr id="175" name="server 1" descr="server">
              <a:extLst>
                <a:ext uri="{FF2B5EF4-FFF2-40B4-BE49-F238E27FC236}">
                  <a16:creationId xmlns:a16="http://schemas.microsoft.com/office/drawing/2014/main" id="{FEB75A05-EE03-4840-80E7-CD1932D80894}"/>
                </a:ext>
              </a:extLst>
            </p:cNvPr>
            <p:cNvGrpSpPr/>
            <p:nvPr/>
          </p:nvGrpSpPr>
          <p:grpSpPr>
            <a:xfrm>
              <a:off x="9260963" y="3966650"/>
              <a:ext cx="261778" cy="451476"/>
              <a:chOff x="789783" y="2138184"/>
              <a:chExt cx="261778" cy="451476"/>
            </a:xfrm>
          </p:grpSpPr>
          <p:sp>
            <p:nvSpPr>
              <p:cNvPr id="181" name="Rectangle 180">
                <a:extLst>
                  <a:ext uri="{FF2B5EF4-FFF2-40B4-BE49-F238E27FC236}">
                    <a16:creationId xmlns:a16="http://schemas.microsoft.com/office/drawing/2014/main" id="{1E4EDC84-D5B8-448B-AA12-41F10739901C}"/>
                  </a:ext>
                  <a:ext uri="{C183D7F6-B498-43B3-948B-1728B52AA6E4}">
                    <adec:decorative xmlns:adec="http://schemas.microsoft.com/office/drawing/2017/decorative" val="1"/>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EEB0BC11-59F7-41CB-A8A9-0FAEBA4BE719}"/>
                  </a:ext>
                  <a:ext uri="{C183D7F6-B498-43B3-948B-1728B52AA6E4}">
                    <adec:decorative xmlns:adec="http://schemas.microsoft.com/office/drawing/2017/decorative" val="1"/>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57B88E0C-AC76-4C2A-958E-0FF0ED9B7571}"/>
                  </a:ext>
                  <a:ext uri="{C183D7F6-B498-43B3-948B-1728B52AA6E4}">
                    <adec:decorative xmlns:adec="http://schemas.microsoft.com/office/drawing/2017/decorative" val="1"/>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B7070CF3-31B7-4AA3-B651-D76036A3692A}"/>
                  </a:ext>
                  <a:ext uri="{C183D7F6-B498-43B3-948B-1728B52AA6E4}">
                    <adec:decorative xmlns:adec="http://schemas.microsoft.com/office/drawing/2017/decorative" val="1"/>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6" name="server 1" descr="server">
              <a:extLst>
                <a:ext uri="{FF2B5EF4-FFF2-40B4-BE49-F238E27FC236}">
                  <a16:creationId xmlns:a16="http://schemas.microsoft.com/office/drawing/2014/main" id="{C74F5D89-C8ED-44A1-8701-EB73EC7106DE}"/>
                </a:ext>
              </a:extLst>
            </p:cNvPr>
            <p:cNvGrpSpPr/>
            <p:nvPr/>
          </p:nvGrpSpPr>
          <p:grpSpPr>
            <a:xfrm>
              <a:off x="9435135" y="4133565"/>
              <a:ext cx="261778" cy="451476"/>
              <a:chOff x="789783" y="2138184"/>
              <a:chExt cx="261778" cy="451476"/>
            </a:xfrm>
          </p:grpSpPr>
          <p:sp>
            <p:nvSpPr>
              <p:cNvPr id="177" name="Rectangle 176">
                <a:extLst>
                  <a:ext uri="{FF2B5EF4-FFF2-40B4-BE49-F238E27FC236}">
                    <a16:creationId xmlns:a16="http://schemas.microsoft.com/office/drawing/2014/main" id="{96F93B74-8C0A-4C41-BE41-1F9E67F451B0}"/>
                  </a:ext>
                  <a:ext uri="{C183D7F6-B498-43B3-948B-1728B52AA6E4}">
                    <adec:decorative xmlns:adec="http://schemas.microsoft.com/office/drawing/2017/decorative" val="1"/>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C8B5294A-7EA7-44A0-8659-980CB65892AF}"/>
                  </a:ext>
                  <a:ext uri="{C183D7F6-B498-43B3-948B-1728B52AA6E4}">
                    <adec:decorative xmlns:adec="http://schemas.microsoft.com/office/drawing/2017/decorative" val="1"/>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37BB15C9-CB46-4E98-9265-9151C7594339}"/>
                  </a:ext>
                  <a:ext uri="{C183D7F6-B498-43B3-948B-1728B52AA6E4}">
                    <adec:decorative xmlns:adec="http://schemas.microsoft.com/office/drawing/2017/decorative" val="1"/>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72098602-A536-4D39-95A0-1552B5B488D1}"/>
                  </a:ext>
                  <a:ext uri="{C183D7F6-B498-43B3-948B-1728B52AA6E4}">
                    <adec:decorative xmlns:adec="http://schemas.microsoft.com/office/drawing/2017/decorative" val="1"/>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 name="Content Placeholder 9">
            <a:extLst>
              <a:ext uri="{FF2B5EF4-FFF2-40B4-BE49-F238E27FC236}">
                <a16:creationId xmlns:a16="http://schemas.microsoft.com/office/drawing/2014/main" id="{1314D4D3-2CCF-44B7-ACD6-2D4F6BF246C7}"/>
              </a:ext>
            </a:extLst>
          </p:cNvPr>
          <p:cNvSpPr>
            <a:spLocks noGrp="1"/>
          </p:cNvSpPr>
          <p:nvPr>
            <p:ph sz="quarter" idx="22"/>
          </p:nvPr>
        </p:nvSpPr>
        <p:spPr>
          <a:xfrm>
            <a:off x="5070038" y="4491162"/>
            <a:ext cx="952392" cy="236233"/>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grpSp>
        <p:nvGrpSpPr>
          <p:cNvPr id="141" name="windows server licenses">
            <a:extLst>
              <a:ext uri="{FF2B5EF4-FFF2-40B4-BE49-F238E27FC236}">
                <a16:creationId xmlns:a16="http://schemas.microsoft.com/office/drawing/2014/main" id="{ADE35F17-1E61-4690-9AB3-B2C8C59EBF0C}"/>
              </a:ext>
              <a:ext uri="{C183D7F6-B498-43B3-948B-1728B52AA6E4}">
                <adec:decorative xmlns:adec="http://schemas.microsoft.com/office/drawing/2017/decorative" val="1"/>
              </a:ext>
            </a:extLst>
          </p:cNvPr>
          <p:cNvGrpSpPr/>
          <p:nvPr/>
        </p:nvGrpSpPr>
        <p:grpSpPr>
          <a:xfrm>
            <a:off x="6283472" y="4417217"/>
            <a:ext cx="308583" cy="327811"/>
            <a:chOff x="8263236" y="2194878"/>
            <a:chExt cx="336190" cy="335972"/>
          </a:xfrm>
        </p:grpSpPr>
        <p:sp>
          <p:nvSpPr>
            <p:cNvPr id="170" name="Freeform: Shape 169">
              <a:extLst>
                <a:ext uri="{FF2B5EF4-FFF2-40B4-BE49-F238E27FC236}">
                  <a16:creationId xmlns:a16="http://schemas.microsoft.com/office/drawing/2014/main" id="{FB0CBAC1-8E3F-4E8A-A1DC-7F01EFD683F6}"/>
                </a:ext>
                <a:ext uri="{C183D7F6-B498-43B3-948B-1728B52AA6E4}">
                  <adec:decorative xmlns:adec="http://schemas.microsoft.com/office/drawing/2017/decorative" val="1"/>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478B8C7-D32C-4C9B-8986-6F98278BD476}"/>
                </a:ext>
                <a:ext uri="{C183D7F6-B498-43B3-948B-1728B52AA6E4}">
                  <adec:decorative xmlns:adec="http://schemas.microsoft.com/office/drawing/2017/decorative" val="1"/>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4CD7CAA5-0521-4008-B712-67CD2D0EB74B}"/>
                </a:ext>
                <a:ext uri="{C183D7F6-B498-43B3-948B-1728B52AA6E4}">
                  <adec:decorative xmlns:adec="http://schemas.microsoft.com/office/drawing/2017/decorative" val="1"/>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C54C89C4-8ADF-4AC5-963B-708A2B666E92}"/>
                </a:ext>
                <a:ext uri="{C183D7F6-B498-43B3-948B-1728B52AA6E4}">
                  <adec:decorative xmlns:adec="http://schemas.microsoft.com/office/drawing/2017/decorative" val="1"/>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7EE767A-E42B-42F3-89BE-7F790318B49D}"/>
                </a:ext>
                <a:ext uri="{C183D7F6-B498-43B3-948B-1728B52AA6E4}">
                  <adec:decorative xmlns:adec="http://schemas.microsoft.com/office/drawing/2017/decorative" val="1"/>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1" name="Content Placeholder 10">
            <a:extLst>
              <a:ext uri="{FF2B5EF4-FFF2-40B4-BE49-F238E27FC236}">
                <a16:creationId xmlns:a16="http://schemas.microsoft.com/office/drawing/2014/main" id="{CEC82AFA-83E6-461D-9711-13419479281A}"/>
              </a:ext>
              <a:ext uri="{C183D7F6-B498-43B3-948B-1728B52AA6E4}">
                <adec:decorative xmlns:adec="http://schemas.microsoft.com/office/drawing/2017/decorative" val="0"/>
              </a:ext>
            </a:extLst>
          </p:cNvPr>
          <p:cNvSpPr>
            <a:spLocks noGrp="1"/>
          </p:cNvSpPr>
          <p:nvPr>
            <p:ph sz="quarter" idx="23"/>
          </p:nvPr>
        </p:nvSpPr>
        <p:spPr>
          <a:xfrm>
            <a:off x="6706547" y="4490264"/>
            <a:ext cx="709122" cy="222572"/>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39" name="location 1" descr="Location icon.">
            <a:extLst>
              <a:ext uri="{FF2B5EF4-FFF2-40B4-BE49-F238E27FC236}">
                <a16:creationId xmlns:a16="http://schemas.microsoft.com/office/drawing/2014/main" id="{C3E7A907-1FC7-4D1D-9BE1-3FA4E7FD901B}"/>
              </a:ext>
            </a:extLst>
          </p:cNvPr>
          <p:cNvGrpSpPr/>
          <p:nvPr/>
        </p:nvGrpSpPr>
        <p:grpSpPr>
          <a:xfrm>
            <a:off x="4654414" y="5079210"/>
            <a:ext cx="203869" cy="311814"/>
            <a:chOff x="798318" y="5778597"/>
            <a:chExt cx="268482" cy="386300"/>
          </a:xfrm>
        </p:grpSpPr>
        <p:sp>
          <p:nvSpPr>
            <p:cNvPr id="185" name="Freeform 113">
              <a:extLst>
                <a:ext uri="{FF2B5EF4-FFF2-40B4-BE49-F238E27FC236}">
                  <a16:creationId xmlns:a16="http://schemas.microsoft.com/office/drawing/2014/main" id="{CC7E0611-7C7C-4302-A6AC-FEE08561D188}"/>
                </a:ext>
                <a:ext uri="{C183D7F6-B498-43B3-948B-1728B52AA6E4}">
                  <adec:decorative xmlns:adec="http://schemas.microsoft.com/office/drawing/2017/decorative" val="1"/>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0A0DBFBF-4A55-4707-9854-9C05219ECCE7}"/>
                </a:ext>
                <a:ext uri="{C183D7F6-B498-43B3-948B-1728B52AA6E4}">
                  <adec:decorative xmlns:adec="http://schemas.microsoft.com/office/drawing/2017/decorative" val="1"/>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2" name="Content Placeholder 11">
            <a:extLst>
              <a:ext uri="{FF2B5EF4-FFF2-40B4-BE49-F238E27FC236}">
                <a16:creationId xmlns:a16="http://schemas.microsoft.com/office/drawing/2014/main" id="{695A51E2-954A-461D-A6BC-FE166879CBB7}"/>
              </a:ext>
            </a:extLst>
          </p:cNvPr>
          <p:cNvSpPr>
            <a:spLocks noGrp="1"/>
          </p:cNvSpPr>
          <p:nvPr>
            <p:ph sz="quarter" idx="24"/>
          </p:nvPr>
        </p:nvSpPr>
        <p:spPr>
          <a:xfrm>
            <a:off x="5070038" y="5143306"/>
            <a:ext cx="1182866" cy="272647"/>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grpSp>
        <p:nvGrpSpPr>
          <p:cNvPr id="142" name="backup">
            <a:extLst>
              <a:ext uri="{FF2B5EF4-FFF2-40B4-BE49-F238E27FC236}">
                <a16:creationId xmlns:a16="http://schemas.microsoft.com/office/drawing/2014/main" id="{9F003CA6-EEC3-4203-833C-CC2E67A58A0A}"/>
              </a:ext>
              <a:ext uri="{C183D7F6-B498-43B3-948B-1728B52AA6E4}">
                <adec:decorative xmlns:adec="http://schemas.microsoft.com/office/drawing/2017/decorative" val="1"/>
              </a:ext>
            </a:extLst>
          </p:cNvPr>
          <p:cNvGrpSpPr/>
          <p:nvPr/>
        </p:nvGrpSpPr>
        <p:grpSpPr>
          <a:xfrm>
            <a:off x="6282369" y="5069968"/>
            <a:ext cx="310516" cy="328141"/>
            <a:chOff x="11091501" y="3125849"/>
            <a:chExt cx="338296" cy="336310"/>
          </a:xfrm>
        </p:grpSpPr>
        <p:sp>
          <p:nvSpPr>
            <p:cNvPr id="162" name="Freeform: Shape 161">
              <a:extLst>
                <a:ext uri="{FF2B5EF4-FFF2-40B4-BE49-F238E27FC236}">
                  <a16:creationId xmlns:a16="http://schemas.microsoft.com/office/drawing/2014/main" id="{ADBC713F-8022-42DC-B227-5637B1058DDC}"/>
                </a:ext>
                <a:ext uri="{C183D7F6-B498-43B3-948B-1728B52AA6E4}">
                  <adec:decorative xmlns:adec="http://schemas.microsoft.com/office/drawing/2017/decorative" val="1"/>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9A30E11-25A8-4FF7-B829-960270132B00}"/>
                </a:ext>
                <a:ext uri="{C183D7F6-B498-43B3-948B-1728B52AA6E4}">
                  <adec:decorative xmlns:adec="http://schemas.microsoft.com/office/drawing/2017/decorative" val="1"/>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04AB480B-B7A2-460C-8CA1-DF6E1FD5FFE4}"/>
                </a:ext>
                <a:ext uri="{C183D7F6-B498-43B3-948B-1728B52AA6E4}">
                  <adec:decorative xmlns:adec="http://schemas.microsoft.com/office/drawing/2017/decorative" val="1"/>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2ACF235A-2A06-4743-BEA0-8FB7AC2D58B3}"/>
                </a:ext>
                <a:ext uri="{C183D7F6-B498-43B3-948B-1728B52AA6E4}">
                  <adec:decorative xmlns:adec="http://schemas.microsoft.com/office/drawing/2017/decorative" val="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324A719E-6D74-4D0C-961A-B33153A8AE29}"/>
                </a:ext>
                <a:ext uri="{C183D7F6-B498-43B3-948B-1728B52AA6E4}">
                  <adec:decorative xmlns:adec="http://schemas.microsoft.com/office/drawing/2017/decorative" val="1"/>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3688ED48-B9E3-4D54-B6AD-DE1F49ECE9D1}"/>
                </a:ext>
                <a:ext uri="{C183D7F6-B498-43B3-948B-1728B52AA6E4}">
                  <adec:decorative xmlns:adec="http://schemas.microsoft.com/office/drawing/2017/decorative" val="1"/>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16F4ABD7-5D99-4D57-AB56-ECA5CE58E9C0}"/>
                </a:ext>
                <a:ext uri="{C183D7F6-B498-43B3-948B-1728B52AA6E4}">
                  <adec:decorative xmlns:adec="http://schemas.microsoft.com/office/drawing/2017/decorative" val="1"/>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CD874B98-6EAC-44F4-A4C4-710FD91A8E7D}"/>
                </a:ext>
                <a:ext uri="{C183D7F6-B498-43B3-948B-1728B52AA6E4}">
                  <adec:decorative xmlns:adec="http://schemas.microsoft.com/office/drawing/2017/decorative" val="1"/>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3" name="Content Placeholder 12">
            <a:extLst>
              <a:ext uri="{FF2B5EF4-FFF2-40B4-BE49-F238E27FC236}">
                <a16:creationId xmlns:a16="http://schemas.microsoft.com/office/drawing/2014/main" id="{72DCC9CC-8E44-4F97-9676-514EFDA525F8}"/>
              </a:ext>
            </a:extLst>
          </p:cNvPr>
          <p:cNvSpPr>
            <a:spLocks noGrp="1"/>
          </p:cNvSpPr>
          <p:nvPr>
            <p:ph sz="quarter" idx="25"/>
          </p:nvPr>
        </p:nvSpPr>
        <p:spPr>
          <a:xfrm>
            <a:off x="6709067" y="5143306"/>
            <a:ext cx="1182866" cy="230949"/>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43" name="devices">
            <a:extLst>
              <a:ext uri="{FF2B5EF4-FFF2-40B4-BE49-F238E27FC236}">
                <a16:creationId xmlns:a16="http://schemas.microsoft.com/office/drawing/2014/main" id="{762B53F3-0FDB-422A-B6BF-6C1D71D04516}"/>
              </a:ext>
              <a:ext uri="{C183D7F6-B498-43B3-948B-1728B52AA6E4}">
                <adec:decorative xmlns:adec="http://schemas.microsoft.com/office/drawing/2017/decorative" val="1"/>
              </a:ext>
            </a:extLst>
          </p:cNvPr>
          <p:cNvGrpSpPr/>
          <p:nvPr/>
        </p:nvGrpSpPr>
        <p:grpSpPr>
          <a:xfrm>
            <a:off x="4565408" y="5726487"/>
            <a:ext cx="381879" cy="323184"/>
            <a:chOff x="6192798" y="5102604"/>
            <a:chExt cx="537707" cy="428090"/>
          </a:xfrm>
        </p:grpSpPr>
        <p:grpSp>
          <p:nvGrpSpPr>
            <p:cNvPr id="144" name="Group 143">
              <a:extLst>
                <a:ext uri="{FF2B5EF4-FFF2-40B4-BE49-F238E27FC236}">
                  <a16:creationId xmlns:a16="http://schemas.microsoft.com/office/drawing/2014/main" id="{9736FFC6-3A98-4A91-AC84-5BBC8445B7F7}"/>
                </a:ext>
              </a:extLst>
            </p:cNvPr>
            <p:cNvGrpSpPr/>
            <p:nvPr/>
          </p:nvGrpSpPr>
          <p:grpSpPr>
            <a:xfrm>
              <a:off x="6462844" y="5102604"/>
              <a:ext cx="267661" cy="197718"/>
              <a:chOff x="5056189" y="1363664"/>
              <a:chExt cx="315913" cy="233363"/>
            </a:xfrm>
          </p:grpSpPr>
          <p:sp>
            <p:nvSpPr>
              <p:cNvPr id="157" name="Freeform 44">
                <a:extLst>
                  <a:ext uri="{FF2B5EF4-FFF2-40B4-BE49-F238E27FC236}">
                    <a16:creationId xmlns:a16="http://schemas.microsoft.com/office/drawing/2014/main" id="{27DBE9BA-7A3C-452B-A7F6-F3067055DC19}"/>
                  </a:ext>
                  <a:ext uri="{C183D7F6-B498-43B3-948B-1728B52AA6E4}">
                    <adec:decorative xmlns:adec="http://schemas.microsoft.com/office/drawing/2017/decorative" val="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8" name="Freeform 45">
                <a:extLst>
                  <a:ext uri="{FF2B5EF4-FFF2-40B4-BE49-F238E27FC236}">
                    <a16:creationId xmlns:a16="http://schemas.microsoft.com/office/drawing/2014/main" id="{6B2A83E1-6691-4768-9EF5-4AD64BBD3726}"/>
                  </a:ext>
                  <a:ext uri="{C183D7F6-B498-43B3-948B-1728B52AA6E4}">
                    <adec:decorative xmlns:adec="http://schemas.microsoft.com/office/drawing/2017/decorative" val="1"/>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9" name="Freeform 46">
                <a:extLst>
                  <a:ext uri="{FF2B5EF4-FFF2-40B4-BE49-F238E27FC236}">
                    <a16:creationId xmlns:a16="http://schemas.microsoft.com/office/drawing/2014/main" id="{DF4846C4-9D39-4752-A0F5-1B3249B2FADD}"/>
                  </a:ext>
                  <a:ext uri="{C183D7F6-B498-43B3-948B-1728B52AA6E4}">
                    <adec:decorative xmlns:adec="http://schemas.microsoft.com/office/drawing/2017/decorative" val="1"/>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0" name="Rectangle 159">
                <a:extLst>
                  <a:ext uri="{FF2B5EF4-FFF2-40B4-BE49-F238E27FC236}">
                    <a16:creationId xmlns:a16="http://schemas.microsoft.com/office/drawing/2014/main" id="{663372AE-B4C8-4D59-86F4-B660B34E20D4}"/>
                  </a:ext>
                  <a:ext uri="{C183D7F6-B498-43B3-948B-1728B52AA6E4}">
                    <adec:decorative xmlns:adec="http://schemas.microsoft.com/office/drawing/2017/decorative" val="1"/>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61" name="Freeform 172">
                <a:extLst>
                  <a:ext uri="{FF2B5EF4-FFF2-40B4-BE49-F238E27FC236}">
                    <a16:creationId xmlns:a16="http://schemas.microsoft.com/office/drawing/2014/main" id="{F1792E15-36E6-46FF-8A75-FA1B3FECFE2D}"/>
                  </a:ext>
                  <a:ext uri="{C183D7F6-B498-43B3-948B-1728B52AA6E4}">
                    <adec:decorative xmlns:adec="http://schemas.microsoft.com/office/drawing/2017/decorative" val="1"/>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15E3EF4E-74D9-457C-A568-FC73F978DBCB}"/>
                </a:ext>
              </a:extLst>
            </p:cNvPr>
            <p:cNvGrpSpPr/>
            <p:nvPr/>
          </p:nvGrpSpPr>
          <p:grpSpPr>
            <a:xfrm>
              <a:off x="6192798" y="5232998"/>
              <a:ext cx="407642" cy="297696"/>
              <a:chOff x="5884864" y="1174751"/>
              <a:chExt cx="382588" cy="279400"/>
            </a:xfrm>
          </p:grpSpPr>
          <p:sp>
            <p:nvSpPr>
              <p:cNvPr id="154" name="Freeform 51">
                <a:extLst>
                  <a:ext uri="{FF2B5EF4-FFF2-40B4-BE49-F238E27FC236}">
                    <a16:creationId xmlns:a16="http://schemas.microsoft.com/office/drawing/2014/main" id="{526FCF11-DDB6-40E2-A67C-EDF43C6A8666}"/>
                  </a:ext>
                  <a:ext uri="{C183D7F6-B498-43B3-948B-1728B52AA6E4}">
                    <adec:decorative xmlns:adec="http://schemas.microsoft.com/office/drawing/2017/decorative" val="1"/>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5" name="Freeform 52">
                <a:extLst>
                  <a:ext uri="{FF2B5EF4-FFF2-40B4-BE49-F238E27FC236}">
                    <a16:creationId xmlns:a16="http://schemas.microsoft.com/office/drawing/2014/main" id="{19F92B00-1A23-447C-97D9-481DBC49DC00}"/>
                  </a:ext>
                  <a:ext uri="{C183D7F6-B498-43B3-948B-1728B52AA6E4}">
                    <adec:decorative xmlns:adec="http://schemas.microsoft.com/office/drawing/2017/decorative" val="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6" name="Freeform 174">
                <a:extLst>
                  <a:ext uri="{FF2B5EF4-FFF2-40B4-BE49-F238E27FC236}">
                    <a16:creationId xmlns:a16="http://schemas.microsoft.com/office/drawing/2014/main" id="{749F84BA-26F1-4A65-A930-0F0AE8ED94B1}"/>
                  </a:ext>
                  <a:ext uri="{C183D7F6-B498-43B3-948B-1728B52AA6E4}">
                    <adec:decorative xmlns:adec="http://schemas.microsoft.com/office/drawing/2017/decorative" val="1"/>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93ECF937-DC3F-469C-921C-0B676C632FE8}"/>
                </a:ext>
              </a:extLst>
            </p:cNvPr>
            <p:cNvGrpSpPr/>
            <p:nvPr/>
          </p:nvGrpSpPr>
          <p:grpSpPr>
            <a:xfrm>
              <a:off x="6613123" y="5331563"/>
              <a:ext cx="117382" cy="199131"/>
              <a:chOff x="6597743" y="5280126"/>
              <a:chExt cx="117382" cy="199131"/>
            </a:xfrm>
          </p:grpSpPr>
          <p:sp>
            <p:nvSpPr>
              <p:cNvPr id="147" name="Freeform 48">
                <a:extLst>
                  <a:ext uri="{FF2B5EF4-FFF2-40B4-BE49-F238E27FC236}">
                    <a16:creationId xmlns:a16="http://schemas.microsoft.com/office/drawing/2014/main" id="{908ACCF1-11A3-41A3-A7BD-9630BC4939FD}"/>
                  </a:ext>
                  <a:ext uri="{C183D7F6-B498-43B3-948B-1728B52AA6E4}">
                    <adec:decorative xmlns:adec="http://schemas.microsoft.com/office/drawing/2017/decorative" val="1"/>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1" name="Rectangle 150">
                <a:extLst>
                  <a:ext uri="{FF2B5EF4-FFF2-40B4-BE49-F238E27FC236}">
                    <a16:creationId xmlns:a16="http://schemas.microsoft.com/office/drawing/2014/main" id="{C2D25EB8-8C07-49C1-AF52-F39E7671C699}"/>
                  </a:ext>
                  <a:ext uri="{C183D7F6-B498-43B3-948B-1728B52AA6E4}">
                    <adec:decorative xmlns:adec="http://schemas.microsoft.com/office/drawing/2017/decorative" val="1"/>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2" name="Freeform 50">
                <a:extLst>
                  <a:ext uri="{FF2B5EF4-FFF2-40B4-BE49-F238E27FC236}">
                    <a16:creationId xmlns:a16="http://schemas.microsoft.com/office/drawing/2014/main" id="{B46B78C2-11C3-43EC-91D2-5403E1BCFCE9}"/>
                  </a:ext>
                  <a:ext uri="{C183D7F6-B498-43B3-948B-1728B52AA6E4}">
                    <adec:decorative xmlns:adec="http://schemas.microsoft.com/office/drawing/2017/decorative" val="1"/>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53" name="Freeform 175">
                <a:extLst>
                  <a:ext uri="{FF2B5EF4-FFF2-40B4-BE49-F238E27FC236}">
                    <a16:creationId xmlns:a16="http://schemas.microsoft.com/office/drawing/2014/main" id="{5A494B25-A5E9-4CD6-BF06-5C49C73CEA28}"/>
                  </a:ext>
                  <a:ext uri="{C183D7F6-B498-43B3-948B-1728B52AA6E4}">
                    <adec:decorative xmlns:adec="http://schemas.microsoft.com/office/drawing/2017/decorative" val="1"/>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sp>
        <p:nvSpPr>
          <p:cNvPr id="14" name="Content Placeholder 13">
            <a:extLst>
              <a:ext uri="{FF2B5EF4-FFF2-40B4-BE49-F238E27FC236}">
                <a16:creationId xmlns:a16="http://schemas.microsoft.com/office/drawing/2014/main" id="{97BF1666-12E5-4EB7-A6B4-29DF2F435E2D}"/>
              </a:ext>
            </a:extLst>
          </p:cNvPr>
          <p:cNvSpPr>
            <a:spLocks noGrp="1"/>
          </p:cNvSpPr>
          <p:nvPr>
            <p:ph sz="quarter" idx="26"/>
          </p:nvPr>
        </p:nvSpPr>
        <p:spPr>
          <a:xfrm>
            <a:off x="5069653" y="5797744"/>
            <a:ext cx="971069" cy="206036"/>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grpSp>
        <p:nvGrpSpPr>
          <p:cNvPr id="137" name="IoT">
            <a:extLst>
              <a:ext uri="{FF2B5EF4-FFF2-40B4-BE49-F238E27FC236}">
                <a16:creationId xmlns:a16="http://schemas.microsoft.com/office/drawing/2014/main" id="{9A4AD5BA-AD02-4666-9F8A-D30C0E252BD4}"/>
              </a:ext>
              <a:ext uri="{C183D7F6-B498-43B3-948B-1728B52AA6E4}">
                <adec:decorative xmlns:adec="http://schemas.microsoft.com/office/drawing/2017/decorative" val="1"/>
              </a:ext>
            </a:extLst>
          </p:cNvPr>
          <p:cNvGrpSpPr/>
          <p:nvPr/>
        </p:nvGrpSpPr>
        <p:grpSpPr>
          <a:xfrm>
            <a:off x="6281754" y="5722814"/>
            <a:ext cx="312052" cy="331707"/>
            <a:chOff x="11072775" y="1225438"/>
            <a:chExt cx="429593" cy="429591"/>
          </a:xfrm>
        </p:grpSpPr>
        <p:sp>
          <p:nvSpPr>
            <p:cNvPr id="187" name="Freeform: Shape 186">
              <a:extLst>
                <a:ext uri="{FF2B5EF4-FFF2-40B4-BE49-F238E27FC236}">
                  <a16:creationId xmlns:a16="http://schemas.microsoft.com/office/drawing/2014/main" id="{56FBCE48-1992-4F25-ABAA-FE0EA532FCB8}"/>
                </a:ext>
                <a:ext uri="{C183D7F6-B498-43B3-948B-1728B52AA6E4}">
                  <adec:decorative xmlns:adec="http://schemas.microsoft.com/office/drawing/2017/decorative" val="1"/>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336E1475-6776-4426-BFC5-79FA839DEF56}"/>
                </a:ext>
                <a:ext uri="{C183D7F6-B498-43B3-948B-1728B52AA6E4}">
                  <adec:decorative xmlns:adec="http://schemas.microsoft.com/office/drawing/2017/decorative" val="1"/>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C9779F6-4E7E-4731-8613-8506AC724368}"/>
                </a:ext>
                <a:ext uri="{C183D7F6-B498-43B3-948B-1728B52AA6E4}">
                  <adec:decorative xmlns:adec="http://schemas.microsoft.com/office/drawing/2017/decorative" val="1"/>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72EFAAB9-83DE-49FB-93B3-4E2E4729F24F}"/>
                </a:ext>
                <a:ext uri="{C183D7F6-B498-43B3-948B-1728B52AA6E4}">
                  <adec:decorative xmlns:adec="http://schemas.microsoft.com/office/drawing/2017/decorative" val="1"/>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C45A125D-A64B-4508-8CBB-78D74AA271D0}"/>
                </a:ext>
                <a:ext uri="{C183D7F6-B498-43B3-948B-1728B52AA6E4}">
                  <adec:decorative xmlns:adec="http://schemas.microsoft.com/office/drawing/2017/decorative" val="1"/>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69E72C4C-98C5-41B0-9636-254864FB42E9}"/>
                </a:ext>
                <a:ext uri="{C183D7F6-B498-43B3-948B-1728B52AA6E4}">
                  <adec:decorative xmlns:adec="http://schemas.microsoft.com/office/drawing/2017/decorative" val="1"/>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sp>
        <p:nvSpPr>
          <p:cNvPr id="15" name="Content Placeholder 14">
            <a:extLst>
              <a:ext uri="{FF2B5EF4-FFF2-40B4-BE49-F238E27FC236}">
                <a16:creationId xmlns:a16="http://schemas.microsoft.com/office/drawing/2014/main" id="{9E7B8969-7FF7-47FB-B465-B1FCB5BC4C88}"/>
              </a:ext>
            </a:extLst>
          </p:cNvPr>
          <p:cNvSpPr>
            <a:spLocks noGrp="1"/>
          </p:cNvSpPr>
          <p:nvPr>
            <p:ph sz="quarter" idx="27"/>
          </p:nvPr>
        </p:nvSpPr>
        <p:spPr>
          <a:xfrm>
            <a:off x="6708779" y="5797828"/>
            <a:ext cx="699217" cy="218612"/>
          </a:xfrm>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214" name="Rectangle 213">
            <a:extLst>
              <a:ext uri="{FF2B5EF4-FFF2-40B4-BE49-F238E27FC236}">
                <a16:creationId xmlns:a16="http://schemas.microsoft.com/office/drawing/2014/main" id="{1670ADCC-6CF3-4FBA-B783-557EC2F859B9}"/>
              </a:ext>
              <a:ext uri="{C183D7F6-B498-43B3-948B-1728B52AA6E4}">
                <adec:decorative xmlns:adec="http://schemas.microsoft.com/office/drawing/2017/decorative" val="1"/>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83" name="Content Placeholder 82">
            <a:extLst>
              <a:ext uri="{FF2B5EF4-FFF2-40B4-BE49-F238E27FC236}">
                <a16:creationId xmlns:a16="http://schemas.microsoft.com/office/drawing/2014/main" id="{F2C4CED0-696C-438A-99D8-B791916D0A6F}"/>
              </a:ext>
            </a:extLst>
          </p:cNvPr>
          <p:cNvSpPr>
            <a:spLocks noGrp="1"/>
          </p:cNvSpPr>
          <p:nvPr>
            <p:ph sz="quarter" idx="17"/>
          </p:nvPr>
        </p:nvSpPr>
        <p:spPr>
          <a:xfrm>
            <a:off x="8509002" y="3704480"/>
            <a:ext cx="2709068" cy="480026"/>
          </a:xfrm>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Hybrid &amp; Multi-Cloud</a:t>
            </a:r>
          </a:p>
        </p:txBody>
      </p:sp>
      <p:grpSp>
        <p:nvGrpSpPr>
          <p:cNvPr id="209" name="Group 208" descr="Microsoft Azure logo">
            <a:extLst>
              <a:ext uri="{FF2B5EF4-FFF2-40B4-BE49-F238E27FC236}">
                <a16:creationId xmlns:a16="http://schemas.microsoft.com/office/drawing/2014/main" id="{C671FBB7-96CD-43B8-975E-9C23569E4796}"/>
              </a:ext>
            </a:extLst>
          </p:cNvPr>
          <p:cNvGrpSpPr/>
          <p:nvPr/>
        </p:nvGrpSpPr>
        <p:grpSpPr>
          <a:xfrm>
            <a:off x="8895696" y="4156353"/>
            <a:ext cx="1935335" cy="365760"/>
            <a:chOff x="8561608" y="2785729"/>
            <a:chExt cx="1405900" cy="265698"/>
          </a:xfrm>
        </p:grpSpPr>
        <p:pic>
          <p:nvPicPr>
            <p:cNvPr id="212" name="Picture 211">
              <a:extLst>
                <a:ext uri="{FF2B5EF4-FFF2-40B4-BE49-F238E27FC236}">
                  <a16:creationId xmlns:a16="http://schemas.microsoft.com/office/drawing/2014/main" id="{8B1F47EF-0729-48D2-B13A-537525B1043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213" name="Picture 212">
              <a:extLst>
                <a:ext uri="{FF2B5EF4-FFF2-40B4-BE49-F238E27FC236}">
                  <a16:creationId xmlns:a16="http://schemas.microsoft.com/office/drawing/2014/main" id="{B2706D7B-4FC9-4F52-83D6-BB4764786518}"/>
                </a:ext>
                <a:ext uri="{C183D7F6-B498-43B3-948B-1728B52AA6E4}">
                  <adec:decorative xmlns:adec="http://schemas.microsoft.com/office/drawing/2017/decorative" val="1"/>
                </a:ext>
              </a:extLst>
            </p:cNvPr>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215" name="Group 214" descr="AWS logo">
            <a:extLst>
              <a:ext uri="{FF2B5EF4-FFF2-40B4-BE49-F238E27FC236}">
                <a16:creationId xmlns:a16="http://schemas.microsoft.com/office/drawing/2014/main" id="{DCFB9EF1-EBC2-4947-ABD2-008F429074E7}"/>
              </a:ext>
            </a:extLst>
          </p:cNvPr>
          <p:cNvGrpSpPr/>
          <p:nvPr/>
        </p:nvGrpSpPr>
        <p:grpSpPr>
          <a:xfrm>
            <a:off x="8547439" y="4924463"/>
            <a:ext cx="648186" cy="395764"/>
            <a:chOff x="9121847" y="3827766"/>
            <a:chExt cx="1521766" cy="929146"/>
          </a:xfrm>
        </p:grpSpPr>
        <p:pic>
          <p:nvPicPr>
            <p:cNvPr id="221" name="Picture 2">
              <a:extLst>
                <a:ext uri="{FF2B5EF4-FFF2-40B4-BE49-F238E27FC236}">
                  <a16:creationId xmlns:a16="http://schemas.microsoft.com/office/drawing/2014/main" id="{42F5E69E-5B25-46D0-ACF7-9A2DD9062EFE}"/>
                </a:ext>
                <a:ext uri="{C183D7F6-B498-43B3-948B-1728B52AA6E4}">
                  <adec:decorative xmlns:adec="http://schemas.microsoft.com/office/drawing/2017/decorative" val="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2580" t="65567" r="12580"/>
            <a:stretch/>
          </p:blipFill>
          <p:spPr bwMode="auto">
            <a:xfrm>
              <a:off x="9121847" y="4363076"/>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a:extLst>
                <a:ext uri="{FF2B5EF4-FFF2-40B4-BE49-F238E27FC236}">
                  <a16:creationId xmlns:a16="http://schemas.microsoft.com/office/drawing/2014/main" id="{5879687C-9915-451D-BD7A-C93F5BF5E389}"/>
                </a:ext>
                <a:ext uri="{C183D7F6-B498-43B3-948B-1728B52AA6E4}">
                  <adec:decorative xmlns:adec="http://schemas.microsoft.com/office/drawing/2017/decorative" val="1"/>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827766"/>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6" name="Group 215" descr="Google Cloud logo">
            <a:extLst>
              <a:ext uri="{FF2B5EF4-FFF2-40B4-BE49-F238E27FC236}">
                <a16:creationId xmlns:a16="http://schemas.microsoft.com/office/drawing/2014/main" id="{0A86DD77-FB4F-4E16-B3F8-938BF1EDD0A5}"/>
              </a:ext>
            </a:extLst>
          </p:cNvPr>
          <p:cNvGrpSpPr/>
          <p:nvPr/>
        </p:nvGrpSpPr>
        <p:grpSpPr>
          <a:xfrm>
            <a:off x="9848964" y="4996412"/>
            <a:ext cx="1545167" cy="243838"/>
            <a:chOff x="7468280" y="5341840"/>
            <a:chExt cx="5734050" cy="904875"/>
          </a:xfrm>
        </p:grpSpPr>
        <p:pic>
          <p:nvPicPr>
            <p:cNvPr id="219" name="Picture 4">
              <a:extLst>
                <a:ext uri="{FF2B5EF4-FFF2-40B4-BE49-F238E27FC236}">
                  <a16:creationId xmlns:a16="http://schemas.microsoft.com/office/drawing/2014/main" id="{0EFFDF78-016C-4B09-93B8-FB66CA9D1A8C}"/>
                </a:ext>
                <a:ext uri="{C183D7F6-B498-43B3-948B-1728B52AA6E4}">
                  <adec:decorative xmlns:adec="http://schemas.microsoft.com/office/drawing/2017/decorative" val="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r="79839"/>
            <a:stretch/>
          </p:blipFill>
          <p:spPr bwMode="auto">
            <a:xfrm>
              <a:off x="7468280" y="5341840"/>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4">
              <a:extLst>
                <a:ext uri="{FF2B5EF4-FFF2-40B4-BE49-F238E27FC236}">
                  <a16:creationId xmlns:a16="http://schemas.microsoft.com/office/drawing/2014/main" id="{7AA97CC0-39ED-4F35-A801-AE9F7FAF1F4E}"/>
                </a:ext>
                <a:ext uri="{C183D7F6-B498-43B3-948B-1728B52AA6E4}">
                  <adec:decorative xmlns:adec="http://schemas.microsoft.com/office/drawing/2017/decorative" val="1"/>
                </a:ext>
              </a:extLst>
            </p:cNvPr>
            <p:cNvPicPr>
              <a:picLocks noChangeAspect="1" noChangeArrowheads="1"/>
            </p:cNvPicPr>
            <p:nvPr/>
          </p:nvPicPr>
          <p:blipFill rotWithShape="1">
            <a:blip r:embed="rId25">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341840"/>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211" name="Picture 2" descr="Alibaba Cloud logo">
            <a:extLst>
              <a:ext uri="{FF2B5EF4-FFF2-40B4-BE49-F238E27FC236}">
                <a16:creationId xmlns:a16="http://schemas.microsoft.com/office/drawing/2014/main" id="{C10F174B-DEE3-43AE-8292-55F7759DE8D0}"/>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258000" y="5434800"/>
            <a:ext cx="1227064" cy="29542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VMware® logo">
            <a:extLst>
              <a:ext uri="{FF2B5EF4-FFF2-40B4-BE49-F238E27FC236}">
                <a16:creationId xmlns:a16="http://schemas.microsoft.com/office/drawing/2014/main" id="{CAA8DCEE-E136-4691-B6A8-3B37C608AADA}"/>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10327" y="5485017"/>
            <a:ext cx="1124348" cy="171287"/>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16" descr="Oracle logo">
            <a:extLst>
              <a:ext uri="{FF2B5EF4-FFF2-40B4-BE49-F238E27FC236}">
                <a16:creationId xmlns:a16="http://schemas.microsoft.com/office/drawing/2014/main" id="{5901F8B4-E1ED-4E15-8841-9DEEA56C2FC3}"/>
              </a:ext>
            </a:extLst>
          </p:cNvPr>
          <p:cNvPicPr>
            <a:picLocks noChangeAspect="1"/>
          </p:cNvPicPr>
          <p:nvPr/>
        </p:nvPicPr>
        <p:blipFill>
          <a:blip r:embed="rId30"/>
          <a:stretch>
            <a:fillRect/>
          </a:stretch>
        </p:blipFill>
        <p:spPr>
          <a:xfrm>
            <a:off x="8284126" y="6032423"/>
            <a:ext cx="1184646" cy="155006"/>
          </a:xfrm>
          <a:prstGeom prst="rect">
            <a:avLst/>
          </a:prstGeom>
        </p:spPr>
      </p:pic>
      <p:pic>
        <p:nvPicPr>
          <p:cNvPr id="218" name="Picture 217" descr="IBM Cloud logo">
            <a:extLst>
              <a:ext uri="{FF2B5EF4-FFF2-40B4-BE49-F238E27FC236}">
                <a16:creationId xmlns:a16="http://schemas.microsoft.com/office/drawing/2014/main" id="{6943C4B6-0C8A-43EB-BF25-9B55FEE278D6}"/>
              </a:ext>
            </a:extLst>
          </p:cNvPr>
          <p:cNvPicPr>
            <a:picLocks noChangeAspect="1"/>
          </p:cNvPicPr>
          <p:nvPr/>
        </p:nvPicPr>
        <p:blipFill>
          <a:blip r:embed="rId31"/>
          <a:stretch>
            <a:fillRect/>
          </a:stretch>
        </p:blipFill>
        <p:spPr>
          <a:xfrm>
            <a:off x="9949731" y="5894188"/>
            <a:ext cx="1432175" cy="332461"/>
          </a:xfrm>
          <a:prstGeom prst="rect">
            <a:avLst/>
          </a:prstGeom>
        </p:spPr>
      </p:pic>
    </p:spTree>
    <p:extLst>
      <p:ext uri="{BB962C8B-B14F-4D97-AF65-F5344CB8AC3E}">
        <p14:creationId xmlns:p14="http://schemas.microsoft.com/office/powerpoint/2010/main" val="5173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94"/>
                                        </p:tgtEl>
                                        <p:attrNameLst>
                                          <p:attrName>style.visibility</p:attrName>
                                        </p:attrNameLst>
                                      </p:cBhvr>
                                      <p:to>
                                        <p:strVal val="visible"/>
                                      </p:to>
                                    </p:set>
                                    <p:animEffect transition="in" filter="fade">
                                      <p:cBhvr>
                                        <p:cTn id="19" dur="500"/>
                                        <p:tgtEl>
                                          <p:spTgt spid="194"/>
                                        </p:tgtEl>
                                      </p:cBhvr>
                                    </p:animEffect>
                                  </p:childTnLst>
                                </p:cTn>
                              </p:par>
                              <p:par>
                                <p:cTn id="20" presetID="42" presetClass="path" presetSubtype="0" decel="100000" fill="hold" grpId="1" nodeType="withEffect">
                                  <p:stCondLst>
                                    <p:cond delay="300"/>
                                  </p:stCondLst>
                                  <p:childTnLst>
                                    <p:animMotion origin="layout" path="M 3.95833E-6 -2.59259E-6 L 3.95833E-6 0.01898 " pathEditMode="relative" rAng="0" ptsTypes="AA">
                                      <p:cBhvr>
                                        <p:cTn id="21" dur="700" spd="-100000" fill="hold"/>
                                        <p:tgtEl>
                                          <p:spTgt spid="194"/>
                                        </p:tgtEl>
                                        <p:attrNameLst>
                                          <p:attrName>ppt_x</p:attrName>
                                          <p:attrName>ppt_y</p:attrName>
                                        </p:attrNameLst>
                                      </p:cBhvr>
                                      <p:rCtr x="0" y="949"/>
                                    </p:animMotion>
                                  </p:childTnLst>
                                </p:cTn>
                              </p:par>
                              <p:par>
                                <p:cTn id="22" presetID="10" presetClass="entr" presetSubtype="0" fill="hold" grpId="0" nodeType="withEffect">
                                  <p:stCondLst>
                                    <p:cond delay="30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500"/>
                                        <p:tgtEl>
                                          <p:spTgt spid="81"/>
                                        </p:tgtEl>
                                      </p:cBhvr>
                                    </p:animEffect>
                                  </p:childTnLst>
                                </p:cTn>
                              </p:par>
                              <p:par>
                                <p:cTn id="25" presetID="42" presetClass="path" presetSubtype="0" decel="100000" fill="hold" grpId="1" nodeType="withEffect">
                                  <p:stCondLst>
                                    <p:cond delay="300"/>
                                  </p:stCondLst>
                                  <p:childTnLst>
                                    <p:animMotion origin="layout" path="M 2.70833E-6 -3.7037E-6 L 2.70833E-6 0.01899 " pathEditMode="relative" rAng="0" ptsTypes="AA">
                                      <p:cBhvr>
                                        <p:cTn id="26" dur="700" spd="-100000" fill="hold"/>
                                        <p:tgtEl>
                                          <p:spTgt spid="81"/>
                                        </p:tgtEl>
                                        <p:attrNameLst>
                                          <p:attrName>ppt_x</p:attrName>
                                          <p:attrName>ppt_y</p:attrName>
                                        </p:attrNameLst>
                                      </p:cBhvr>
                                      <p:rCtr x="0" y="949"/>
                                    </p:animMotion>
                                  </p:childTnLst>
                                </p:cTn>
                              </p:par>
                              <p:par>
                                <p:cTn id="27" presetID="10" presetClass="entr" presetSubtype="0" fill="hold" nodeType="withEffect">
                                  <p:stCondLst>
                                    <p:cond delay="30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500"/>
                                        <p:tgtEl>
                                          <p:spTgt spid="196"/>
                                        </p:tgtEl>
                                      </p:cBhvr>
                                    </p:animEffect>
                                  </p:childTnLst>
                                </p:cTn>
                              </p:par>
                              <p:par>
                                <p:cTn id="30" presetID="42" presetClass="path" presetSubtype="0" decel="100000" fill="hold" nodeType="withEffect">
                                  <p:stCondLst>
                                    <p:cond delay="300"/>
                                  </p:stCondLst>
                                  <p:childTnLst>
                                    <p:animMotion origin="layout" path="M 3.95833E-6 -2.59259E-6 L 3.95833E-6 0.01898 " pathEditMode="relative" rAng="0" ptsTypes="AA">
                                      <p:cBhvr>
                                        <p:cTn id="31" dur="700" spd="-100000" fill="hold"/>
                                        <p:tgtEl>
                                          <p:spTgt spid="196"/>
                                        </p:tgtEl>
                                        <p:attrNameLst>
                                          <p:attrName>ppt_x</p:attrName>
                                          <p:attrName>ppt_y</p:attrName>
                                        </p:attrNameLst>
                                      </p:cBhvr>
                                      <p:rCtr x="0" y="949"/>
                                    </p:animMotion>
                                  </p:childTnLst>
                                </p:cTn>
                              </p:par>
                              <p:par>
                                <p:cTn id="32" presetID="10" presetClass="entr" presetSubtype="0" fill="hold" grpId="0" nodeType="withEffect">
                                  <p:stCondLst>
                                    <p:cond delay="30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par>
                                <p:cTn id="35" presetID="42" presetClass="path" presetSubtype="0" decel="100000" fill="hold" grpId="1" nodeType="withEffect">
                                  <p:stCondLst>
                                    <p:cond delay="300"/>
                                  </p:stCondLst>
                                  <p:childTnLst>
                                    <p:animMotion origin="layout" path="M 3.95833E-6 -2.59259E-6 L 3.95833E-6 0.01898 " pathEditMode="relative" rAng="0" ptsTypes="AA">
                                      <p:cBhvr>
                                        <p:cTn id="36" dur="700" spd="-100000" fill="hold"/>
                                        <p:tgtEl>
                                          <p:spTgt spid="3">
                                            <p:txEl>
                                              <p:pRg st="0" end="0"/>
                                            </p:txEl>
                                          </p:spTgt>
                                        </p:tgtEl>
                                        <p:attrNameLst>
                                          <p:attrName>ppt_x</p:attrName>
                                          <p:attrName>ppt_y</p:attrName>
                                        </p:attrNameLst>
                                      </p:cBhvr>
                                      <p:rCtr x="0" y="949"/>
                                    </p:animMotion>
                                  </p:childTnLst>
                                </p:cTn>
                              </p:par>
                              <p:par>
                                <p:cTn id="37" presetID="10" presetClass="entr" presetSubtype="0" fill="hold" nodeType="withEffect">
                                  <p:stCondLst>
                                    <p:cond delay="300"/>
                                  </p:stCondLst>
                                  <p:childTnLst>
                                    <p:set>
                                      <p:cBhvr>
                                        <p:cTn id="38" dur="1" fill="hold">
                                          <p:stCondLst>
                                            <p:cond delay="0"/>
                                          </p:stCondLst>
                                        </p:cTn>
                                        <p:tgtEl>
                                          <p:spTgt spid="199"/>
                                        </p:tgtEl>
                                        <p:attrNameLst>
                                          <p:attrName>style.visibility</p:attrName>
                                        </p:attrNameLst>
                                      </p:cBhvr>
                                      <p:to>
                                        <p:strVal val="visible"/>
                                      </p:to>
                                    </p:set>
                                    <p:animEffect transition="in" filter="fade">
                                      <p:cBhvr>
                                        <p:cTn id="39" dur="500"/>
                                        <p:tgtEl>
                                          <p:spTgt spid="199"/>
                                        </p:tgtEl>
                                      </p:cBhvr>
                                    </p:animEffect>
                                  </p:childTnLst>
                                </p:cTn>
                              </p:par>
                              <p:par>
                                <p:cTn id="40" presetID="42" presetClass="path" presetSubtype="0" decel="100000" fill="hold" nodeType="withEffect">
                                  <p:stCondLst>
                                    <p:cond delay="300"/>
                                  </p:stCondLst>
                                  <p:childTnLst>
                                    <p:animMotion origin="layout" path="M 3.95833E-6 -2.59259E-6 L 3.95833E-6 0.01898 " pathEditMode="relative" rAng="0" ptsTypes="AA">
                                      <p:cBhvr>
                                        <p:cTn id="41" dur="700" spd="-100000" fill="hold"/>
                                        <p:tgtEl>
                                          <p:spTgt spid="199"/>
                                        </p:tgtEl>
                                        <p:attrNameLst>
                                          <p:attrName>ppt_x</p:attrName>
                                          <p:attrName>ppt_y</p:attrName>
                                        </p:attrNameLst>
                                      </p:cBhvr>
                                      <p:rCtr x="0" y="949"/>
                                    </p:animMotion>
                                  </p:childTnLst>
                                </p:cTn>
                              </p:par>
                              <p:par>
                                <p:cTn id="42" presetID="10" presetClass="entr" presetSubtype="0" fill="hold" grpId="0" nodeType="withEffect">
                                  <p:stCondLst>
                                    <p:cond delay="30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fade">
                                      <p:cBhvr>
                                        <p:cTn id="44" dur="500"/>
                                        <p:tgtEl>
                                          <p:spTgt spid="6">
                                            <p:txEl>
                                              <p:pRg st="0" end="0"/>
                                            </p:txEl>
                                          </p:spTgt>
                                        </p:tgtEl>
                                      </p:cBhvr>
                                    </p:animEffect>
                                  </p:childTnLst>
                                </p:cTn>
                              </p:par>
                              <p:par>
                                <p:cTn id="45" presetID="42" presetClass="path" presetSubtype="0" decel="100000" fill="hold" grpId="1" nodeType="withEffect">
                                  <p:stCondLst>
                                    <p:cond delay="300"/>
                                  </p:stCondLst>
                                  <p:childTnLst>
                                    <p:animMotion origin="layout" path="M 3.95833E-6 -2.59259E-6 L 3.95833E-6 0.01898 " pathEditMode="relative" rAng="0" ptsTypes="AA">
                                      <p:cBhvr>
                                        <p:cTn id="46" dur="700" spd="-100000" fill="hold"/>
                                        <p:tgtEl>
                                          <p:spTgt spid="6">
                                            <p:txEl>
                                              <p:pRg st="0" end="0"/>
                                            </p:txEl>
                                          </p:spTgt>
                                        </p:tgtEl>
                                        <p:attrNameLst>
                                          <p:attrName>ppt_x</p:attrName>
                                          <p:attrName>ppt_y</p:attrName>
                                        </p:attrNameLst>
                                      </p:cBhvr>
                                      <p:rCtr x="0" y="949"/>
                                    </p:animMotion>
                                  </p:childTnLst>
                                </p:cTn>
                              </p:par>
                              <p:par>
                                <p:cTn id="47" presetID="10" presetClass="entr" presetSubtype="0" fill="hold" nodeType="withEffect">
                                  <p:stCondLst>
                                    <p:cond delay="300"/>
                                  </p:stCondLst>
                                  <p:childTnLst>
                                    <p:set>
                                      <p:cBhvr>
                                        <p:cTn id="48" dur="1" fill="hold">
                                          <p:stCondLst>
                                            <p:cond delay="0"/>
                                          </p:stCondLst>
                                        </p:cTn>
                                        <p:tgtEl>
                                          <p:spTgt spid="198"/>
                                        </p:tgtEl>
                                        <p:attrNameLst>
                                          <p:attrName>style.visibility</p:attrName>
                                        </p:attrNameLst>
                                      </p:cBhvr>
                                      <p:to>
                                        <p:strVal val="visible"/>
                                      </p:to>
                                    </p:set>
                                    <p:animEffect transition="in" filter="fade">
                                      <p:cBhvr>
                                        <p:cTn id="49" dur="500"/>
                                        <p:tgtEl>
                                          <p:spTgt spid="198"/>
                                        </p:tgtEl>
                                      </p:cBhvr>
                                    </p:animEffect>
                                  </p:childTnLst>
                                </p:cTn>
                              </p:par>
                              <p:par>
                                <p:cTn id="50" presetID="42" presetClass="path" presetSubtype="0" decel="100000" fill="hold" nodeType="withEffect">
                                  <p:stCondLst>
                                    <p:cond delay="300"/>
                                  </p:stCondLst>
                                  <p:childTnLst>
                                    <p:animMotion origin="layout" path="M 3.95833E-6 -2.59259E-6 L 3.95833E-6 0.01898 " pathEditMode="relative" rAng="0" ptsTypes="AA">
                                      <p:cBhvr>
                                        <p:cTn id="51" dur="700" spd="-100000" fill="hold"/>
                                        <p:tgtEl>
                                          <p:spTgt spid="198"/>
                                        </p:tgtEl>
                                        <p:attrNameLst>
                                          <p:attrName>ppt_x</p:attrName>
                                          <p:attrName>ppt_y</p:attrName>
                                        </p:attrNameLst>
                                      </p:cBhvr>
                                      <p:rCtr x="0" y="949"/>
                                    </p:animMotion>
                                  </p:childTnLst>
                                </p:cTn>
                              </p:par>
                              <p:par>
                                <p:cTn id="52" presetID="10" presetClass="entr" presetSubtype="0" fill="hold" grpId="0" nodeType="withEffect">
                                  <p:stCondLst>
                                    <p:cond delay="300"/>
                                  </p:stCondLst>
                                  <p:childTnLst>
                                    <p:set>
                                      <p:cBhvr>
                                        <p:cTn id="53" dur="1" fill="hold">
                                          <p:stCondLst>
                                            <p:cond delay="0"/>
                                          </p:stCondLst>
                                        </p:cTn>
                                        <p:tgtEl>
                                          <p:spTgt spid="8">
                                            <p:txEl>
                                              <p:pRg st="0" end="0"/>
                                            </p:txEl>
                                          </p:spTgt>
                                        </p:tgtEl>
                                        <p:attrNameLst>
                                          <p:attrName>style.visibility</p:attrName>
                                        </p:attrNameLst>
                                      </p:cBhvr>
                                      <p:to>
                                        <p:strVal val="visible"/>
                                      </p:to>
                                    </p:set>
                                    <p:animEffect transition="in" filter="fade">
                                      <p:cBhvr>
                                        <p:cTn id="54" dur="500"/>
                                        <p:tgtEl>
                                          <p:spTgt spid="8">
                                            <p:txEl>
                                              <p:pRg st="0" end="0"/>
                                            </p:txEl>
                                          </p:spTgt>
                                        </p:tgtEl>
                                      </p:cBhvr>
                                    </p:animEffect>
                                  </p:childTnLst>
                                </p:cTn>
                              </p:par>
                              <p:par>
                                <p:cTn id="55" presetID="42" presetClass="path" presetSubtype="0" decel="100000" fill="hold" grpId="1" nodeType="withEffect">
                                  <p:stCondLst>
                                    <p:cond delay="300"/>
                                  </p:stCondLst>
                                  <p:childTnLst>
                                    <p:animMotion origin="layout" path="M 3.95833E-6 -2.59259E-6 L 3.95833E-6 0.01898 " pathEditMode="relative" rAng="0" ptsTypes="AA">
                                      <p:cBhvr>
                                        <p:cTn id="56" dur="700" spd="-100000" fill="hold"/>
                                        <p:tgtEl>
                                          <p:spTgt spid="8">
                                            <p:txEl>
                                              <p:pRg st="0" end="0"/>
                                            </p:txEl>
                                          </p:spTgt>
                                        </p:tgtEl>
                                        <p:attrNameLst>
                                          <p:attrName>ppt_x</p:attrName>
                                          <p:attrName>ppt_y</p:attrName>
                                        </p:attrNameLst>
                                      </p:cBhvr>
                                      <p:rCtr x="0" y="949"/>
                                    </p:animMotion>
                                  </p:childTnLst>
                                </p:cTn>
                              </p:par>
                              <p:par>
                                <p:cTn id="57" presetID="10" presetClass="entr" presetSubtype="0" fill="hold" nodeType="withEffect">
                                  <p:stCondLst>
                                    <p:cond delay="300"/>
                                  </p:stCondLst>
                                  <p:childTnLst>
                                    <p:set>
                                      <p:cBhvr>
                                        <p:cTn id="58" dur="1" fill="hold">
                                          <p:stCondLst>
                                            <p:cond delay="0"/>
                                          </p:stCondLst>
                                        </p:cTn>
                                        <p:tgtEl>
                                          <p:spTgt spid="197"/>
                                        </p:tgtEl>
                                        <p:attrNameLst>
                                          <p:attrName>style.visibility</p:attrName>
                                        </p:attrNameLst>
                                      </p:cBhvr>
                                      <p:to>
                                        <p:strVal val="visible"/>
                                      </p:to>
                                    </p:set>
                                    <p:animEffect transition="in" filter="fade">
                                      <p:cBhvr>
                                        <p:cTn id="59" dur="500"/>
                                        <p:tgtEl>
                                          <p:spTgt spid="197"/>
                                        </p:tgtEl>
                                      </p:cBhvr>
                                    </p:animEffect>
                                  </p:childTnLst>
                                </p:cTn>
                              </p:par>
                              <p:par>
                                <p:cTn id="60" presetID="42" presetClass="path" presetSubtype="0" decel="100000" fill="hold" nodeType="withEffect">
                                  <p:stCondLst>
                                    <p:cond delay="300"/>
                                  </p:stCondLst>
                                  <p:childTnLst>
                                    <p:animMotion origin="layout" path="M 3.95833E-6 -2.59259E-6 L 3.95833E-6 0.01898 " pathEditMode="relative" rAng="0" ptsTypes="AA">
                                      <p:cBhvr>
                                        <p:cTn id="61" dur="700" spd="-100000" fill="hold"/>
                                        <p:tgtEl>
                                          <p:spTgt spid="197"/>
                                        </p:tgtEl>
                                        <p:attrNameLst>
                                          <p:attrName>ppt_x</p:attrName>
                                          <p:attrName>ppt_y</p:attrName>
                                        </p:attrNameLst>
                                      </p:cBhvr>
                                      <p:rCtr x="0" y="949"/>
                                    </p:animMotion>
                                  </p:childTnLst>
                                </p:cTn>
                              </p:par>
                              <p:par>
                                <p:cTn id="62" presetID="10" presetClass="entr" presetSubtype="0" fill="hold" grpId="0" nodeType="withEffect">
                                  <p:stCondLst>
                                    <p:cond delay="300"/>
                                  </p:stCondLst>
                                  <p:childTnLst>
                                    <p:set>
                                      <p:cBhvr>
                                        <p:cTn id="63" dur="1" fill="hold">
                                          <p:stCondLst>
                                            <p:cond delay="0"/>
                                          </p:stCondLst>
                                        </p:cTn>
                                        <p:tgtEl>
                                          <p:spTgt spid="9">
                                            <p:txEl>
                                              <p:pRg st="0" end="0"/>
                                            </p:txEl>
                                          </p:spTgt>
                                        </p:tgtEl>
                                        <p:attrNameLst>
                                          <p:attrName>style.visibility</p:attrName>
                                        </p:attrNameLst>
                                      </p:cBhvr>
                                      <p:to>
                                        <p:strVal val="visible"/>
                                      </p:to>
                                    </p:set>
                                    <p:animEffect transition="in" filter="fade">
                                      <p:cBhvr>
                                        <p:cTn id="64" dur="500"/>
                                        <p:tgtEl>
                                          <p:spTgt spid="9">
                                            <p:txEl>
                                              <p:pRg st="0" end="0"/>
                                            </p:txEl>
                                          </p:spTgt>
                                        </p:tgtEl>
                                      </p:cBhvr>
                                    </p:animEffect>
                                  </p:childTnLst>
                                </p:cTn>
                              </p:par>
                              <p:par>
                                <p:cTn id="65" presetID="42" presetClass="path" presetSubtype="0" decel="100000" fill="hold" grpId="1" nodeType="withEffect">
                                  <p:stCondLst>
                                    <p:cond delay="300"/>
                                  </p:stCondLst>
                                  <p:childTnLst>
                                    <p:animMotion origin="layout" path="M 3.95833E-6 -2.59259E-6 L 3.95833E-6 0.01898 " pathEditMode="relative" rAng="0" ptsTypes="AA">
                                      <p:cBhvr>
                                        <p:cTn id="66" dur="700" spd="-100000" fill="hold"/>
                                        <p:tgtEl>
                                          <p:spTgt spid="9">
                                            <p:txEl>
                                              <p:pRg st="0" end="0"/>
                                            </p:txEl>
                                          </p:spTgt>
                                        </p:tgtEl>
                                        <p:attrNameLst>
                                          <p:attrName>ppt_x</p:attrName>
                                          <p:attrName>ppt_y</p:attrName>
                                        </p:attrNameLst>
                                      </p:cBhvr>
                                      <p:rCtr x="0" y="949"/>
                                    </p:animMotion>
                                  </p:childTnLst>
                                </p:cTn>
                              </p:par>
                              <p:par>
                                <p:cTn id="67" presetID="10" presetClass="entr" presetSubtype="0" fill="hold" nodeType="withEffect">
                                  <p:stCondLst>
                                    <p:cond delay="300"/>
                                  </p:stCondLst>
                                  <p:childTnLst>
                                    <p:set>
                                      <p:cBhvr>
                                        <p:cTn id="68" dur="1" fill="hold">
                                          <p:stCondLst>
                                            <p:cond delay="0"/>
                                          </p:stCondLst>
                                        </p:cTn>
                                        <p:tgtEl>
                                          <p:spTgt spid="202"/>
                                        </p:tgtEl>
                                        <p:attrNameLst>
                                          <p:attrName>style.visibility</p:attrName>
                                        </p:attrNameLst>
                                      </p:cBhvr>
                                      <p:to>
                                        <p:strVal val="visible"/>
                                      </p:to>
                                    </p:set>
                                    <p:animEffect transition="in" filter="fade">
                                      <p:cBhvr>
                                        <p:cTn id="69" dur="500"/>
                                        <p:tgtEl>
                                          <p:spTgt spid="202"/>
                                        </p:tgtEl>
                                      </p:cBhvr>
                                    </p:animEffect>
                                  </p:childTnLst>
                                </p:cTn>
                              </p:par>
                              <p:par>
                                <p:cTn id="70" presetID="42" presetClass="path" presetSubtype="0" decel="100000" fill="hold" nodeType="withEffect">
                                  <p:stCondLst>
                                    <p:cond delay="300"/>
                                  </p:stCondLst>
                                  <p:childTnLst>
                                    <p:animMotion origin="layout" path="M 3.95833E-6 -2.59259E-6 L 3.95833E-6 0.01898 " pathEditMode="relative" rAng="0" ptsTypes="AA">
                                      <p:cBhvr>
                                        <p:cTn id="71" dur="700" spd="-100000" fill="hold"/>
                                        <p:tgtEl>
                                          <p:spTgt spid="202"/>
                                        </p:tgtEl>
                                        <p:attrNameLst>
                                          <p:attrName>ppt_x</p:attrName>
                                          <p:attrName>ppt_y</p:attrName>
                                        </p:attrNameLst>
                                      </p:cBhvr>
                                      <p:rCtr x="0" y="949"/>
                                    </p:animMotion>
                                  </p:childTnLst>
                                </p:cTn>
                              </p:par>
                              <p:par>
                                <p:cTn id="72" presetID="10" presetClass="entr" presetSubtype="0" fill="hold" nodeType="withEffect">
                                  <p:stCondLst>
                                    <p:cond delay="300"/>
                                  </p:stCondLst>
                                  <p:childTnLst>
                                    <p:set>
                                      <p:cBhvr>
                                        <p:cTn id="73" dur="1" fill="hold">
                                          <p:stCondLst>
                                            <p:cond delay="0"/>
                                          </p:stCondLst>
                                        </p:cTn>
                                        <p:tgtEl>
                                          <p:spTgt spid="203"/>
                                        </p:tgtEl>
                                        <p:attrNameLst>
                                          <p:attrName>style.visibility</p:attrName>
                                        </p:attrNameLst>
                                      </p:cBhvr>
                                      <p:to>
                                        <p:strVal val="visible"/>
                                      </p:to>
                                    </p:set>
                                    <p:animEffect transition="in" filter="fade">
                                      <p:cBhvr>
                                        <p:cTn id="74" dur="500"/>
                                        <p:tgtEl>
                                          <p:spTgt spid="203"/>
                                        </p:tgtEl>
                                      </p:cBhvr>
                                    </p:animEffect>
                                  </p:childTnLst>
                                </p:cTn>
                              </p:par>
                              <p:par>
                                <p:cTn id="75" presetID="42" presetClass="path" presetSubtype="0" decel="100000" fill="hold" nodeType="withEffect">
                                  <p:stCondLst>
                                    <p:cond delay="300"/>
                                  </p:stCondLst>
                                  <p:childTnLst>
                                    <p:animMotion origin="layout" path="M 3.95833E-6 -2.59259E-6 L 3.95833E-6 0.01898 " pathEditMode="relative" rAng="0" ptsTypes="AA">
                                      <p:cBhvr>
                                        <p:cTn id="76" dur="700" spd="-100000" fill="hold"/>
                                        <p:tgtEl>
                                          <p:spTgt spid="203"/>
                                        </p:tgtEl>
                                        <p:attrNameLst>
                                          <p:attrName>ppt_x</p:attrName>
                                          <p:attrName>ppt_y</p:attrName>
                                        </p:attrNameLst>
                                      </p:cBhvr>
                                      <p:rCtr x="0" y="949"/>
                                    </p:animMotion>
                                  </p:childTnLst>
                                </p:cTn>
                              </p:par>
                              <p:par>
                                <p:cTn id="77" presetID="10" presetClass="entr" presetSubtype="0" fill="hold" nodeType="withEffect">
                                  <p:stCondLst>
                                    <p:cond delay="300"/>
                                  </p:stCondLst>
                                  <p:childTnLst>
                                    <p:set>
                                      <p:cBhvr>
                                        <p:cTn id="78" dur="1" fill="hold">
                                          <p:stCondLst>
                                            <p:cond delay="0"/>
                                          </p:stCondLst>
                                        </p:cTn>
                                        <p:tgtEl>
                                          <p:spTgt spid="204"/>
                                        </p:tgtEl>
                                        <p:attrNameLst>
                                          <p:attrName>style.visibility</p:attrName>
                                        </p:attrNameLst>
                                      </p:cBhvr>
                                      <p:to>
                                        <p:strVal val="visible"/>
                                      </p:to>
                                    </p:set>
                                    <p:animEffect transition="in" filter="fade">
                                      <p:cBhvr>
                                        <p:cTn id="79" dur="500"/>
                                        <p:tgtEl>
                                          <p:spTgt spid="204"/>
                                        </p:tgtEl>
                                      </p:cBhvr>
                                    </p:animEffect>
                                  </p:childTnLst>
                                </p:cTn>
                              </p:par>
                              <p:par>
                                <p:cTn id="80" presetID="42" presetClass="path" presetSubtype="0" decel="100000" fill="hold" nodeType="withEffect">
                                  <p:stCondLst>
                                    <p:cond delay="300"/>
                                  </p:stCondLst>
                                  <p:childTnLst>
                                    <p:animMotion origin="layout" path="M 3.95833E-6 -2.59259E-6 L 3.95833E-6 0.01898 " pathEditMode="relative" rAng="0" ptsTypes="AA">
                                      <p:cBhvr>
                                        <p:cTn id="81" dur="700" spd="-100000" fill="hold"/>
                                        <p:tgtEl>
                                          <p:spTgt spid="204"/>
                                        </p:tgtEl>
                                        <p:attrNameLst>
                                          <p:attrName>ppt_x</p:attrName>
                                          <p:attrName>ppt_y</p:attrName>
                                        </p:attrNameLst>
                                      </p:cBhvr>
                                      <p:rCtr x="0" y="949"/>
                                    </p:animMotion>
                                  </p:childTnLst>
                                </p:cTn>
                              </p:par>
                              <p:par>
                                <p:cTn id="82" presetID="10" presetClass="entr" presetSubtype="0" fill="hold" nodeType="withEffect">
                                  <p:stCondLst>
                                    <p:cond delay="300"/>
                                  </p:stCondLst>
                                  <p:childTnLst>
                                    <p:set>
                                      <p:cBhvr>
                                        <p:cTn id="83" dur="1" fill="hold">
                                          <p:stCondLst>
                                            <p:cond delay="0"/>
                                          </p:stCondLst>
                                        </p:cTn>
                                        <p:tgtEl>
                                          <p:spTgt spid="205"/>
                                        </p:tgtEl>
                                        <p:attrNameLst>
                                          <p:attrName>style.visibility</p:attrName>
                                        </p:attrNameLst>
                                      </p:cBhvr>
                                      <p:to>
                                        <p:strVal val="visible"/>
                                      </p:to>
                                    </p:set>
                                    <p:animEffect transition="in" filter="fade">
                                      <p:cBhvr>
                                        <p:cTn id="84" dur="500"/>
                                        <p:tgtEl>
                                          <p:spTgt spid="205"/>
                                        </p:tgtEl>
                                      </p:cBhvr>
                                    </p:animEffect>
                                  </p:childTnLst>
                                </p:cTn>
                              </p:par>
                              <p:par>
                                <p:cTn id="85" presetID="42" presetClass="path" presetSubtype="0" decel="100000" fill="hold" nodeType="withEffect">
                                  <p:stCondLst>
                                    <p:cond delay="300"/>
                                  </p:stCondLst>
                                  <p:childTnLst>
                                    <p:animMotion origin="layout" path="M 3.95833E-6 -2.59259E-6 L 3.95833E-6 0.01898 " pathEditMode="relative" rAng="0" ptsTypes="AA">
                                      <p:cBhvr>
                                        <p:cTn id="86" dur="700" spd="-100000" fill="hold"/>
                                        <p:tgtEl>
                                          <p:spTgt spid="205"/>
                                        </p:tgtEl>
                                        <p:attrNameLst>
                                          <p:attrName>ppt_x</p:attrName>
                                          <p:attrName>ppt_y</p:attrName>
                                        </p:attrNameLst>
                                      </p:cBhvr>
                                      <p:rCtr x="0" y="949"/>
                                    </p:animMotion>
                                  </p:childTnLst>
                                </p:cTn>
                              </p:par>
                              <p:par>
                                <p:cTn id="87" presetID="10" presetClass="entr" presetSubtype="0" fill="hold" nodeType="withEffect">
                                  <p:stCondLst>
                                    <p:cond delay="300"/>
                                  </p:stCondLst>
                                  <p:childTnLst>
                                    <p:set>
                                      <p:cBhvr>
                                        <p:cTn id="88" dur="1" fill="hold">
                                          <p:stCondLst>
                                            <p:cond delay="0"/>
                                          </p:stCondLst>
                                        </p:cTn>
                                        <p:tgtEl>
                                          <p:spTgt spid="206"/>
                                        </p:tgtEl>
                                        <p:attrNameLst>
                                          <p:attrName>style.visibility</p:attrName>
                                        </p:attrNameLst>
                                      </p:cBhvr>
                                      <p:to>
                                        <p:strVal val="visible"/>
                                      </p:to>
                                    </p:set>
                                    <p:animEffect transition="in" filter="fade">
                                      <p:cBhvr>
                                        <p:cTn id="89" dur="500"/>
                                        <p:tgtEl>
                                          <p:spTgt spid="206"/>
                                        </p:tgtEl>
                                      </p:cBhvr>
                                    </p:animEffect>
                                  </p:childTnLst>
                                </p:cTn>
                              </p:par>
                              <p:par>
                                <p:cTn id="90" presetID="42" presetClass="path" presetSubtype="0" decel="100000" fill="hold" nodeType="withEffect">
                                  <p:stCondLst>
                                    <p:cond delay="300"/>
                                  </p:stCondLst>
                                  <p:childTnLst>
                                    <p:animMotion origin="layout" path="M 3.95833E-6 -2.59259E-6 L 3.95833E-6 0.01898 " pathEditMode="relative" rAng="0" ptsTypes="AA">
                                      <p:cBhvr>
                                        <p:cTn id="91" dur="700" spd="-100000" fill="hold"/>
                                        <p:tgtEl>
                                          <p:spTgt spid="206"/>
                                        </p:tgtEl>
                                        <p:attrNameLst>
                                          <p:attrName>ppt_x</p:attrName>
                                          <p:attrName>ppt_y</p:attrName>
                                        </p:attrNameLst>
                                      </p:cBhvr>
                                      <p:rCtr x="0" y="949"/>
                                    </p:animMotion>
                                  </p:childTnLst>
                                </p:cTn>
                              </p:par>
                              <p:par>
                                <p:cTn id="92" presetID="10" presetClass="entr" presetSubtype="0" fill="hold" nodeType="withEffect">
                                  <p:stCondLst>
                                    <p:cond delay="300"/>
                                  </p:stCondLst>
                                  <p:childTnLst>
                                    <p:set>
                                      <p:cBhvr>
                                        <p:cTn id="93" dur="1" fill="hold">
                                          <p:stCondLst>
                                            <p:cond delay="0"/>
                                          </p:stCondLst>
                                        </p:cTn>
                                        <p:tgtEl>
                                          <p:spTgt spid="201"/>
                                        </p:tgtEl>
                                        <p:attrNameLst>
                                          <p:attrName>style.visibility</p:attrName>
                                        </p:attrNameLst>
                                      </p:cBhvr>
                                      <p:to>
                                        <p:strVal val="visible"/>
                                      </p:to>
                                    </p:set>
                                    <p:animEffect transition="in" filter="fade">
                                      <p:cBhvr>
                                        <p:cTn id="94" dur="500"/>
                                        <p:tgtEl>
                                          <p:spTgt spid="201"/>
                                        </p:tgtEl>
                                      </p:cBhvr>
                                    </p:animEffect>
                                  </p:childTnLst>
                                </p:cTn>
                              </p:par>
                              <p:par>
                                <p:cTn id="95" presetID="42" presetClass="path" presetSubtype="0" decel="100000" fill="hold" nodeType="withEffect">
                                  <p:stCondLst>
                                    <p:cond delay="300"/>
                                  </p:stCondLst>
                                  <p:childTnLst>
                                    <p:animMotion origin="layout" path="M 3.95833E-6 -2.59259E-6 L 3.95833E-6 0.01898 " pathEditMode="relative" rAng="0" ptsTypes="AA">
                                      <p:cBhvr>
                                        <p:cTn id="96" dur="700" spd="-100000" fill="hold"/>
                                        <p:tgtEl>
                                          <p:spTgt spid="201"/>
                                        </p:tgtEl>
                                        <p:attrNameLst>
                                          <p:attrName>ppt_x</p:attrName>
                                          <p:attrName>ppt_y</p:attrName>
                                        </p:attrNameLst>
                                      </p:cBhvr>
                                      <p:rCtr x="0" y="949"/>
                                    </p:animMotion>
                                  </p:childTnLst>
                                </p:cTn>
                              </p:par>
                              <p:par>
                                <p:cTn id="97" presetID="10" presetClass="entr" presetSubtype="0" fill="hold" grpId="0" nodeType="withEffect">
                                  <p:stCondLst>
                                    <p:cond delay="300"/>
                                  </p:stCondLst>
                                  <p:childTnLst>
                                    <p:set>
                                      <p:cBhvr>
                                        <p:cTn id="98" dur="1" fill="hold">
                                          <p:stCondLst>
                                            <p:cond delay="0"/>
                                          </p:stCondLst>
                                        </p:cTn>
                                        <p:tgtEl>
                                          <p:spTgt spid="135"/>
                                        </p:tgtEl>
                                        <p:attrNameLst>
                                          <p:attrName>style.visibility</p:attrName>
                                        </p:attrNameLst>
                                      </p:cBhvr>
                                      <p:to>
                                        <p:strVal val="visible"/>
                                      </p:to>
                                    </p:set>
                                    <p:animEffect transition="in" filter="fade">
                                      <p:cBhvr>
                                        <p:cTn id="99" dur="500"/>
                                        <p:tgtEl>
                                          <p:spTgt spid="135"/>
                                        </p:tgtEl>
                                      </p:cBhvr>
                                    </p:animEffect>
                                  </p:childTnLst>
                                </p:cTn>
                              </p:par>
                              <p:par>
                                <p:cTn id="100" presetID="42" presetClass="path" presetSubtype="0" decel="100000" fill="hold" grpId="1" nodeType="withEffect">
                                  <p:stCondLst>
                                    <p:cond delay="300"/>
                                  </p:stCondLst>
                                  <p:childTnLst>
                                    <p:animMotion origin="layout" path="M 3.95833E-6 -2.59259E-6 L 3.95833E-6 0.01898 " pathEditMode="relative" rAng="0" ptsTypes="AA">
                                      <p:cBhvr>
                                        <p:cTn id="101" dur="700" spd="-100000" fill="hold"/>
                                        <p:tgtEl>
                                          <p:spTgt spid="135"/>
                                        </p:tgtEl>
                                        <p:attrNameLst>
                                          <p:attrName>ppt_x</p:attrName>
                                          <p:attrName>ppt_y</p:attrName>
                                        </p:attrNameLst>
                                      </p:cBhvr>
                                      <p:rCtr x="0" y="949"/>
                                    </p:animMotion>
                                  </p:childTnLst>
                                </p:cTn>
                              </p:par>
                              <p:par>
                                <p:cTn id="102" presetID="10" presetClass="entr" presetSubtype="0" fill="hold" grpId="0" nodeType="withEffect">
                                  <p:stCondLst>
                                    <p:cond delay="300"/>
                                  </p:stCondLst>
                                  <p:childTnLst>
                                    <p:set>
                                      <p:cBhvr>
                                        <p:cTn id="103" dur="1" fill="hold">
                                          <p:stCondLst>
                                            <p:cond delay="0"/>
                                          </p:stCondLst>
                                        </p:cTn>
                                        <p:tgtEl>
                                          <p:spTgt spid="82"/>
                                        </p:tgtEl>
                                        <p:attrNameLst>
                                          <p:attrName>style.visibility</p:attrName>
                                        </p:attrNameLst>
                                      </p:cBhvr>
                                      <p:to>
                                        <p:strVal val="visible"/>
                                      </p:to>
                                    </p:set>
                                    <p:animEffect transition="in" filter="fade">
                                      <p:cBhvr>
                                        <p:cTn id="104" dur="500"/>
                                        <p:tgtEl>
                                          <p:spTgt spid="82"/>
                                        </p:tgtEl>
                                      </p:cBhvr>
                                    </p:animEffect>
                                  </p:childTnLst>
                                </p:cTn>
                              </p:par>
                              <p:par>
                                <p:cTn id="105" presetID="42" presetClass="path" presetSubtype="0" decel="100000" fill="hold" grpId="1" nodeType="withEffect">
                                  <p:stCondLst>
                                    <p:cond delay="300"/>
                                  </p:stCondLst>
                                  <p:childTnLst>
                                    <p:animMotion origin="layout" path="M 3.95833E-6 -2.22222E-6 L 3.95833E-6 0.01898 " pathEditMode="relative" rAng="0" ptsTypes="AA">
                                      <p:cBhvr>
                                        <p:cTn id="106" dur="700" spd="-100000" fill="hold"/>
                                        <p:tgtEl>
                                          <p:spTgt spid="82"/>
                                        </p:tgtEl>
                                        <p:attrNameLst>
                                          <p:attrName>ppt_x</p:attrName>
                                          <p:attrName>ppt_y</p:attrName>
                                        </p:attrNameLst>
                                      </p:cBhvr>
                                      <p:rCtr x="0" y="949"/>
                                    </p:animMotion>
                                  </p:childTnLst>
                                </p:cTn>
                              </p:par>
                              <p:par>
                                <p:cTn id="107" presetID="10" presetClass="entr" presetSubtype="0" fill="hold" nodeType="withEffect">
                                  <p:stCondLst>
                                    <p:cond delay="300"/>
                                  </p:stCondLst>
                                  <p:childTnLst>
                                    <p:set>
                                      <p:cBhvr>
                                        <p:cTn id="108" dur="1" fill="hold">
                                          <p:stCondLst>
                                            <p:cond delay="0"/>
                                          </p:stCondLst>
                                        </p:cTn>
                                        <p:tgtEl>
                                          <p:spTgt spid="140"/>
                                        </p:tgtEl>
                                        <p:attrNameLst>
                                          <p:attrName>style.visibility</p:attrName>
                                        </p:attrNameLst>
                                      </p:cBhvr>
                                      <p:to>
                                        <p:strVal val="visible"/>
                                      </p:to>
                                    </p:set>
                                    <p:animEffect transition="in" filter="fade">
                                      <p:cBhvr>
                                        <p:cTn id="109" dur="500"/>
                                        <p:tgtEl>
                                          <p:spTgt spid="140"/>
                                        </p:tgtEl>
                                      </p:cBhvr>
                                    </p:animEffect>
                                  </p:childTnLst>
                                </p:cTn>
                              </p:par>
                              <p:par>
                                <p:cTn id="110" presetID="42" presetClass="path" presetSubtype="0" decel="100000" fill="hold" nodeType="withEffect">
                                  <p:stCondLst>
                                    <p:cond delay="300"/>
                                  </p:stCondLst>
                                  <p:childTnLst>
                                    <p:animMotion origin="layout" path="M 3.95833E-6 -2.59259E-6 L 3.95833E-6 0.01898 " pathEditMode="relative" rAng="0" ptsTypes="AA">
                                      <p:cBhvr>
                                        <p:cTn id="111" dur="700" spd="-100000" fill="hold"/>
                                        <p:tgtEl>
                                          <p:spTgt spid="140"/>
                                        </p:tgtEl>
                                        <p:attrNameLst>
                                          <p:attrName>ppt_x</p:attrName>
                                          <p:attrName>ppt_y</p:attrName>
                                        </p:attrNameLst>
                                      </p:cBhvr>
                                      <p:rCtr x="0" y="949"/>
                                    </p:animMotion>
                                  </p:childTnLst>
                                </p:cTn>
                              </p:par>
                              <p:par>
                                <p:cTn id="112" presetID="10" presetClass="entr" presetSubtype="0" fill="hold" grpId="0" nodeType="withEffect">
                                  <p:stCondLst>
                                    <p:cond delay="300"/>
                                  </p:stCondLst>
                                  <p:childTnLst>
                                    <p:set>
                                      <p:cBhvr>
                                        <p:cTn id="113" dur="1" fill="hold">
                                          <p:stCondLst>
                                            <p:cond delay="0"/>
                                          </p:stCondLst>
                                        </p:cTn>
                                        <p:tgtEl>
                                          <p:spTgt spid="10">
                                            <p:txEl>
                                              <p:pRg st="0" end="0"/>
                                            </p:txEl>
                                          </p:spTgt>
                                        </p:tgtEl>
                                        <p:attrNameLst>
                                          <p:attrName>style.visibility</p:attrName>
                                        </p:attrNameLst>
                                      </p:cBhvr>
                                      <p:to>
                                        <p:strVal val="visible"/>
                                      </p:to>
                                    </p:set>
                                    <p:animEffect transition="in" filter="fade">
                                      <p:cBhvr>
                                        <p:cTn id="114" dur="500"/>
                                        <p:tgtEl>
                                          <p:spTgt spid="10">
                                            <p:txEl>
                                              <p:pRg st="0" end="0"/>
                                            </p:txEl>
                                          </p:spTgt>
                                        </p:tgtEl>
                                      </p:cBhvr>
                                    </p:animEffect>
                                  </p:childTnLst>
                                </p:cTn>
                              </p:par>
                              <p:par>
                                <p:cTn id="115" presetID="42" presetClass="path" presetSubtype="0" decel="100000" fill="hold" grpId="1" nodeType="withEffect">
                                  <p:stCondLst>
                                    <p:cond delay="300"/>
                                  </p:stCondLst>
                                  <p:childTnLst>
                                    <p:animMotion origin="layout" path="M 3.95833E-6 -2.59259E-6 L 3.95833E-6 0.01898 " pathEditMode="relative" rAng="0" ptsTypes="AA">
                                      <p:cBhvr>
                                        <p:cTn id="116" dur="700" spd="-100000" fill="hold"/>
                                        <p:tgtEl>
                                          <p:spTgt spid="10">
                                            <p:txEl>
                                              <p:pRg st="0" end="0"/>
                                            </p:txEl>
                                          </p:spTgt>
                                        </p:tgtEl>
                                        <p:attrNameLst>
                                          <p:attrName>ppt_x</p:attrName>
                                          <p:attrName>ppt_y</p:attrName>
                                        </p:attrNameLst>
                                      </p:cBhvr>
                                      <p:rCtr x="0" y="949"/>
                                    </p:animMotion>
                                  </p:childTnLst>
                                </p:cTn>
                              </p:par>
                              <p:par>
                                <p:cTn id="117" presetID="10" presetClass="entr" presetSubtype="0" fill="hold" nodeType="withEffect">
                                  <p:stCondLst>
                                    <p:cond delay="300"/>
                                  </p:stCondLst>
                                  <p:childTnLst>
                                    <p:set>
                                      <p:cBhvr>
                                        <p:cTn id="118" dur="1" fill="hold">
                                          <p:stCondLst>
                                            <p:cond delay="0"/>
                                          </p:stCondLst>
                                        </p:cTn>
                                        <p:tgtEl>
                                          <p:spTgt spid="141"/>
                                        </p:tgtEl>
                                        <p:attrNameLst>
                                          <p:attrName>style.visibility</p:attrName>
                                        </p:attrNameLst>
                                      </p:cBhvr>
                                      <p:to>
                                        <p:strVal val="visible"/>
                                      </p:to>
                                    </p:set>
                                    <p:animEffect transition="in" filter="fade">
                                      <p:cBhvr>
                                        <p:cTn id="119" dur="500"/>
                                        <p:tgtEl>
                                          <p:spTgt spid="141"/>
                                        </p:tgtEl>
                                      </p:cBhvr>
                                    </p:animEffect>
                                  </p:childTnLst>
                                </p:cTn>
                              </p:par>
                              <p:par>
                                <p:cTn id="120" presetID="42" presetClass="path" presetSubtype="0" decel="100000" fill="hold" nodeType="withEffect">
                                  <p:stCondLst>
                                    <p:cond delay="300"/>
                                  </p:stCondLst>
                                  <p:childTnLst>
                                    <p:animMotion origin="layout" path="M 3.95833E-6 -2.59259E-6 L 3.95833E-6 0.01898 " pathEditMode="relative" rAng="0" ptsTypes="AA">
                                      <p:cBhvr>
                                        <p:cTn id="121" dur="700" spd="-100000" fill="hold"/>
                                        <p:tgtEl>
                                          <p:spTgt spid="141"/>
                                        </p:tgtEl>
                                        <p:attrNameLst>
                                          <p:attrName>ppt_x</p:attrName>
                                          <p:attrName>ppt_y</p:attrName>
                                        </p:attrNameLst>
                                      </p:cBhvr>
                                      <p:rCtr x="0" y="949"/>
                                    </p:animMotion>
                                  </p:childTnLst>
                                </p:cTn>
                              </p:par>
                              <p:par>
                                <p:cTn id="122" presetID="10" presetClass="entr" presetSubtype="0" fill="hold" grpId="0" nodeType="withEffect">
                                  <p:stCondLst>
                                    <p:cond delay="300"/>
                                  </p:stCondLst>
                                  <p:childTnLst>
                                    <p:set>
                                      <p:cBhvr>
                                        <p:cTn id="123" dur="1" fill="hold">
                                          <p:stCondLst>
                                            <p:cond delay="0"/>
                                          </p:stCondLst>
                                        </p:cTn>
                                        <p:tgtEl>
                                          <p:spTgt spid="11">
                                            <p:txEl>
                                              <p:pRg st="0" end="0"/>
                                            </p:txEl>
                                          </p:spTgt>
                                        </p:tgtEl>
                                        <p:attrNameLst>
                                          <p:attrName>style.visibility</p:attrName>
                                        </p:attrNameLst>
                                      </p:cBhvr>
                                      <p:to>
                                        <p:strVal val="visible"/>
                                      </p:to>
                                    </p:set>
                                    <p:animEffect transition="in" filter="fade">
                                      <p:cBhvr>
                                        <p:cTn id="124" dur="500"/>
                                        <p:tgtEl>
                                          <p:spTgt spid="11">
                                            <p:txEl>
                                              <p:pRg st="0" end="0"/>
                                            </p:txEl>
                                          </p:spTgt>
                                        </p:tgtEl>
                                      </p:cBhvr>
                                    </p:animEffect>
                                  </p:childTnLst>
                                </p:cTn>
                              </p:par>
                              <p:par>
                                <p:cTn id="125" presetID="42" presetClass="path" presetSubtype="0" decel="100000" fill="hold" grpId="1" nodeType="withEffect">
                                  <p:stCondLst>
                                    <p:cond delay="300"/>
                                  </p:stCondLst>
                                  <p:childTnLst>
                                    <p:animMotion origin="layout" path="M 3.95833E-6 -2.59259E-6 L 3.95833E-6 0.01898 " pathEditMode="relative" rAng="0" ptsTypes="AA">
                                      <p:cBhvr>
                                        <p:cTn id="126" dur="700" spd="-100000" fill="hold"/>
                                        <p:tgtEl>
                                          <p:spTgt spid="11">
                                            <p:txEl>
                                              <p:pRg st="0" end="0"/>
                                            </p:txEl>
                                          </p:spTgt>
                                        </p:tgtEl>
                                        <p:attrNameLst>
                                          <p:attrName>ppt_x</p:attrName>
                                          <p:attrName>ppt_y</p:attrName>
                                        </p:attrNameLst>
                                      </p:cBhvr>
                                      <p:rCtr x="0" y="949"/>
                                    </p:animMotion>
                                  </p:childTnLst>
                                </p:cTn>
                              </p:par>
                              <p:par>
                                <p:cTn id="127" presetID="10" presetClass="entr" presetSubtype="0" fill="hold" nodeType="withEffect">
                                  <p:stCondLst>
                                    <p:cond delay="300"/>
                                  </p:stCondLst>
                                  <p:childTnLst>
                                    <p:set>
                                      <p:cBhvr>
                                        <p:cTn id="128" dur="1" fill="hold">
                                          <p:stCondLst>
                                            <p:cond delay="0"/>
                                          </p:stCondLst>
                                        </p:cTn>
                                        <p:tgtEl>
                                          <p:spTgt spid="139"/>
                                        </p:tgtEl>
                                        <p:attrNameLst>
                                          <p:attrName>style.visibility</p:attrName>
                                        </p:attrNameLst>
                                      </p:cBhvr>
                                      <p:to>
                                        <p:strVal val="visible"/>
                                      </p:to>
                                    </p:set>
                                    <p:animEffect transition="in" filter="fade">
                                      <p:cBhvr>
                                        <p:cTn id="129" dur="500"/>
                                        <p:tgtEl>
                                          <p:spTgt spid="139"/>
                                        </p:tgtEl>
                                      </p:cBhvr>
                                    </p:animEffect>
                                  </p:childTnLst>
                                </p:cTn>
                              </p:par>
                              <p:par>
                                <p:cTn id="130" presetID="42" presetClass="path" presetSubtype="0" decel="100000" fill="hold" nodeType="withEffect">
                                  <p:stCondLst>
                                    <p:cond delay="300"/>
                                  </p:stCondLst>
                                  <p:childTnLst>
                                    <p:animMotion origin="layout" path="M 3.95833E-6 -2.59259E-6 L 3.95833E-6 0.01898 " pathEditMode="relative" rAng="0" ptsTypes="AA">
                                      <p:cBhvr>
                                        <p:cTn id="131" dur="700" spd="-100000" fill="hold"/>
                                        <p:tgtEl>
                                          <p:spTgt spid="139"/>
                                        </p:tgtEl>
                                        <p:attrNameLst>
                                          <p:attrName>ppt_x</p:attrName>
                                          <p:attrName>ppt_y</p:attrName>
                                        </p:attrNameLst>
                                      </p:cBhvr>
                                      <p:rCtr x="0" y="949"/>
                                    </p:animMotion>
                                  </p:childTnLst>
                                </p:cTn>
                              </p:par>
                              <p:par>
                                <p:cTn id="132" presetID="10" presetClass="entr" presetSubtype="0" fill="hold" grpId="0" nodeType="withEffect">
                                  <p:stCondLst>
                                    <p:cond delay="300"/>
                                  </p:stCondLst>
                                  <p:childTnLst>
                                    <p:set>
                                      <p:cBhvr>
                                        <p:cTn id="133" dur="1" fill="hold">
                                          <p:stCondLst>
                                            <p:cond delay="0"/>
                                          </p:stCondLst>
                                        </p:cTn>
                                        <p:tgtEl>
                                          <p:spTgt spid="12">
                                            <p:txEl>
                                              <p:pRg st="0" end="0"/>
                                            </p:txEl>
                                          </p:spTgt>
                                        </p:tgtEl>
                                        <p:attrNameLst>
                                          <p:attrName>style.visibility</p:attrName>
                                        </p:attrNameLst>
                                      </p:cBhvr>
                                      <p:to>
                                        <p:strVal val="visible"/>
                                      </p:to>
                                    </p:set>
                                    <p:animEffect transition="in" filter="fade">
                                      <p:cBhvr>
                                        <p:cTn id="134" dur="500"/>
                                        <p:tgtEl>
                                          <p:spTgt spid="12">
                                            <p:txEl>
                                              <p:pRg st="0" end="0"/>
                                            </p:txEl>
                                          </p:spTgt>
                                        </p:tgtEl>
                                      </p:cBhvr>
                                    </p:animEffect>
                                  </p:childTnLst>
                                </p:cTn>
                              </p:par>
                              <p:par>
                                <p:cTn id="135" presetID="42" presetClass="path" presetSubtype="0" decel="100000" fill="hold" grpId="1" nodeType="withEffect">
                                  <p:stCondLst>
                                    <p:cond delay="300"/>
                                  </p:stCondLst>
                                  <p:childTnLst>
                                    <p:animMotion origin="layout" path="M 3.95833E-6 -2.59259E-6 L 3.95833E-6 0.01898 " pathEditMode="relative" rAng="0" ptsTypes="AA">
                                      <p:cBhvr>
                                        <p:cTn id="136" dur="700" spd="-100000" fill="hold"/>
                                        <p:tgtEl>
                                          <p:spTgt spid="12">
                                            <p:txEl>
                                              <p:pRg st="0" end="0"/>
                                            </p:txEl>
                                          </p:spTgt>
                                        </p:tgtEl>
                                        <p:attrNameLst>
                                          <p:attrName>ppt_x</p:attrName>
                                          <p:attrName>ppt_y</p:attrName>
                                        </p:attrNameLst>
                                      </p:cBhvr>
                                      <p:rCtr x="0" y="949"/>
                                    </p:animMotion>
                                  </p:childTnLst>
                                </p:cTn>
                              </p:par>
                              <p:par>
                                <p:cTn id="137" presetID="10" presetClass="entr" presetSubtype="0" fill="hold" nodeType="withEffect">
                                  <p:stCondLst>
                                    <p:cond delay="300"/>
                                  </p:stCondLst>
                                  <p:childTnLst>
                                    <p:set>
                                      <p:cBhvr>
                                        <p:cTn id="138" dur="1" fill="hold">
                                          <p:stCondLst>
                                            <p:cond delay="0"/>
                                          </p:stCondLst>
                                        </p:cTn>
                                        <p:tgtEl>
                                          <p:spTgt spid="142"/>
                                        </p:tgtEl>
                                        <p:attrNameLst>
                                          <p:attrName>style.visibility</p:attrName>
                                        </p:attrNameLst>
                                      </p:cBhvr>
                                      <p:to>
                                        <p:strVal val="visible"/>
                                      </p:to>
                                    </p:set>
                                    <p:animEffect transition="in" filter="fade">
                                      <p:cBhvr>
                                        <p:cTn id="139" dur="500"/>
                                        <p:tgtEl>
                                          <p:spTgt spid="142"/>
                                        </p:tgtEl>
                                      </p:cBhvr>
                                    </p:animEffect>
                                  </p:childTnLst>
                                </p:cTn>
                              </p:par>
                              <p:par>
                                <p:cTn id="140" presetID="42" presetClass="path" presetSubtype="0" decel="100000" fill="hold" nodeType="withEffect">
                                  <p:stCondLst>
                                    <p:cond delay="300"/>
                                  </p:stCondLst>
                                  <p:childTnLst>
                                    <p:animMotion origin="layout" path="M 3.95833E-6 -2.59259E-6 L 3.95833E-6 0.01898 " pathEditMode="relative" rAng="0" ptsTypes="AA">
                                      <p:cBhvr>
                                        <p:cTn id="141" dur="700" spd="-100000" fill="hold"/>
                                        <p:tgtEl>
                                          <p:spTgt spid="142"/>
                                        </p:tgtEl>
                                        <p:attrNameLst>
                                          <p:attrName>ppt_x</p:attrName>
                                          <p:attrName>ppt_y</p:attrName>
                                        </p:attrNameLst>
                                      </p:cBhvr>
                                      <p:rCtr x="0" y="949"/>
                                    </p:animMotion>
                                  </p:childTnLst>
                                </p:cTn>
                              </p:par>
                              <p:par>
                                <p:cTn id="142" presetID="10" presetClass="entr" presetSubtype="0" fill="hold" grpId="0" nodeType="withEffect">
                                  <p:stCondLst>
                                    <p:cond delay="300"/>
                                  </p:stCondLst>
                                  <p:childTnLst>
                                    <p:set>
                                      <p:cBhvr>
                                        <p:cTn id="143" dur="1" fill="hold">
                                          <p:stCondLst>
                                            <p:cond delay="0"/>
                                          </p:stCondLst>
                                        </p:cTn>
                                        <p:tgtEl>
                                          <p:spTgt spid="13">
                                            <p:txEl>
                                              <p:pRg st="0" end="0"/>
                                            </p:txEl>
                                          </p:spTgt>
                                        </p:tgtEl>
                                        <p:attrNameLst>
                                          <p:attrName>style.visibility</p:attrName>
                                        </p:attrNameLst>
                                      </p:cBhvr>
                                      <p:to>
                                        <p:strVal val="visible"/>
                                      </p:to>
                                    </p:set>
                                    <p:animEffect transition="in" filter="fade">
                                      <p:cBhvr>
                                        <p:cTn id="144" dur="500"/>
                                        <p:tgtEl>
                                          <p:spTgt spid="13">
                                            <p:txEl>
                                              <p:pRg st="0" end="0"/>
                                            </p:txEl>
                                          </p:spTgt>
                                        </p:tgtEl>
                                      </p:cBhvr>
                                    </p:animEffect>
                                  </p:childTnLst>
                                </p:cTn>
                              </p:par>
                              <p:par>
                                <p:cTn id="145" presetID="42" presetClass="path" presetSubtype="0" decel="100000" fill="hold" grpId="1" nodeType="withEffect">
                                  <p:stCondLst>
                                    <p:cond delay="300"/>
                                  </p:stCondLst>
                                  <p:childTnLst>
                                    <p:animMotion origin="layout" path="M 3.95833E-6 -2.59259E-6 L 3.95833E-6 0.01898 " pathEditMode="relative" rAng="0" ptsTypes="AA">
                                      <p:cBhvr>
                                        <p:cTn id="146" dur="700" spd="-100000" fill="hold"/>
                                        <p:tgtEl>
                                          <p:spTgt spid="13">
                                            <p:txEl>
                                              <p:pRg st="0" end="0"/>
                                            </p:txEl>
                                          </p:spTgt>
                                        </p:tgtEl>
                                        <p:attrNameLst>
                                          <p:attrName>ppt_x</p:attrName>
                                          <p:attrName>ppt_y</p:attrName>
                                        </p:attrNameLst>
                                      </p:cBhvr>
                                      <p:rCtr x="0" y="949"/>
                                    </p:animMotion>
                                  </p:childTnLst>
                                </p:cTn>
                              </p:par>
                              <p:par>
                                <p:cTn id="147" presetID="10" presetClass="entr" presetSubtype="0" fill="hold" nodeType="withEffect">
                                  <p:stCondLst>
                                    <p:cond delay="300"/>
                                  </p:stCondLst>
                                  <p:childTnLst>
                                    <p:set>
                                      <p:cBhvr>
                                        <p:cTn id="148" dur="1" fill="hold">
                                          <p:stCondLst>
                                            <p:cond delay="0"/>
                                          </p:stCondLst>
                                        </p:cTn>
                                        <p:tgtEl>
                                          <p:spTgt spid="143"/>
                                        </p:tgtEl>
                                        <p:attrNameLst>
                                          <p:attrName>style.visibility</p:attrName>
                                        </p:attrNameLst>
                                      </p:cBhvr>
                                      <p:to>
                                        <p:strVal val="visible"/>
                                      </p:to>
                                    </p:set>
                                    <p:animEffect transition="in" filter="fade">
                                      <p:cBhvr>
                                        <p:cTn id="149" dur="500"/>
                                        <p:tgtEl>
                                          <p:spTgt spid="143"/>
                                        </p:tgtEl>
                                      </p:cBhvr>
                                    </p:animEffect>
                                  </p:childTnLst>
                                </p:cTn>
                              </p:par>
                              <p:par>
                                <p:cTn id="150" presetID="42" presetClass="path" presetSubtype="0" decel="100000" fill="hold" nodeType="withEffect">
                                  <p:stCondLst>
                                    <p:cond delay="300"/>
                                  </p:stCondLst>
                                  <p:childTnLst>
                                    <p:animMotion origin="layout" path="M 3.95833E-6 -2.59259E-6 L 3.95833E-6 0.01898 " pathEditMode="relative" rAng="0" ptsTypes="AA">
                                      <p:cBhvr>
                                        <p:cTn id="151" dur="700" spd="-100000" fill="hold"/>
                                        <p:tgtEl>
                                          <p:spTgt spid="143"/>
                                        </p:tgtEl>
                                        <p:attrNameLst>
                                          <p:attrName>ppt_x</p:attrName>
                                          <p:attrName>ppt_y</p:attrName>
                                        </p:attrNameLst>
                                      </p:cBhvr>
                                      <p:rCtr x="0" y="949"/>
                                    </p:animMotion>
                                  </p:childTnLst>
                                </p:cTn>
                              </p:par>
                              <p:par>
                                <p:cTn id="152" presetID="10" presetClass="entr" presetSubtype="0" fill="hold" grpId="0" nodeType="withEffect">
                                  <p:stCondLst>
                                    <p:cond delay="300"/>
                                  </p:stCondLst>
                                  <p:childTnLst>
                                    <p:set>
                                      <p:cBhvr>
                                        <p:cTn id="153" dur="1" fill="hold">
                                          <p:stCondLst>
                                            <p:cond delay="0"/>
                                          </p:stCondLst>
                                        </p:cTn>
                                        <p:tgtEl>
                                          <p:spTgt spid="14">
                                            <p:txEl>
                                              <p:pRg st="0" end="0"/>
                                            </p:txEl>
                                          </p:spTgt>
                                        </p:tgtEl>
                                        <p:attrNameLst>
                                          <p:attrName>style.visibility</p:attrName>
                                        </p:attrNameLst>
                                      </p:cBhvr>
                                      <p:to>
                                        <p:strVal val="visible"/>
                                      </p:to>
                                    </p:set>
                                    <p:animEffect transition="in" filter="fade">
                                      <p:cBhvr>
                                        <p:cTn id="154" dur="500"/>
                                        <p:tgtEl>
                                          <p:spTgt spid="14">
                                            <p:txEl>
                                              <p:pRg st="0" end="0"/>
                                            </p:txEl>
                                          </p:spTgt>
                                        </p:tgtEl>
                                      </p:cBhvr>
                                    </p:animEffect>
                                  </p:childTnLst>
                                </p:cTn>
                              </p:par>
                              <p:par>
                                <p:cTn id="155" presetID="42" presetClass="path" presetSubtype="0" decel="100000" fill="hold" grpId="1" nodeType="withEffect">
                                  <p:stCondLst>
                                    <p:cond delay="300"/>
                                  </p:stCondLst>
                                  <p:childTnLst>
                                    <p:animMotion origin="layout" path="M 3.95833E-6 -2.59259E-6 L 3.95833E-6 0.01898 " pathEditMode="relative" rAng="0" ptsTypes="AA">
                                      <p:cBhvr>
                                        <p:cTn id="156" dur="700" spd="-100000" fill="hold"/>
                                        <p:tgtEl>
                                          <p:spTgt spid="14">
                                            <p:txEl>
                                              <p:pRg st="0" end="0"/>
                                            </p:txEl>
                                          </p:spTgt>
                                        </p:tgtEl>
                                        <p:attrNameLst>
                                          <p:attrName>ppt_x</p:attrName>
                                          <p:attrName>ppt_y</p:attrName>
                                        </p:attrNameLst>
                                      </p:cBhvr>
                                      <p:rCtr x="0" y="949"/>
                                    </p:animMotion>
                                  </p:childTnLst>
                                </p:cTn>
                              </p:par>
                              <p:par>
                                <p:cTn id="157" presetID="10" presetClass="entr" presetSubtype="0" fill="hold" nodeType="withEffect">
                                  <p:stCondLst>
                                    <p:cond delay="300"/>
                                  </p:stCondLst>
                                  <p:childTnLst>
                                    <p:set>
                                      <p:cBhvr>
                                        <p:cTn id="158" dur="1" fill="hold">
                                          <p:stCondLst>
                                            <p:cond delay="0"/>
                                          </p:stCondLst>
                                        </p:cTn>
                                        <p:tgtEl>
                                          <p:spTgt spid="137"/>
                                        </p:tgtEl>
                                        <p:attrNameLst>
                                          <p:attrName>style.visibility</p:attrName>
                                        </p:attrNameLst>
                                      </p:cBhvr>
                                      <p:to>
                                        <p:strVal val="visible"/>
                                      </p:to>
                                    </p:set>
                                    <p:animEffect transition="in" filter="fade">
                                      <p:cBhvr>
                                        <p:cTn id="159" dur="500"/>
                                        <p:tgtEl>
                                          <p:spTgt spid="137"/>
                                        </p:tgtEl>
                                      </p:cBhvr>
                                    </p:animEffect>
                                  </p:childTnLst>
                                </p:cTn>
                              </p:par>
                              <p:par>
                                <p:cTn id="160" presetID="42" presetClass="path" presetSubtype="0" decel="100000" fill="hold" nodeType="withEffect">
                                  <p:stCondLst>
                                    <p:cond delay="300"/>
                                  </p:stCondLst>
                                  <p:childTnLst>
                                    <p:animMotion origin="layout" path="M 3.95833E-6 -2.59259E-6 L 3.95833E-6 0.01898 " pathEditMode="relative" rAng="0" ptsTypes="AA">
                                      <p:cBhvr>
                                        <p:cTn id="161" dur="700" spd="-100000" fill="hold"/>
                                        <p:tgtEl>
                                          <p:spTgt spid="137"/>
                                        </p:tgtEl>
                                        <p:attrNameLst>
                                          <p:attrName>ppt_x</p:attrName>
                                          <p:attrName>ppt_y</p:attrName>
                                        </p:attrNameLst>
                                      </p:cBhvr>
                                      <p:rCtr x="0" y="949"/>
                                    </p:animMotion>
                                  </p:childTnLst>
                                </p:cTn>
                              </p:par>
                              <p:par>
                                <p:cTn id="162" presetID="10" presetClass="entr" presetSubtype="0" fill="hold" grpId="0" nodeType="withEffect">
                                  <p:stCondLst>
                                    <p:cond delay="300"/>
                                  </p:stCondLst>
                                  <p:childTnLst>
                                    <p:set>
                                      <p:cBhvr>
                                        <p:cTn id="163" dur="1" fill="hold">
                                          <p:stCondLst>
                                            <p:cond delay="0"/>
                                          </p:stCondLst>
                                        </p:cTn>
                                        <p:tgtEl>
                                          <p:spTgt spid="15">
                                            <p:txEl>
                                              <p:pRg st="0" end="0"/>
                                            </p:txEl>
                                          </p:spTgt>
                                        </p:tgtEl>
                                        <p:attrNameLst>
                                          <p:attrName>style.visibility</p:attrName>
                                        </p:attrNameLst>
                                      </p:cBhvr>
                                      <p:to>
                                        <p:strVal val="visible"/>
                                      </p:to>
                                    </p:set>
                                    <p:animEffect transition="in" filter="fade">
                                      <p:cBhvr>
                                        <p:cTn id="164" dur="500"/>
                                        <p:tgtEl>
                                          <p:spTgt spid="15">
                                            <p:txEl>
                                              <p:pRg st="0" end="0"/>
                                            </p:txEl>
                                          </p:spTgt>
                                        </p:tgtEl>
                                      </p:cBhvr>
                                    </p:animEffect>
                                  </p:childTnLst>
                                </p:cTn>
                              </p:par>
                              <p:par>
                                <p:cTn id="165" presetID="42" presetClass="path" presetSubtype="0" decel="100000" fill="hold" grpId="1" nodeType="withEffect">
                                  <p:stCondLst>
                                    <p:cond delay="300"/>
                                  </p:stCondLst>
                                  <p:childTnLst>
                                    <p:animMotion origin="layout" path="M 3.95833E-6 -2.59259E-6 L 3.95833E-6 0.01898 " pathEditMode="relative" rAng="0" ptsTypes="AA">
                                      <p:cBhvr>
                                        <p:cTn id="166" dur="700" spd="-100000" fill="hold"/>
                                        <p:tgtEl>
                                          <p:spTgt spid="15">
                                            <p:txEl>
                                              <p:pRg st="0" end="0"/>
                                            </p:txEl>
                                          </p:spTgt>
                                        </p:tgtEl>
                                        <p:attrNameLst>
                                          <p:attrName>ppt_x</p:attrName>
                                          <p:attrName>ppt_y</p:attrName>
                                        </p:attrNameLst>
                                      </p:cBhvr>
                                      <p:rCtr x="0" y="949"/>
                                    </p:animMotion>
                                  </p:childTnLst>
                                </p:cTn>
                              </p:par>
                              <p:par>
                                <p:cTn id="167" presetID="10" presetClass="entr" presetSubtype="0" fill="hold" grpId="0" nodeType="withEffect">
                                  <p:stCondLst>
                                    <p:cond delay="300"/>
                                  </p:stCondLst>
                                  <p:childTnLst>
                                    <p:set>
                                      <p:cBhvr>
                                        <p:cTn id="168" dur="1" fill="hold">
                                          <p:stCondLst>
                                            <p:cond delay="0"/>
                                          </p:stCondLst>
                                        </p:cTn>
                                        <p:tgtEl>
                                          <p:spTgt spid="214"/>
                                        </p:tgtEl>
                                        <p:attrNameLst>
                                          <p:attrName>style.visibility</p:attrName>
                                        </p:attrNameLst>
                                      </p:cBhvr>
                                      <p:to>
                                        <p:strVal val="visible"/>
                                      </p:to>
                                    </p:set>
                                    <p:animEffect transition="in" filter="fade">
                                      <p:cBhvr>
                                        <p:cTn id="169" dur="500"/>
                                        <p:tgtEl>
                                          <p:spTgt spid="214"/>
                                        </p:tgtEl>
                                      </p:cBhvr>
                                    </p:animEffect>
                                  </p:childTnLst>
                                </p:cTn>
                              </p:par>
                              <p:par>
                                <p:cTn id="170" presetID="42" presetClass="path" presetSubtype="0" decel="100000" fill="hold" grpId="1" nodeType="withEffect">
                                  <p:stCondLst>
                                    <p:cond delay="300"/>
                                  </p:stCondLst>
                                  <p:childTnLst>
                                    <p:animMotion origin="layout" path="M 3.95833E-6 -2.59259E-6 L 3.95833E-6 0.01898 " pathEditMode="relative" rAng="0" ptsTypes="AA">
                                      <p:cBhvr>
                                        <p:cTn id="171" dur="700" spd="-100000" fill="hold"/>
                                        <p:tgtEl>
                                          <p:spTgt spid="214"/>
                                        </p:tgtEl>
                                        <p:attrNameLst>
                                          <p:attrName>ppt_x</p:attrName>
                                          <p:attrName>ppt_y</p:attrName>
                                        </p:attrNameLst>
                                      </p:cBhvr>
                                      <p:rCtr x="0" y="949"/>
                                    </p:animMotion>
                                  </p:childTnLst>
                                </p:cTn>
                              </p:par>
                              <p:par>
                                <p:cTn id="172" presetID="10" presetClass="entr" presetSubtype="0" fill="hold" grpId="0" nodeType="withEffect">
                                  <p:stCondLst>
                                    <p:cond delay="300"/>
                                  </p:stCondLst>
                                  <p:childTnLst>
                                    <p:set>
                                      <p:cBhvr>
                                        <p:cTn id="173" dur="1" fill="hold">
                                          <p:stCondLst>
                                            <p:cond delay="0"/>
                                          </p:stCondLst>
                                        </p:cTn>
                                        <p:tgtEl>
                                          <p:spTgt spid="83"/>
                                        </p:tgtEl>
                                        <p:attrNameLst>
                                          <p:attrName>style.visibility</p:attrName>
                                        </p:attrNameLst>
                                      </p:cBhvr>
                                      <p:to>
                                        <p:strVal val="visible"/>
                                      </p:to>
                                    </p:set>
                                    <p:animEffect transition="in" filter="fade">
                                      <p:cBhvr>
                                        <p:cTn id="174" dur="500"/>
                                        <p:tgtEl>
                                          <p:spTgt spid="83"/>
                                        </p:tgtEl>
                                      </p:cBhvr>
                                    </p:animEffect>
                                  </p:childTnLst>
                                </p:cTn>
                              </p:par>
                              <p:par>
                                <p:cTn id="175" presetID="42" presetClass="path" presetSubtype="0" decel="100000" fill="hold" grpId="1" nodeType="withEffect">
                                  <p:stCondLst>
                                    <p:cond delay="300"/>
                                  </p:stCondLst>
                                  <p:childTnLst>
                                    <p:animMotion origin="layout" path="M 3.95833E-6 -2.59259E-6 L 3.95833E-6 0.01898 " pathEditMode="relative" rAng="0" ptsTypes="AA">
                                      <p:cBhvr>
                                        <p:cTn id="176" dur="700" spd="-100000" fill="hold"/>
                                        <p:tgtEl>
                                          <p:spTgt spid="83"/>
                                        </p:tgtEl>
                                        <p:attrNameLst>
                                          <p:attrName>ppt_x</p:attrName>
                                          <p:attrName>ppt_y</p:attrName>
                                        </p:attrNameLst>
                                      </p:cBhvr>
                                      <p:rCtr x="0" y="949"/>
                                    </p:animMotion>
                                  </p:childTnLst>
                                </p:cTn>
                              </p:par>
                              <p:par>
                                <p:cTn id="177" presetID="10" presetClass="entr" presetSubtype="0" fill="hold" nodeType="withEffect">
                                  <p:stCondLst>
                                    <p:cond delay="300"/>
                                  </p:stCondLst>
                                  <p:childTnLst>
                                    <p:set>
                                      <p:cBhvr>
                                        <p:cTn id="178" dur="1" fill="hold">
                                          <p:stCondLst>
                                            <p:cond delay="0"/>
                                          </p:stCondLst>
                                        </p:cTn>
                                        <p:tgtEl>
                                          <p:spTgt spid="209"/>
                                        </p:tgtEl>
                                        <p:attrNameLst>
                                          <p:attrName>style.visibility</p:attrName>
                                        </p:attrNameLst>
                                      </p:cBhvr>
                                      <p:to>
                                        <p:strVal val="visible"/>
                                      </p:to>
                                    </p:set>
                                    <p:animEffect transition="in" filter="fade">
                                      <p:cBhvr>
                                        <p:cTn id="179" dur="500"/>
                                        <p:tgtEl>
                                          <p:spTgt spid="209"/>
                                        </p:tgtEl>
                                      </p:cBhvr>
                                    </p:animEffect>
                                  </p:childTnLst>
                                </p:cTn>
                              </p:par>
                              <p:par>
                                <p:cTn id="180" presetID="42" presetClass="path" presetSubtype="0" decel="100000" fill="hold" nodeType="withEffect">
                                  <p:stCondLst>
                                    <p:cond delay="300"/>
                                  </p:stCondLst>
                                  <p:childTnLst>
                                    <p:animMotion origin="layout" path="M 3.95833E-6 -2.59259E-6 L 3.95833E-6 0.01898 " pathEditMode="relative" rAng="0" ptsTypes="AA">
                                      <p:cBhvr>
                                        <p:cTn id="181" dur="700" spd="-100000" fill="hold"/>
                                        <p:tgtEl>
                                          <p:spTgt spid="209"/>
                                        </p:tgtEl>
                                        <p:attrNameLst>
                                          <p:attrName>ppt_x</p:attrName>
                                          <p:attrName>ppt_y</p:attrName>
                                        </p:attrNameLst>
                                      </p:cBhvr>
                                      <p:rCtr x="0" y="949"/>
                                    </p:animMotion>
                                  </p:childTnLst>
                                </p:cTn>
                              </p:par>
                              <p:par>
                                <p:cTn id="182" presetID="10" presetClass="entr" presetSubtype="0" fill="hold" nodeType="withEffect">
                                  <p:stCondLst>
                                    <p:cond delay="300"/>
                                  </p:stCondLst>
                                  <p:childTnLst>
                                    <p:set>
                                      <p:cBhvr>
                                        <p:cTn id="183" dur="1" fill="hold">
                                          <p:stCondLst>
                                            <p:cond delay="0"/>
                                          </p:stCondLst>
                                        </p:cTn>
                                        <p:tgtEl>
                                          <p:spTgt spid="215"/>
                                        </p:tgtEl>
                                        <p:attrNameLst>
                                          <p:attrName>style.visibility</p:attrName>
                                        </p:attrNameLst>
                                      </p:cBhvr>
                                      <p:to>
                                        <p:strVal val="visible"/>
                                      </p:to>
                                    </p:set>
                                    <p:animEffect transition="in" filter="fade">
                                      <p:cBhvr>
                                        <p:cTn id="184" dur="500"/>
                                        <p:tgtEl>
                                          <p:spTgt spid="215"/>
                                        </p:tgtEl>
                                      </p:cBhvr>
                                    </p:animEffect>
                                  </p:childTnLst>
                                </p:cTn>
                              </p:par>
                              <p:par>
                                <p:cTn id="185" presetID="42" presetClass="path" presetSubtype="0" decel="100000" fill="hold" nodeType="withEffect">
                                  <p:stCondLst>
                                    <p:cond delay="300"/>
                                  </p:stCondLst>
                                  <p:childTnLst>
                                    <p:animMotion origin="layout" path="M 3.95833E-6 -2.59259E-6 L 3.95833E-6 0.01898 " pathEditMode="relative" rAng="0" ptsTypes="AA">
                                      <p:cBhvr>
                                        <p:cTn id="186" dur="700" spd="-100000" fill="hold"/>
                                        <p:tgtEl>
                                          <p:spTgt spid="215"/>
                                        </p:tgtEl>
                                        <p:attrNameLst>
                                          <p:attrName>ppt_x</p:attrName>
                                          <p:attrName>ppt_y</p:attrName>
                                        </p:attrNameLst>
                                      </p:cBhvr>
                                      <p:rCtr x="0" y="949"/>
                                    </p:animMotion>
                                  </p:childTnLst>
                                </p:cTn>
                              </p:par>
                              <p:par>
                                <p:cTn id="187" presetID="10" presetClass="entr" presetSubtype="0" fill="hold" nodeType="withEffect">
                                  <p:stCondLst>
                                    <p:cond delay="300"/>
                                  </p:stCondLst>
                                  <p:childTnLst>
                                    <p:set>
                                      <p:cBhvr>
                                        <p:cTn id="188" dur="1" fill="hold">
                                          <p:stCondLst>
                                            <p:cond delay="0"/>
                                          </p:stCondLst>
                                        </p:cTn>
                                        <p:tgtEl>
                                          <p:spTgt spid="216"/>
                                        </p:tgtEl>
                                        <p:attrNameLst>
                                          <p:attrName>style.visibility</p:attrName>
                                        </p:attrNameLst>
                                      </p:cBhvr>
                                      <p:to>
                                        <p:strVal val="visible"/>
                                      </p:to>
                                    </p:set>
                                    <p:animEffect transition="in" filter="fade">
                                      <p:cBhvr>
                                        <p:cTn id="189" dur="500"/>
                                        <p:tgtEl>
                                          <p:spTgt spid="216"/>
                                        </p:tgtEl>
                                      </p:cBhvr>
                                    </p:animEffect>
                                  </p:childTnLst>
                                </p:cTn>
                              </p:par>
                              <p:par>
                                <p:cTn id="190" presetID="42" presetClass="path" presetSubtype="0" decel="100000" fill="hold" nodeType="withEffect">
                                  <p:stCondLst>
                                    <p:cond delay="300"/>
                                  </p:stCondLst>
                                  <p:childTnLst>
                                    <p:animMotion origin="layout" path="M 3.95833E-6 -2.59259E-6 L 3.95833E-6 0.01898 " pathEditMode="relative" rAng="0" ptsTypes="AA">
                                      <p:cBhvr>
                                        <p:cTn id="191" dur="700" spd="-100000" fill="hold"/>
                                        <p:tgtEl>
                                          <p:spTgt spid="216"/>
                                        </p:tgtEl>
                                        <p:attrNameLst>
                                          <p:attrName>ppt_x</p:attrName>
                                          <p:attrName>ppt_y</p:attrName>
                                        </p:attrNameLst>
                                      </p:cBhvr>
                                      <p:rCtr x="0" y="949"/>
                                    </p:animMotion>
                                  </p:childTnLst>
                                </p:cTn>
                              </p:par>
                              <p:par>
                                <p:cTn id="192" presetID="10" presetClass="entr" presetSubtype="0" fill="hold" nodeType="withEffect">
                                  <p:stCondLst>
                                    <p:cond delay="300"/>
                                  </p:stCondLst>
                                  <p:childTnLst>
                                    <p:set>
                                      <p:cBhvr>
                                        <p:cTn id="193" dur="1" fill="hold">
                                          <p:stCondLst>
                                            <p:cond delay="0"/>
                                          </p:stCondLst>
                                        </p:cTn>
                                        <p:tgtEl>
                                          <p:spTgt spid="211"/>
                                        </p:tgtEl>
                                        <p:attrNameLst>
                                          <p:attrName>style.visibility</p:attrName>
                                        </p:attrNameLst>
                                      </p:cBhvr>
                                      <p:to>
                                        <p:strVal val="visible"/>
                                      </p:to>
                                    </p:set>
                                    <p:animEffect transition="in" filter="fade">
                                      <p:cBhvr>
                                        <p:cTn id="194" dur="500"/>
                                        <p:tgtEl>
                                          <p:spTgt spid="211"/>
                                        </p:tgtEl>
                                      </p:cBhvr>
                                    </p:animEffect>
                                  </p:childTnLst>
                                </p:cTn>
                              </p:par>
                              <p:par>
                                <p:cTn id="195" presetID="42" presetClass="path" presetSubtype="0" decel="100000" fill="hold" nodeType="withEffect">
                                  <p:stCondLst>
                                    <p:cond delay="300"/>
                                  </p:stCondLst>
                                  <p:childTnLst>
                                    <p:animMotion origin="layout" path="M 3.95833E-6 -2.59259E-6 L 3.95833E-6 0.01898 " pathEditMode="relative" rAng="0" ptsTypes="AA">
                                      <p:cBhvr>
                                        <p:cTn id="196" dur="700" spd="-100000" fill="hold"/>
                                        <p:tgtEl>
                                          <p:spTgt spid="211"/>
                                        </p:tgtEl>
                                        <p:attrNameLst>
                                          <p:attrName>ppt_x</p:attrName>
                                          <p:attrName>ppt_y</p:attrName>
                                        </p:attrNameLst>
                                      </p:cBhvr>
                                      <p:rCtr x="0" y="949"/>
                                    </p:animMotion>
                                  </p:childTnLst>
                                </p:cTn>
                              </p:par>
                              <p:par>
                                <p:cTn id="197" presetID="10" presetClass="entr" presetSubtype="0" fill="hold" nodeType="withEffect">
                                  <p:stCondLst>
                                    <p:cond delay="300"/>
                                  </p:stCondLst>
                                  <p:childTnLst>
                                    <p:set>
                                      <p:cBhvr>
                                        <p:cTn id="198" dur="1" fill="hold">
                                          <p:stCondLst>
                                            <p:cond delay="0"/>
                                          </p:stCondLst>
                                        </p:cTn>
                                        <p:tgtEl>
                                          <p:spTgt spid="210"/>
                                        </p:tgtEl>
                                        <p:attrNameLst>
                                          <p:attrName>style.visibility</p:attrName>
                                        </p:attrNameLst>
                                      </p:cBhvr>
                                      <p:to>
                                        <p:strVal val="visible"/>
                                      </p:to>
                                    </p:set>
                                    <p:animEffect transition="in" filter="fade">
                                      <p:cBhvr>
                                        <p:cTn id="199" dur="500"/>
                                        <p:tgtEl>
                                          <p:spTgt spid="210"/>
                                        </p:tgtEl>
                                      </p:cBhvr>
                                    </p:animEffect>
                                  </p:childTnLst>
                                </p:cTn>
                              </p:par>
                              <p:par>
                                <p:cTn id="200" presetID="42" presetClass="path" presetSubtype="0" decel="100000" fill="hold" nodeType="withEffect">
                                  <p:stCondLst>
                                    <p:cond delay="300"/>
                                  </p:stCondLst>
                                  <p:childTnLst>
                                    <p:animMotion origin="layout" path="M 3.95833E-6 -2.59259E-6 L 3.95833E-6 0.01898 " pathEditMode="relative" rAng="0" ptsTypes="AA">
                                      <p:cBhvr>
                                        <p:cTn id="201" dur="700" spd="-100000" fill="hold"/>
                                        <p:tgtEl>
                                          <p:spTgt spid="210"/>
                                        </p:tgtEl>
                                        <p:attrNameLst>
                                          <p:attrName>ppt_x</p:attrName>
                                          <p:attrName>ppt_y</p:attrName>
                                        </p:attrNameLst>
                                      </p:cBhvr>
                                      <p:rCtr x="0" y="949"/>
                                    </p:animMotion>
                                  </p:childTnLst>
                                </p:cTn>
                              </p:par>
                              <p:par>
                                <p:cTn id="202" presetID="10" presetClass="entr" presetSubtype="0" fill="hold" nodeType="withEffect">
                                  <p:stCondLst>
                                    <p:cond delay="300"/>
                                  </p:stCondLst>
                                  <p:childTnLst>
                                    <p:set>
                                      <p:cBhvr>
                                        <p:cTn id="203" dur="1" fill="hold">
                                          <p:stCondLst>
                                            <p:cond delay="0"/>
                                          </p:stCondLst>
                                        </p:cTn>
                                        <p:tgtEl>
                                          <p:spTgt spid="217"/>
                                        </p:tgtEl>
                                        <p:attrNameLst>
                                          <p:attrName>style.visibility</p:attrName>
                                        </p:attrNameLst>
                                      </p:cBhvr>
                                      <p:to>
                                        <p:strVal val="visible"/>
                                      </p:to>
                                    </p:set>
                                    <p:animEffect transition="in" filter="fade">
                                      <p:cBhvr>
                                        <p:cTn id="204" dur="500"/>
                                        <p:tgtEl>
                                          <p:spTgt spid="217"/>
                                        </p:tgtEl>
                                      </p:cBhvr>
                                    </p:animEffect>
                                  </p:childTnLst>
                                </p:cTn>
                              </p:par>
                              <p:par>
                                <p:cTn id="205" presetID="42" presetClass="path" presetSubtype="0" decel="100000" fill="hold" nodeType="withEffect">
                                  <p:stCondLst>
                                    <p:cond delay="300"/>
                                  </p:stCondLst>
                                  <p:childTnLst>
                                    <p:animMotion origin="layout" path="M 3.95833E-6 -2.59259E-6 L 3.95833E-6 0.01898 " pathEditMode="relative" rAng="0" ptsTypes="AA">
                                      <p:cBhvr>
                                        <p:cTn id="206" dur="700" spd="-100000" fill="hold"/>
                                        <p:tgtEl>
                                          <p:spTgt spid="217"/>
                                        </p:tgtEl>
                                        <p:attrNameLst>
                                          <p:attrName>ppt_x</p:attrName>
                                          <p:attrName>ppt_y</p:attrName>
                                        </p:attrNameLst>
                                      </p:cBhvr>
                                      <p:rCtr x="0" y="949"/>
                                    </p:animMotion>
                                  </p:childTnLst>
                                </p:cTn>
                              </p:par>
                              <p:par>
                                <p:cTn id="207" presetID="10" presetClass="entr" presetSubtype="0" fill="hold" nodeType="withEffect">
                                  <p:stCondLst>
                                    <p:cond delay="300"/>
                                  </p:stCondLst>
                                  <p:childTnLst>
                                    <p:set>
                                      <p:cBhvr>
                                        <p:cTn id="208" dur="1" fill="hold">
                                          <p:stCondLst>
                                            <p:cond delay="0"/>
                                          </p:stCondLst>
                                        </p:cTn>
                                        <p:tgtEl>
                                          <p:spTgt spid="218"/>
                                        </p:tgtEl>
                                        <p:attrNameLst>
                                          <p:attrName>style.visibility</p:attrName>
                                        </p:attrNameLst>
                                      </p:cBhvr>
                                      <p:to>
                                        <p:strVal val="visible"/>
                                      </p:to>
                                    </p:set>
                                    <p:animEffect transition="in" filter="fade">
                                      <p:cBhvr>
                                        <p:cTn id="209" dur="500"/>
                                        <p:tgtEl>
                                          <p:spTgt spid="218"/>
                                        </p:tgtEl>
                                      </p:cBhvr>
                                    </p:animEffect>
                                  </p:childTnLst>
                                </p:cTn>
                              </p:par>
                              <p:par>
                                <p:cTn id="210" presetID="42" presetClass="path" presetSubtype="0" decel="100000" fill="hold" nodeType="withEffect">
                                  <p:stCondLst>
                                    <p:cond delay="300"/>
                                  </p:stCondLst>
                                  <p:childTnLst>
                                    <p:animMotion origin="layout" path="M 3.95833E-6 -2.59259E-6 L 3.95833E-6 0.01898 " pathEditMode="relative" rAng="0" ptsTypes="AA">
                                      <p:cBhvr>
                                        <p:cTn id="211" dur="700" spd="-100000" fill="hold"/>
                                        <p:tgtEl>
                                          <p:spTgt spid="21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8" grpId="0"/>
      <p:bldP spid="79" grpId="0"/>
      <p:bldP spid="80" grpId="0"/>
      <p:bldP spid="194" grpId="0" animBg="1"/>
      <p:bldP spid="194" grpId="1" animBg="1"/>
      <p:bldP spid="81" grpId="0"/>
      <p:bldP spid="81" grpId="1"/>
      <p:bldP spid="3" grpId="0" build="p"/>
      <p:bldP spid="3" grpId="1" build="p"/>
      <p:bldP spid="6" grpId="0" build="p"/>
      <p:bldP spid="6" grpId="1" build="p"/>
      <p:bldP spid="8" grpId="0" build="p"/>
      <p:bldP spid="8" grpId="1" build="p"/>
      <p:bldP spid="9" grpId="0" build="p"/>
      <p:bldP spid="9" grpId="1" build="p"/>
      <p:bldP spid="135" grpId="0" animBg="1"/>
      <p:bldP spid="135" grpId="1" animBg="1"/>
      <p:bldP spid="82" grpId="0"/>
      <p:bldP spid="82" grpId="1"/>
      <p:bldP spid="10" grpId="0" build="p"/>
      <p:bldP spid="10" grpId="1" build="p"/>
      <p:bldP spid="11" grpId="0" build="p"/>
      <p:bldP spid="11" grpId="1" build="p"/>
      <p:bldP spid="12" grpId="0" build="p"/>
      <p:bldP spid="12" grpId="1" build="p"/>
      <p:bldP spid="13" grpId="0" build="p"/>
      <p:bldP spid="13" grpId="1" build="p"/>
      <p:bldP spid="14" grpId="0" build="p"/>
      <p:bldP spid="14" grpId="1" build="p"/>
      <p:bldP spid="15" grpId="0" build="p"/>
      <p:bldP spid="15" grpId="1" build="p"/>
      <p:bldP spid="214" grpId="0" animBg="1"/>
      <p:bldP spid="214" grpId="1" animBg="1"/>
      <p:bldP spid="83" grpId="0"/>
      <p:bldP spid="83"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3E29-BA3B-45DF-AFEE-F214CAB620CB}"/>
              </a:ext>
            </a:extLst>
          </p:cNvPr>
          <p:cNvSpPr>
            <a:spLocks noGrp="1"/>
          </p:cNvSpPr>
          <p:nvPr>
            <p:ph type="title"/>
          </p:nvPr>
        </p:nvSpPr>
        <p:spPr>
          <a:xfrm>
            <a:off x="586735" y="794018"/>
            <a:ext cx="11018520" cy="498598"/>
          </a:xfrm>
        </p:spPr>
        <p:txBody>
          <a:bodyPr/>
          <a:lstStyle/>
          <a:p>
            <a:pPr marL="0" marR="0" lvl="0" indent="0" algn="ctr" defTabSz="797999" rtl="0" eaLnBrk="1" fontAlgn="base" latinLnBrk="0" hangingPunct="1">
              <a:lnSpc>
                <a:spcPct val="90000"/>
              </a:lnSpc>
              <a:spcBef>
                <a:spcPct val="0"/>
              </a:spcBef>
              <a:spcAft>
                <a:spcPct val="0"/>
              </a:spcAft>
              <a:tabLst>
                <a:tab pos="920876" algn="l"/>
              </a:tabLst>
              <a:defRPr/>
            </a:pPr>
            <a:r>
              <a:rPr lang="en-GB"/>
              <a:t>Azure Arc Overview</a:t>
            </a:r>
          </a:p>
        </p:txBody>
      </p:sp>
      <p:pic>
        <p:nvPicPr>
          <p:cNvPr id="20" name="Picture 2" descr="Azure Arc management control plane diagram">
            <a:extLst>
              <a:ext uri="{FF2B5EF4-FFF2-40B4-BE49-F238E27FC236}">
                <a16:creationId xmlns:a16="http://schemas.microsoft.com/office/drawing/2014/main" id="{CDE2DF96-8CCA-44B4-A360-12C9041EE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097" y="1705015"/>
            <a:ext cx="11479795" cy="4170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1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3.33333E-6 L 0 0.02454 " pathEditMode="relative" rAng="0" ptsTypes="AA">
                                      <p:cBhvr>
                                        <p:cTn id="9" dur="500" spd="-100000" fill="hold"/>
                                        <p:tgtEl>
                                          <p:spTgt spid="2"/>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D1556CD-29AE-4EEB-8B7C-2582942E5C5C}"/>
              </a:ext>
            </a:extLst>
          </p:cNvPr>
          <p:cNvSpPr>
            <a:spLocks noGrp="1"/>
          </p:cNvSpPr>
          <p:nvPr>
            <p:ph type="title"/>
          </p:nvPr>
        </p:nvSpPr>
        <p:spPr>
          <a:xfrm>
            <a:off x="718554" y="173328"/>
            <a:ext cx="11018520" cy="1107996"/>
          </a:xfrm>
        </p:spPr>
        <p:txBody>
          <a:bodyPr/>
          <a:lstStyle/>
          <a:p>
            <a:pPr algn="ctr"/>
            <a:r>
              <a:rPr lang="en-US"/>
              <a:t>Azure Arc – Enabled Infrastructure and Enabled Services</a:t>
            </a:r>
          </a:p>
        </p:txBody>
      </p:sp>
      <p:sp>
        <p:nvSpPr>
          <p:cNvPr id="11" name="Content Placeholder 10">
            <a:extLst>
              <a:ext uri="{FF2B5EF4-FFF2-40B4-BE49-F238E27FC236}">
                <a16:creationId xmlns:a16="http://schemas.microsoft.com/office/drawing/2014/main" id="{D2BE468D-42D2-4122-A313-B67A4E586A86}"/>
              </a:ext>
            </a:extLst>
          </p:cNvPr>
          <p:cNvSpPr>
            <a:spLocks noGrp="1"/>
          </p:cNvSpPr>
          <p:nvPr>
            <p:ph sz="quarter" idx="15"/>
          </p:nvPr>
        </p:nvSpPr>
        <p:spPr>
          <a:xfrm>
            <a:off x="5543161" y="2198455"/>
            <a:ext cx="5185572" cy="492092"/>
          </a:xfrm>
        </p:spPr>
        <p:txBody>
          <a:bodyPr/>
          <a:lstStyle/>
          <a:p>
            <a:pPr marL="0" indent="0">
              <a:buNone/>
            </a:pPr>
            <a:r>
              <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rPr>
              <a:t>Single control plane with </a:t>
            </a:r>
            <a:r>
              <a:rPr kumimoji="0" lang="en-US" sz="24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endParaRPr lang="en-US"/>
          </a:p>
        </p:txBody>
      </p:sp>
      <p:sp>
        <p:nvSpPr>
          <p:cNvPr id="7" name="Graphic 117" descr="Microsoft Azure Cloud logo">
            <a:extLst>
              <a:ext uri="{FF2B5EF4-FFF2-40B4-BE49-F238E27FC236}">
                <a16:creationId xmlns:a16="http://schemas.microsoft.com/office/drawing/2014/main" id="{A81A5CB1-23DA-C640-B9C9-A8B11282B827}"/>
              </a:ext>
              <a:ext uri="{C183D7F6-B498-43B3-948B-1728B52AA6E4}">
                <adec:decorative xmlns:adec="http://schemas.microsoft.com/office/drawing/2017/decorative" val="0"/>
              </a:ext>
            </a:extLst>
          </p:cNvPr>
          <p:cNvSpPr/>
          <p:nvPr/>
        </p:nvSpPr>
        <p:spPr>
          <a:xfrm>
            <a:off x="798797" y="923469"/>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20" name="Picture 119">
            <a:extLst>
              <a:ext uri="{FF2B5EF4-FFF2-40B4-BE49-F238E27FC236}">
                <a16:creationId xmlns:a16="http://schemas.microsoft.com/office/drawing/2014/main" id="{A21F8764-9BF0-4841-ABC6-E308AF36C074}"/>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1278640" y="1965444"/>
            <a:ext cx="451931" cy="493858"/>
          </a:xfrm>
          <a:prstGeom prst="rect">
            <a:avLst/>
          </a:prstGeom>
        </p:spPr>
      </p:pic>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0070C0"/>
            </a:solidFill>
            <a:prstDash val="solid"/>
            <a:headEnd type="arrow"/>
            <a:tailEnd type="none"/>
          </a:ln>
          <a:effectLst/>
        </p:spPr>
      </p:cxn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rgbClr val="0070C0"/>
            </a:solidFill>
            <a:prstDash val="solid"/>
            <a:headEnd type="arrow"/>
            <a:tailEnd type="none"/>
          </a:ln>
          <a:effectLst/>
        </p:spPr>
      </p:cxnSp>
      <p:sp>
        <p:nvSpPr>
          <p:cNvPr id="3" name="Content Placeholder 2">
            <a:extLst>
              <a:ext uri="{FF2B5EF4-FFF2-40B4-BE49-F238E27FC236}">
                <a16:creationId xmlns:a16="http://schemas.microsoft.com/office/drawing/2014/main" id="{BF2C78BC-8C17-4F9D-BAA9-9FD5D0B74356}"/>
              </a:ext>
            </a:extLst>
          </p:cNvPr>
          <p:cNvSpPr>
            <a:spLocks noGrp="1"/>
          </p:cNvSpPr>
          <p:nvPr>
            <p:ph sz="quarter" idx="10"/>
          </p:nvPr>
        </p:nvSpPr>
        <p:spPr>
          <a:xfrm>
            <a:off x="4064856" y="3493440"/>
            <a:ext cx="4537095" cy="1024896"/>
          </a:xfrm>
        </p:spPr>
        <p:txBody>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 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5" name="Content Placeholder 4">
            <a:extLst>
              <a:ext uri="{FF2B5EF4-FFF2-40B4-BE49-F238E27FC236}">
                <a16:creationId xmlns:a16="http://schemas.microsoft.com/office/drawing/2014/main" id="{6D0C422D-6931-4192-AC01-47A56101F4B0}"/>
              </a:ext>
            </a:extLst>
          </p:cNvPr>
          <p:cNvSpPr>
            <a:spLocks noGrp="1"/>
          </p:cNvSpPr>
          <p:nvPr>
            <p:ph sz="quarter" idx="11"/>
          </p:nvPr>
        </p:nvSpPr>
        <p:spPr>
          <a:xfrm>
            <a:off x="8248037" y="3495421"/>
            <a:ext cx="3489037" cy="803297"/>
          </a:xfrm>
        </p:spPr>
        <p:txBody>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 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pic>
        <p:nvPicPr>
          <p:cNvPr id="76" name="Graphic 75">
            <a:extLst>
              <a:ext uri="{FF2B5EF4-FFF2-40B4-BE49-F238E27FC236}">
                <a16:creationId xmlns:a16="http://schemas.microsoft.com/office/drawing/2014/main" id="{830D4441-2390-44FE-A342-9FFEA8A1D70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377" y="4488518"/>
            <a:ext cx="365760" cy="365760"/>
          </a:xfrm>
          <a:prstGeom prst="rect">
            <a:avLst/>
          </a:prstGeom>
        </p:spPr>
      </p:pic>
      <p:pic>
        <p:nvPicPr>
          <p:cNvPr id="78" name="Graphic 77">
            <a:extLst>
              <a:ext uri="{FF2B5EF4-FFF2-40B4-BE49-F238E27FC236}">
                <a16:creationId xmlns:a16="http://schemas.microsoft.com/office/drawing/2014/main" id="{C4B07436-104C-4BDE-805D-508A633B0F1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8657" y="4488518"/>
            <a:ext cx="365760" cy="365760"/>
          </a:xfrm>
          <a:prstGeom prst="rect">
            <a:avLst/>
          </a:prstGeom>
        </p:spPr>
      </p:pic>
      <p:pic>
        <p:nvPicPr>
          <p:cNvPr id="79" name="Graphic 78" descr="AKS logo">
            <a:extLst>
              <a:ext uri="{FF2B5EF4-FFF2-40B4-BE49-F238E27FC236}">
                <a16:creationId xmlns:a16="http://schemas.microsoft.com/office/drawing/2014/main" id="{3A213FF2-FFE8-4313-98BC-42874A2C4083}"/>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7852" y="4491417"/>
            <a:ext cx="365760" cy="365760"/>
          </a:xfrm>
          <a:prstGeom prst="rect">
            <a:avLst/>
          </a:prstGeom>
        </p:spPr>
      </p:pic>
      <p:pic>
        <p:nvPicPr>
          <p:cNvPr id="80" name="Graphic 79" descr="AKS logo">
            <a:extLst>
              <a:ext uri="{FF2B5EF4-FFF2-40B4-BE49-F238E27FC236}">
                <a16:creationId xmlns:a16="http://schemas.microsoft.com/office/drawing/2014/main" id="{6BCC8747-C0B2-4442-B0DD-AA15D43D83FB}"/>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21922" y="4495242"/>
            <a:ext cx="365760" cy="365760"/>
          </a:xfrm>
          <a:prstGeom prst="rect">
            <a:avLst/>
          </a:prstGeom>
        </p:spPr>
      </p:pic>
      <p:pic>
        <p:nvPicPr>
          <p:cNvPr id="81" name="Graphic 80" descr="Azure Arc PostgreSQL Hyperscale logo">
            <a:extLst>
              <a:ext uri="{FF2B5EF4-FFF2-40B4-BE49-F238E27FC236}">
                <a16:creationId xmlns:a16="http://schemas.microsoft.com/office/drawing/2014/main" id="{9B15D68B-6E84-458C-86BB-EED72E19F4D6}"/>
              </a:ext>
              <a:ext uri="{C183D7F6-B498-43B3-948B-1728B52AA6E4}">
                <adec:decorative xmlns:adec="http://schemas.microsoft.com/office/drawing/2017/decorative" val="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67649" y="4488518"/>
            <a:ext cx="365760" cy="365760"/>
          </a:xfrm>
          <a:prstGeom prst="rect">
            <a:avLst/>
          </a:prstGeom>
        </p:spPr>
      </p:pic>
      <p:pic>
        <p:nvPicPr>
          <p:cNvPr id="82" name="Graphic 81" descr="Azure Arc SQL Managed Instance logo">
            <a:extLst>
              <a:ext uri="{FF2B5EF4-FFF2-40B4-BE49-F238E27FC236}">
                <a16:creationId xmlns:a16="http://schemas.microsoft.com/office/drawing/2014/main" id="{E0003F80-706B-4B5D-A747-8468447BE8F2}"/>
              </a:ext>
              <a:ext uri="{C183D7F6-B498-43B3-948B-1728B52AA6E4}">
                <adec:decorative xmlns:adec="http://schemas.microsoft.com/office/drawing/2017/decorative" val="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20312" y="4488518"/>
            <a:ext cx="365760" cy="365760"/>
          </a:xfrm>
          <a:prstGeom prst="rect">
            <a:avLst/>
          </a:prstGeom>
        </p:spPr>
      </p:pic>
      <p:pic>
        <p:nvPicPr>
          <p:cNvPr id="83" name="Graphic 82" descr="Azure Arc SQL logo">
            <a:extLst>
              <a:ext uri="{FF2B5EF4-FFF2-40B4-BE49-F238E27FC236}">
                <a16:creationId xmlns:a16="http://schemas.microsoft.com/office/drawing/2014/main" id="{BCB95137-CD35-425D-8199-F9ED67B41698}"/>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1117" y="4488518"/>
            <a:ext cx="365760" cy="365760"/>
          </a:xfrm>
          <a:prstGeom prst="rect">
            <a:avLst/>
          </a:prstGeom>
        </p:spPr>
      </p:pic>
      <p:grpSp>
        <p:nvGrpSpPr>
          <p:cNvPr id="68" name="Group 67">
            <a:extLst>
              <a:ext uri="{FF2B5EF4-FFF2-40B4-BE49-F238E27FC236}">
                <a16:creationId xmlns:a16="http://schemas.microsoft.com/office/drawing/2014/main" id="{6163C90E-95E6-49EA-BB7D-8FB3F8D32EA9}"/>
              </a:ext>
              <a:ext uri="{C183D7F6-B498-43B3-948B-1728B52AA6E4}">
                <adec:decorative xmlns:adec="http://schemas.microsoft.com/office/drawing/2017/decorative" val="1"/>
              </a:ext>
            </a:extLst>
          </p:cNvPr>
          <p:cNvGrpSpPr/>
          <p:nvPr/>
        </p:nvGrpSpPr>
        <p:grpSpPr>
          <a:xfrm>
            <a:off x="6689305" y="5352057"/>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 uri="{C183D7F6-B498-43B3-948B-1728B52AA6E4}">
                  <adec:decorative xmlns:adec="http://schemas.microsoft.com/office/drawing/2017/decorative" val="1"/>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 uri="{C183D7F6-B498-43B3-948B-1728B52AA6E4}">
                  <adec:decorative xmlns:adec="http://schemas.microsoft.com/office/drawing/2017/decorative" val="1"/>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6" name="Content Placeholder 5">
            <a:extLst>
              <a:ext uri="{FF2B5EF4-FFF2-40B4-BE49-F238E27FC236}">
                <a16:creationId xmlns:a16="http://schemas.microsoft.com/office/drawing/2014/main" id="{30D45CE7-BBA5-42AB-BF39-FBFF9A506F3F}"/>
              </a:ext>
            </a:extLst>
          </p:cNvPr>
          <p:cNvSpPr>
            <a:spLocks noGrp="1"/>
          </p:cNvSpPr>
          <p:nvPr>
            <p:ph sz="quarter" idx="12"/>
          </p:nvPr>
        </p:nvSpPr>
        <p:spPr>
          <a:xfrm>
            <a:off x="6497753" y="5649940"/>
            <a:ext cx="950099" cy="199415"/>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0E6FF"/>
                </a:solidFill>
                <a:effectLst/>
                <a:uLnTx/>
                <a:uFillTx/>
                <a:latin typeface="Segoe UI Semibold"/>
                <a:ea typeface="+mn-ea"/>
                <a:cs typeface="+mn-cs"/>
              </a:rPr>
              <a:t>Multi-cloud</a:t>
            </a:r>
          </a:p>
        </p:txBody>
      </p:sp>
      <p:pic>
        <p:nvPicPr>
          <p:cNvPr id="59" name="Picture 58">
            <a:extLst>
              <a:ext uri="{FF2B5EF4-FFF2-40B4-BE49-F238E27FC236}">
                <a16:creationId xmlns:a16="http://schemas.microsoft.com/office/drawing/2014/main" id="{1393C9D7-CFAB-4951-8B57-4E4A46A275F4}"/>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8018914" y="5339262"/>
            <a:ext cx="274997" cy="274997"/>
          </a:xfrm>
          <a:prstGeom prst="rect">
            <a:avLst/>
          </a:prstGeom>
        </p:spPr>
      </p:pic>
      <p:sp>
        <p:nvSpPr>
          <p:cNvPr id="9" name="Content Placeholder 8">
            <a:extLst>
              <a:ext uri="{FF2B5EF4-FFF2-40B4-BE49-F238E27FC236}">
                <a16:creationId xmlns:a16="http://schemas.microsoft.com/office/drawing/2014/main" id="{4C30AF66-1A9C-455D-ABFE-9036344E6C7F}"/>
              </a:ext>
            </a:extLst>
          </p:cNvPr>
          <p:cNvSpPr>
            <a:spLocks noGrp="1"/>
          </p:cNvSpPr>
          <p:nvPr>
            <p:ph sz="quarter" idx="13"/>
          </p:nvPr>
        </p:nvSpPr>
        <p:spPr>
          <a:xfrm>
            <a:off x="7774279" y="5649534"/>
            <a:ext cx="827672" cy="213269"/>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grpSp>
        <p:nvGrpSpPr>
          <p:cNvPr id="46" name="Group 45">
            <a:extLst>
              <a:ext uri="{FF2B5EF4-FFF2-40B4-BE49-F238E27FC236}">
                <a16:creationId xmlns:a16="http://schemas.microsoft.com/office/drawing/2014/main" id="{E96707D5-028C-4332-8EDD-58296AC1F15E}"/>
              </a:ext>
              <a:ext uri="{C183D7F6-B498-43B3-948B-1728B52AA6E4}">
                <adec:decorative xmlns:adec="http://schemas.microsoft.com/office/drawing/2017/decorative" val="1"/>
              </a:ext>
            </a:extLst>
          </p:cNvPr>
          <p:cNvGrpSpPr/>
          <p:nvPr/>
        </p:nvGrpSpPr>
        <p:grpSpPr>
          <a:xfrm>
            <a:off x="9198348" y="5335679"/>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 uri="{C183D7F6-B498-43B3-948B-1728B52AA6E4}">
                  <adec:decorative xmlns:adec="http://schemas.microsoft.com/office/drawing/2017/decorative" val="1"/>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 uri="{C183D7F6-B498-43B3-948B-1728B52AA6E4}">
                  <adec:decorative xmlns:adec="http://schemas.microsoft.com/office/drawing/2017/decorative" val="1"/>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 uri="{C183D7F6-B498-43B3-948B-1728B52AA6E4}">
                  <adec:decorative xmlns:adec="http://schemas.microsoft.com/office/drawing/2017/decorative" val="1"/>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 uri="{C183D7F6-B498-43B3-948B-1728B52AA6E4}">
                  <adec:decorative xmlns:adec="http://schemas.microsoft.com/office/drawing/2017/decorative" val="1"/>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 uri="{C183D7F6-B498-43B3-948B-1728B52AA6E4}">
                  <adec:decorative xmlns:adec="http://schemas.microsoft.com/office/drawing/2017/decorative" val="1"/>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sp>
        <p:nvSpPr>
          <p:cNvPr id="10" name="Content Placeholder 9">
            <a:extLst>
              <a:ext uri="{FF2B5EF4-FFF2-40B4-BE49-F238E27FC236}">
                <a16:creationId xmlns:a16="http://schemas.microsoft.com/office/drawing/2014/main" id="{265A8916-FFD6-496B-8C76-761D802A2E5D}"/>
              </a:ext>
            </a:extLst>
          </p:cNvPr>
          <p:cNvSpPr>
            <a:spLocks noGrp="1"/>
          </p:cNvSpPr>
          <p:nvPr>
            <p:ph sz="quarter" idx="14"/>
          </p:nvPr>
        </p:nvSpPr>
        <p:spPr>
          <a:xfrm>
            <a:off x="9188453" y="5649535"/>
            <a:ext cx="444956" cy="199820"/>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sp>
        <p:nvSpPr>
          <p:cNvPr id="2" name="TextBox 1">
            <a:extLst>
              <a:ext uri="{FF2B5EF4-FFF2-40B4-BE49-F238E27FC236}">
                <a16:creationId xmlns:a16="http://schemas.microsoft.com/office/drawing/2014/main" id="{2DCC4175-74AE-48A1-AB6B-D9BE0F11451C}"/>
              </a:ext>
            </a:extLst>
          </p:cNvPr>
          <p:cNvSpPr txBox="1"/>
          <p:nvPr/>
        </p:nvSpPr>
        <p:spPr>
          <a:xfrm>
            <a:off x="1730571" y="2068461"/>
            <a:ext cx="2334285" cy="369332"/>
          </a:xfrm>
          <a:prstGeom prst="rect">
            <a:avLst/>
          </a:prstGeom>
          <a:noFill/>
        </p:spPr>
        <p:txBody>
          <a:bodyPr wrap="square" lIns="0" tIns="0" rIns="0" bIns="0" rtlCol="0">
            <a:spAutoFit/>
          </a:bodyPr>
          <a:lstStyle/>
          <a:p>
            <a:pPr algn="l"/>
            <a:r>
              <a:rPr lang="en-US" sz="2400">
                <a:gradFill>
                  <a:gsLst>
                    <a:gs pos="2917">
                      <a:schemeClr val="tx1"/>
                    </a:gs>
                    <a:gs pos="30000">
                      <a:schemeClr val="tx1"/>
                    </a:gs>
                  </a:gsLst>
                  <a:lin ang="5400000" scaled="0"/>
                </a:gradFill>
              </a:rPr>
              <a:t>Microsoft Azure</a:t>
            </a:r>
          </a:p>
        </p:txBody>
      </p:sp>
    </p:spTree>
    <p:extLst>
      <p:ext uri="{BB962C8B-B14F-4D97-AF65-F5344CB8AC3E}">
        <p14:creationId xmlns:p14="http://schemas.microsoft.com/office/powerpoint/2010/main" val="427608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2392" y="173345"/>
            <a:ext cx="11867216" cy="755544"/>
          </a:xfrm>
        </p:spPr>
        <p:txBody>
          <a:bodyPr/>
          <a:lstStyle/>
          <a:p>
            <a:pPr algn="ctr"/>
            <a:r>
              <a:rPr lang="en-US" sz="3600" b="1">
                <a:solidFill>
                  <a:srgbClr val="000000"/>
                </a:solidFill>
                <a:latin typeface="Segoe UI Semibold (Headings)"/>
              </a:rPr>
              <a:t>The main components of Azure Arc</a:t>
            </a:r>
            <a:br>
              <a:rPr lang="en-US" sz="3600">
                <a:effectLst/>
                <a:latin typeface="Segoe UI Semibold (Headings)"/>
              </a:rPr>
            </a:br>
            <a:endParaRPr lang="zh-CN" altLang="en-US" sz="3600" b="1">
              <a:solidFill>
                <a:srgbClr val="000000"/>
              </a:solidFill>
              <a:latin typeface="Segoe UI Semibold (Headings)"/>
            </a:endParaRPr>
          </a:p>
        </p:txBody>
      </p:sp>
      <p:sp>
        <p:nvSpPr>
          <p:cNvPr id="2" name="TextBox 1" descr="tools">
            <a:extLst>
              <a:ext uri="{FF2B5EF4-FFF2-40B4-BE49-F238E27FC236}">
                <a16:creationId xmlns:a16="http://schemas.microsoft.com/office/drawing/2014/main" id="{D0BFFCEB-70B0-4213-9DBF-A9B95215DCFF}"/>
              </a:ext>
            </a:extLst>
          </p:cNvPr>
          <p:cNvSpPr txBox="1"/>
          <p:nvPr/>
        </p:nvSpPr>
        <p:spPr>
          <a:xfrm>
            <a:off x="9543289" y="2022787"/>
            <a:ext cx="2084696" cy="4022653"/>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descr="azure">
            <a:extLst>
              <a:ext uri="{FF2B5EF4-FFF2-40B4-BE49-F238E27FC236}">
                <a16:creationId xmlns:a16="http://schemas.microsoft.com/office/drawing/2014/main" id="{B9E16309-3199-4B11-9E48-DA1306B22949}"/>
              </a:ext>
            </a:extLst>
          </p:cNvPr>
          <p:cNvSpPr txBox="1"/>
          <p:nvPr/>
        </p:nvSpPr>
        <p:spPr>
          <a:xfrm>
            <a:off x="3465810" y="1113133"/>
            <a:ext cx="2161513" cy="5244186"/>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1" name="Rectangle 10" descr="arm">
            <a:extLst>
              <a:ext uri="{FF2B5EF4-FFF2-40B4-BE49-F238E27FC236}">
                <a16:creationId xmlns:a16="http://schemas.microsoft.com/office/drawing/2014/main" id="{CFF5180B-2537-4789-90C2-7CCAEFD3F0F8}"/>
              </a:ext>
            </a:extLst>
          </p:cNvPr>
          <p:cNvSpPr/>
          <p:nvPr/>
        </p:nvSpPr>
        <p:spPr>
          <a:xfrm>
            <a:off x="3799385" y="1907093"/>
            <a:ext cx="1520279" cy="4015791"/>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2" name="TextBox 11" descr="azure management">
            <a:extLst>
              <a:ext uri="{FF2B5EF4-FFF2-40B4-BE49-F238E27FC236}">
                <a16:creationId xmlns:a16="http://schemas.microsoft.com/office/drawing/2014/main" id="{7EFFA3C4-643C-4236-9400-7AA546992F95}"/>
              </a:ext>
            </a:extLst>
          </p:cNvPr>
          <p:cNvSpPr txBox="1"/>
          <p:nvPr/>
        </p:nvSpPr>
        <p:spPr>
          <a:xfrm>
            <a:off x="1180529" y="2022787"/>
            <a:ext cx="1346121" cy="2072738"/>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Rectangle 12">
            <a:extLst>
              <a:ext uri="{FF2B5EF4-FFF2-40B4-BE49-F238E27FC236}">
                <a16:creationId xmlns:a16="http://schemas.microsoft.com/office/drawing/2014/main" id="{2F3FA95E-6DFD-4AED-917E-360A95E095EF}"/>
              </a:ext>
            </a:extLst>
          </p:cNvPr>
          <p:cNvSpPr/>
          <p:nvPr/>
        </p:nvSpPr>
        <p:spPr>
          <a:xfrm>
            <a:off x="1123821" y="2130500"/>
            <a:ext cx="1451267" cy="46903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Management</a:t>
            </a:r>
          </a:p>
        </p:txBody>
      </p:sp>
      <p:sp>
        <p:nvSpPr>
          <p:cNvPr id="14" name="TextBox 13">
            <a:extLst>
              <a:ext uri="{FF2B5EF4-FFF2-40B4-BE49-F238E27FC236}">
                <a16:creationId xmlns:a16="http://schemas.microsoft.com/office/drawing/2014/main" id="{4BFCE3B9-CA21-4937-81FB-F063EB733D68}"/>
              </a:ext>
            </a:extLst>
          </p:cNvPr>
          <p:cNvSpPr txBox="1"/>
          <p:nvPr/>
        </p:nvSpPr>
        <p:spPr>
          <a:xfrm>
            <a:off x="1285718" y="2830373"/>
            <a:ext cx="1135743" cy="21359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defTabSz="932597">
              <a:defRPr sz="816">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Portal</a:t>
            </a:r>
          </a:p>
        </p:txBody>
      </p:sp>
      <p:sp>
        <p:nvSpPr>
          <p:cNvPr id="15" name="TextBox 14">
            <a:extLst>
              <a:ext uri="{FF2B5EF4-FFF2-40B4-BE49-F238E27FC236}">
                <a16:creationId xmlns:a16="http://schemas.microsoft.com/office/drawing/2014/main" id="{349C9DFF-209B-47A8-854E-94DA100E4218}"/>
              </a:ext>
            </a:extLst>
          </p:cNvPr>
          <p:cNvSpPr txBox="1"/>
          <p:nvPr/>
        </p:nvSpPr>
        <p:spPr>
          <a:xfrm>
            <a:off x="1285718" y="3214462"/>
            <a:ext cx="1135743" cy="21359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defTabSz="932597">
              <a:defRPr sz="816">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CLI</a:t>
            </a:r>
          </a:p>
        </p:txBody>
      </p:sp>
      <p:sp>
        <p:nvSpPr>
          <p:cNvPr id="16" name="TextBox 15">
            <a:extLst>
              <a:ext uri="{FF2B5EF4-FFF2-40B4-BE49-F238E27FC236}">
                <a16:creationId xmlns:a16="http://schemas.microsoft.com/office/drawing/2014/main" id="{E90EDBBA-292C-481C-AA7C-0AB6256AE538}"/>
              </a:ext>
            </a:extLst>
          </p:cNvPr>
          <p:cNvSpPr txBox="1"/>
          <p:nvPr/>
        </p:nvSpPr>
        <p:spPr>
          <a:xfrm>
            <a:off x="1285718" y="3598551"/>
            <a:ext cx="1135743" cy="21359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defTabSz="932597">
              <a:defRPr sz="816">
                <a:solidFill>
                  <a:schemeClr val="bg1"/>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SDK</a:t>
            </a:r>
          </a:p>
        </p:txBody>
      </p:sp>
      <p:sp>
        <p:nvSpPr>
          <p:cNvPr id="17" name="Rectangle 16">
            <a:extLst>
              <a:ext uri="{FF2B5EF4-FFF2-40B4-BE49-F238E27FC236}">
                <a16:creationId xmlns:a16="http://schemas.microsoft.com/office/drawing/2014/main" id="{F0766F0F-A3E2-4BC2-B7E3-710E1FDFD8F5}"/>
              </a:ext>
            </a:extLst>
          </p:cNvPr>
          <p:cNvSpPr/>
          <p:nvPr/>
        </p:nvSpPr>
        <p:spPr>
          <a:xfrm>
            <a:off x="153694" y="6104863"/>
            <a:ext cx="816871" cy="287339"/>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Azure Arc:</a:t>
            </a:r>
            <a:endParaRPr kumimoji="0" lang="en-US" sz="800" b="0" i="0" u="none" strike="noStrike" kern="1200" cap="none" spc="0" normalizeH="0" baseline="0" noProof="0">
              <a:ln>
                <a:noFill/>
              </a:ln>
              <a:solidFill>
                <a:srgbClr val="70AD47"/>
              </a:solidFill>
              <a:effectLst/>
              <a:uLnTx/>
              <a:uFillTx/>
              <a:latin typeface="Segoe UI Semibold"/>
              <a:ea typeface="+mn-ea"/>
              <a:cs typeface="+mn-cs"/>
            </a:endParaRPr>
          </a:p>
        </p:txBody>
      </p:sp>
      <p:sp>
        <p:nvSpPr>
          <p:cNvPr id="18" name="Freeform 46" descr="azure cloud">
            <a:extLst>
              <a:ext uri="{FF2B5EF4-FFF2-40B4-BE49-F238E27FC236}">
                <a16:creationId xmlns:a16="http://schemas.microsoft.com/office/drawing/2014/main" id="{349688D2-4F11-4235-B5DC-6D7032B2C74D}"/>
              </a:ext>
            </a:extLst>
          </p:cNvPr>
          <p:cNvSpPr>
            <a:spLocks/>
          </p:cNvSpPr>
          <p:nvPr/>
        </p:nvSpPr>
        <p:spPr bwMode="auto">
          <a:xfrm>
            <a:off x="4347872" y="1215592"/>
            <a:ext cx="465099" cy="298645"/>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964782CD-74C7-48F5-B588-6630F3D5BCA0}"/>
              </a:ext>
            </a:extLst>
          </p:cNvPr>
          <p:cNvSpPr/>
          <p:nvPr/>
        </p:nvSpPr>
        <p:spPr>
          <a:xfrm>
            <a:off x="4283651" y="1561580"/>
            <a:ext cx="593540" cy="280678"/>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a:t>
            </a:r>
          </a:p>
        </p:txBody>
      </p:sp>
      <p:sp>
        <p:nvSpPr>
          <p:cNvPr id="20" name="Rectangle 19">
            <a:extLst>
              <a:ext uri="{FF2B5EF4-FFF2-40B4-BE49-F238E27FC236}">
                <a16:creationId xmlns:a16="http://schemas.microsoft.com/office/drawing/2014/main" id="{54373D56-4E1D-4D91-AE70-550CA6FB9AB3}"/>
              </a:ext>
            </a:extLst>
          </p:cNvPr>
          <p:cNvSpPr/>
          <p:nvPr/>
        </p:nvSpPr>
        <p:spPr>
          <a:xfrm>
            <a:off x="4101140" y="2956475"/>
            <a:ext cx="920755"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Identity</a:t>
            </a:r>
          </a:p>
        </p:txBody>
      </p:sp>
      <p:sp>
        <p:nvSpPr>
          <p:cNvPr id="21" name="Rectangle 20">
            <a:extLst>
              <a:ext uri="{FF2B5EF4-FFF2-40B4-BE49-F238E27FC236}">
                <a16:creationId xmlns:a16="http://schemas.microsoft.com/office/drawing/2014/main" id="{EF39FC1B-A6C9-48D7-8BBC-967AE30FB3C7}"/>
              </a:ext>
            </a:extLst>
          </p:cNvPr>
          <p:cNvSpPr/>
          <p:nvPr/>
        </p:nvSpPr>
        <p:spPr>
          <a:xfrm>
            <a:off x="4101140" y="3479673"/>
            <a:ext cx="920755"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RBAC</a:t>
            </a:r>
          </a:p>
        </p:txBody>
      </p:sp>
      <p:sp>
        <p:nvSpPr>
          <p:cNvPr id="22" name="Rectangle 21">
            <a:extLst>
              <a:ext uri="{FF2B5EF4-FFF2-40B4-BE49-F238E27FC236}">
                <a16:creationId xmlns:a16="http://schemas.microsoft.com/office/drawing/2014/main" id="{8FEC7E62-3EBB-40A1-8A0A-4AE4F8699893}"/>
              </a:ext>
            </a:extLst>
          </p:cNvPr>
          <p:cNvSpPr/>
          <p:nvPr/>
        </p:nvSpPr>
        <p:spPr>
          <a:xfrm>
            <a:off x="4101140" y="4002870"/>
            <a:ext cx="920755" cy="32234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Policy</a:t>
            </a:r>
          </a:p>
        </p:txBody>
      </p:sp>
      <p:sp>
        <p:nvSpPr>
          <p:cNvPr id="24" name="Rectangle 23">
            <a:extLst>
              <a:ext uri="{FF2B5EF4-FFF2-40B4-BE49-F238E27FC236}">
                <a16:creationId xmlns:a16="http://schemas.microsoft.com/office/drawing/2014/main" id="{C41ED851-B830-4276-9264-57C4BE9901F9}"/>
              </a:ext>
            </a:extLst>
          </p:cNvPr>
          <p:cNvSpPr/>
          <p:nvPr/>
        </p:nvSpPr>
        <p:spPr>
          <a:xfrm>
            <a:off x="4101141" y="4559954"/>
            <a:ext cx="920754"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Groups</a:t>
            </a:r>
          </a:p>
        </p:txBody>
      </p:sp>
      <p:sp>
        <p:nvSpPr>
          <p:cNvPr id="25" name="Rectangle 24">
            <a:extLst>
              <a:ext uri="{FF2B5EF4-FFF2-40B4-BE49-F238E27FC236}">
                <a16:creationId xmlns:a16="http://schemas.microsoft.com/office/drawing/2014/main" id="{FE8A5151-D93E-40D2-BEEA-7B02011B973F}"/>
              </a:ext>
            </a:extLst>
          </p:cNvPr>
          <p:cNvSpPr/>
          <p:nvPr/>
        </p:nvSpPr>
        <p:spPr>
          <a:xfrm>
            <a:off x="4101139" y="5083152"/>
            <a:ext cx="920753"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Etc.</a:t>
            </a:r>
          </a:p>
        </p:txBody>
      </p:sp>
      <p:sp>
        <p:nvSpPr>
          <p:cNvPr id="26" name="Rectangle 25">
            <a:extLst>
              <a:ext uri="{FF2B5EF4-FFF2-40B4-BE49-F238E27FC236}">
                <a16:creationId xmlns:a16="http://schemas.microsoft.com/office/drawing/2014/main" id="{E191F516-CA43-4BC6-9137-25B1483A8B70}"/>
              </a:ext>
            </a:extLst>
          </p:cNvPr>
          <p:cNvSpPr/>
          <p:nvPr/>
        </p:nvSpPr>
        <p:spPr>
          <a:xfrm>
            <a:off x="3958819" y="2072957"/>
            <a:ext cx="1201435" cy="65739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Resource Manager</a:t>
            </a:r>
          </a:p>
        </p:txBody>
      </p:sp>
      <p:sp>
        <p:nvSpPr>
          <p:cNvPr id="27" name="Rectangle 26">
            <a:extLst>
              <a:ext uri="{FF2B5EF4-FFF2-40B4-BE49-F238E27FC236}">
                <a16:creationId xmlns:a16="http://schemas.microsoft.com/office/drawing/2014/main" id="{8E8751A7-DCDF-4E3B-A7EE-D79432577232}"/>
              </a:ext>
            </a:extLst>
          </p:cNvPr>
          <p:cNvSpPr/>
          <p:nvPr/>
        </p:nvSpPr>
        <p:spPr>
          <a:xfrm>
            <a:off x="5098669" y="3021646"/>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data RP</a:t>
            </a:r>
          </a:p>
        </p:txBody>
      </p:sp>
      <p:sp>
        <p:nvSpPr>
          <p:cNvPr id="28" name="Rectangle 27">
            <a:extLst>
              <a:ext uri="{FF2B5EF4-FFF2-40B4-BE49-F238E27FC236}">
                <a16:creationId xmlns:a16="http://schemas.microsoft.com/office/drawing/2014/main" id="{6708BE40-54EC-4BE0-BA26-3204604C235B}"/>
              </a:ext>
            </a:extLst>
          </p:cNvPr>
          <p:cNvSpPr/>
          <p:nvPr/>
        </p:nvSpPr>
        <p:spPr>
          <a:xfrm>
            <a:off x="5098669" y="3637335"/>
            <a:ext cx="839249"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Container registry</a:t>
            </a:r>
          </a:p>
        </p:txBody>
      </p:sp>
      <p:sp>
        <p:nvSpPr>
          <p:cNvPr id="29" name="Rectangle 28">
            <a:extLst>
              <a:ext uri="{FF2B5EF4-FFF2-40B4-BE49-F238E27FC236}">
                <a16:creationId xmlns:a16="http://schemas.microsoft.com/office/drawing/2014/main" id="{227DA081-CDD2-4F74-B8BB-5785F6CAD0EC}"/>
              </a:ext>
            </a:extLst>
          </p:cNvPr>
          <p:cNvSpPr/>
          <p:nvPr/>
        </p:nvSpPr>
        <p:spPr>
          <a:xfrm>
            <a:off x="5098669" y="4253026"/>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K8s RP</a:t>
            </a:r>
          </a:p>
        </p:txBody>
      </p:sp>
      <p:sp>
        <p:nvSpPr>
          <p:cNvPr id="30" name="Rectangle 29">
            <a:extLst>
              <a:ext uri="{FF2B5EF4-FFF2-40B4-BE49-F238E27FC236}">
                <a16:creationId xmlns:a16="http://schemas.microsoft.com/office/drawing/2014/main" id="{16D38DB5-3232-4F59-B895-5ED52FC7A171}"/>
              </a:ext>
            </a:extLst>
          </p:cNvPr>
          <p:cNvSpPr/>
          <p:nvPr/>
        </p:nvSpPr>
        <p:spPr>
          <a:xfrm>
            <a:off x="5098669" y="4999194"/>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server RP</a:t>
            </a:r>
          </a:p>
        </p:txBody>
      </p:sp>
      <p:sp>
        <p:nvSpPr>
          <p:cNvPr id="31" name="TextBox 30" descr="custom locations">
            <a:extLst>
              <a:ext uri="{FF2B5EF4-FFF2-40B4-BE49-F238E27FC236}">
                <a16:creationId xmlns:a16="http://schemas.microsoft.com/office/drawing/2014/main" id="{0412DD85-6F8F-4BB7-A5BC-E09164198705}"/>
              </a:ext>
            </a:extLst>
          </p:cNvPr>
          <p:cNvSpPr txBox="1"/>
          <p:nvPr/>
        </p:nvSpPr>
        <p:spPr>
          <a:xfrm>
            <a:off x="6459539" y="1113133"/>
            <a:ext cx="2740247" cy="5244027"/>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32" name="Rectangle 31" descr="azure data services">
            <a:extLst>
              <a:ext uri="{FF2B5EF4-FFF2-40B4-BE49-F238E27FC236}">
                <a16:creationId xmlns:a16="http://schemas.microsoft.com/office/drawing/2014/main" id="{3C7E2348-2809-4308-9C36-ED58EE99D6D4}"/>
              </a:ext>
            </a:extLst>
          </p:cNvPr>
          <p:cNvSpPr/>
          <p:nvPr/>
        </p:nvSpPr>
        <p:spPr>
          <a:xfrm>
            <a:off x="6792491" y="1906553"/>
            <a:ext cx="2149835" cy="975123"/>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2741FDD9-D5BA-40D4-9EC6-64EED80E4E1F}"/>
              </a:ext>
            </a:extLst>
          </p:cNvPr>
          <p:cNvSpPr/>
          <p:nvPr/>
        </p:nvSpPr>
        <p:spPr>
          <a:xfrm>
            <a:off x="7113683" y="1951882"/>
            <a:ext cx="1827971" cy="28067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Data Services</a:t>
            </a:r>
          </a:p>
        </p:txBody>
      </p:sp>
      <p:sp>
        <p:nvSpPr>
          <p:cNvPr id="34" name="Rectangle 33">
            <a:extLst>
              <a:ext uri="{FF2B5EF4-FFF2-40B4-BE49-F238E27FC236}">
                <a16:creationId xmlns:a16="http://schemas.microsoft.com/office/drawing/2014/main" id="{D0D598F2-4A02-4B51-BFF5-1791D677F4FF}"/>
              </a:ext>
            </a:extLst>
          </p:cNvPr>
          <p:cNvSpPr/>
          <p:nvPr/>
        </p:nvSpPr>
        <p:spPr>
          <a:xfrm>
            <a:off x="7932469" y="2254609"/>
            <a:ext cx="1009858" cy="657265"/>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 </a:t>
            </a:r>
          </a:p>
          <a:p>
            <a:pPr marL="171417" marR="0" lvl="0" indent="-17141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SQL</a:t>
            </a:r>
          </a:p>
          <a:p>
            <a:pPr marL="171417" marR="0" lvl="0" indent="-17141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PostgreSQL</a:t>
            </a:r>
          </a:p>
          <a:p>
            <a:pPr marL="171417" marR="0" lvl="0" indent="-17141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B0CBCC90-C2E1-49E6-85BB-A3738BC9277F}"/>
              </a:ext>
            </a:extLst>
          </p:cNvPr>
          <p:cNvSpPr/>
          <p:nvPr/>
        </p:nvSpPr>
        <p:spPr>
          <a:xfrm>
            <a:off x="6791819" y="3018927"/>
            <a:ext cx="2149835" cy="314724"/>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data controller</a:t>
            </a:r>
          </a:p>
        </p:txBody>
      </p:sp>
      <p:sp>
        <p:nvSpPr>
          <p:cNvPr id="36" name="Rectangle 35" descr="Kubernetes">
            <a:extLst>
              <a:ext uri="{FF2B5EF4-FFF2-40B4-BE49-F238E27FC236}">
                <a16:creationId xmlns:a16="http://schemas.microsoft.com/office/drawing/2014/main" id="{F8B6E208-2A6A-4252-BE9F-3979433F9AA0}"/>
              </a:ext>
            </a:extLst>
          </p:cNvPr>
          <p:cNvSpPr/>
          <p:nvPr/>
        </p:nvSpPr>
        <p:spPr>
          <a:xfrm>
            <a:off x="6792491" y="3444315"/>
            <a:ext cx="2149835" cy="1323165"/>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EF41C1A9-952E-4F40-AC13-EA58E3E687D2}"/>
              </a:ext>
            </a:extLst>
          </p:cNvPr>
          <p:cNvSpPr/>
          <p:nvPr/>
        </p:nvSpPr>
        <p:spPr>
          <a:xfrm>
            <a:off x="6912019" y="3514725"/>
            <a:ext cx="1827971" cy="28067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40" name="Rectangle 39">
            <a:extLst>
              <a:ext uri="{FF2B5EF4-FFF2-40B4-BE49-F238E27FC236}">
                <a16:creationId xmlns:a16="http://schemas.microsoft.com/office/drawing/2014/main" id="{5CF0B2C2-3686-4715-BF2C-3FC64EEE8C09}"/>
              </a:ext>
            </a:extLst>
          </p:cNvPr>
          <p:cNvSpPr/>
          <p:nvPr/>
        </p:nvSpPr>
        <p:spPr>
          <a:xfrm>
            <a:off x="7968710" y="3809804"/>
            <a:ext cx="837422" cy="331510"/>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PaaS Control</a:t>
            </a:r>
          </a:p>
        </p:txBody>
      </p:sp>
      <p:sp>
        <p:nvSpPr>
          <p:cNvPr id="42" name="Rectangle 41">
            <a:extLst>
              <a:ext uri="{FF2B5EF4-FFF2-40B4-BE49-F238E27FC236}">
                <a16:creationId xmlns:a16="http://schemas.microsoft.com/office/drawing/2014/main" id="{CC9E0960-3C6A-450B-80B0-6E77CAC61BCD}"/>
              </a:ext>
            </a:extLst>
          </p:cNvPr>
          <p:cNvSpPr/>
          <p:nvPr/>
        </p:nvSpPr>
        <p:spPr>
          <a:xfrm>
            <a:off x="7968710" y="4237618"/>
            <a:ext cx="837422" cy="331511"/>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K8s API</a:t>
            </a:r>
          </a:p>
        </p:txBody>
      </p:sp>
      <p:sp>
        <p:nvSpPr>
          <p:cNvPr id="44" name="Rectangle 43">
            <a:extLst>
              <a:ext uri="{FF2B5EF4-FFF2-40B4-BE49-F238E27FC236}">
                <a16:creationId xmlns:a16="http://schemas.microsoft.com/office/drawing/2014/main" id="{69E43FCC-AC38-4E3B-9AC6-2EFD7863A9E3}"/>
              </a:ext>
            </a:extLst>
          </p:cNvPr>
          <p:cNvSpPr/>
          <p:nvPr/>
        </p:nvSpPr>
        <p:spPr>
          <a:xfrm>
            <a:off x="6995151" y="2306324"/>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data agent</a:t>
            </a:r>
          </a:p>
        </p:txBody>
      </p:sp>
      <p:sp>
        <p:nvSpPr>
          <p:cNvPr id="46" name="Rectangle 45">
            <a:extLst>
              <a:ext uri="{FF2B5EF4-FFF2-40B4-BE49-F238E27FC236}">
                <a16:creationId xmlns:a16="http://schemas.microsoft.com/office/drawing/2014/main" id="{E51B96E6-787F-40C9-A08D-22F2D0A30360}"/>
              </a:ext>
            </a:extLst>
          </p:cNvPr>
          <p:cNvSpPr/>
          <p:nvPr/>
        </p:nvSpPr>
        <p:spPr>
          <a:xfrm>
            <a:off x="6995151" y="3812154"/>
            <a:ext cx="839249"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GitOps Manager</a:t>
            </a:r>
          </a:p>
        </p:txBody>
      </p:sp>
      <p:sp>
        <p:nvSpPr>
          <p:cNvPr id="48" name="Rectangle 47">
            <a:extLst>
              <a:ext uri="{FF2B5EF4-FFF2-40B4-BE49-F238E27FC236}">
                <a16:creationId xmlns:a16="http://schemas.microsoft.com/office/drawing/2014/main" id="{444EB393-63BE-4B32-A868-3359C3AE804A}"/>
              </a:ext>
            </a:extLst>
          </p:cNvPr>
          <p:cNvSpPr/>
          <p:nvPr/>
        </p:nvSpPr>
        <p:spPr>
          <a:xfrm>
            <a:off x="6995151" y="4241588"/>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K8s agent</a:t>
            </a:r>
          </a:p>
        </p:txBody>
      </p:sp>
      <p:sp>
        <p:nvSpPr>
          <p:cNvPr id="50" name="Rectangle 49" descr="servers">
            <a:extLst>
              <a:ext uri="{FF2B5EF4-FFF2-40B4-BE49-F238E27FC236}">
                <a16:creationId xmlns:a16="http://schemas.microsoft.com/office/drawing/2014/main" id="{942B43C4-C83F-4225-9DE2-2B77583718D4}"/>
              </a:ext>
            </a:extLst>
          </p:cNvPr>
          <p:cNvSpPr/>
          <p:nvPr/>
        </p:nvSpPr>
        <p:spPr>
          <a:xfrm>
            <a:off x="6792491" y="4920626"/>
            <a:ext cx="2149835" cy="1323165"/>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E44618EA-A8C3-452C-9A6B-1C48D6B93ABA}"/>
              </a:ext>
            </a:extLst>
          </p:cNvPr>
          <p:cNvSpPr/>
          <p:nvPr/>
        </p:nvSpPr>
        <p:spPr>
          <a:xfrm>
            <a:off x="6912019" y="4991035"/>
            <a:ext cx="1827971" cy="28067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Servers</a:t>
            </a:r>
          </a:p>
        </p:txBody>
      </p:sp>
      <p:sp>
        <p:nvSpPr>
          <p:cNvPr id="54" name="Rectangle 53">
            <a:extLst>
              <a:ext uri="{FF2B5EF4-FFF2-40B4-BE49-F238E27FC236}">
                <a16:creationId xmlns:a16="http://schemas.microsoft.com/office/drawing/2014/main" id="{B6A4822B-7DE7-452E-96D6-99B1DE5F867C}"/>
              </a:ext>
            </a:extLst>
          </p:cNvPr>
          <p:cNvSpPr/>
          <p:nvPr/>
        </p:nvSpPr>
        <p:spPr>
          <a:xfrm>
            <a:off x="7968710" y="5286115"/>
            <a:ext cx="837422" cy="33151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Linux</a:t>
            </a:r>
          </a:p>
        </p:txBody>
      </p:sp>
      <p:sp>
        <p:nvSpPr>
          <p:cNvPr id="56" name="Rectangle 55">
            <a:extLst>
              <a:ext uri="{FF2B5EF4-FFF2-40B4-BE49-F238E27FC236}">
                <a16:creationId xmlns:a16="http://schemas.microsoft.com/office/drawing/2014/main" id="{5D5112B1-0EE0-4609-A900-FA510D115C77}"/>
              </a:ext>
            </a:extLst>
          </p:cNvPr>
          <p:cNvSpPr/>
          <p:nvPr/>
        </p:nvSpPr>
        <p:spPr>
          <a:xfrm>
            <a:off x="7968710" y="5713929"/>
            <a:ext cx="837422" cy="331511"/>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Windows Server</a:t>
            </a:r>
          </a:p>
        </p:txBody>
      </p:sp>
      <p:sp>
        <p:nvSpPr>
          <p:cNvPr id="58" name="Rectangle 57">
            <a:extLst>
              <a:ext uri="{FF2B5EF4-FFF2-40B4-BE49-F238E27FC236}">
                <a16:creationId xmlns:a16="http://schemas.microsoft.com/office/drawing/2014/main" id="{C9065C26-9667-4D4D-881A-90E4B5FB3EE2}"/>
              </a:ext>
            </a:extLst>
          </p:cNvPr>
          <p:cNvSpPr/>
          <p:nvPr/>
        </p:nvSpPr>
        <p:spPr>
          <a:xfrm>
            <a:off x="6995151" y="5288464"/>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server agent</a:t>
            </a:r>
          </a:p>
        </p:txBody>
      </p:sp>
      <p:sp>
        <p:nvSpPr>
          <p:cNvPr id="60" name="Rectangle 59">
            <a:extLst>
              <a:ext uri="{FF2B5EF4-FFF2-40B4-BE49-F238E27FC236}">
                <a16:creationId xmlns:a16="http://schemas.microsoft.com/office/drawing/2014/main" id="{D6A84AEE-6700-47B9-899C-58B6B60D7D0D}"/>
              </a:ext>
            </a:extLst>
          </p:cNvPr>
          <p:cNvSpPr/>
          <p:nvPr/>
        </p:nvSpPr>
        <p:spPr>
          <a:xfrm>
            <a:off x="6995151" y="5717899"/>
            <a:ext cx="839249" cy="331993"/>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Arc server agent</a:t>
            </a:r>
          </a:p>
        </p:txBody>
      </p:sp>
      <p:sp>
        <p:nvSpPr>
          <p:cNvPr id="62" name="Rectangle 61">
            <a:extLst>
              <a:ext uri="{FF2B5EF4-FFF2-40B4-BE49-F238E27FC236}">
                <a16:creationId xmlns:a16="http://schemas.microsoft.com/office/drawing/2014/main" id="{D66D3F04-C7B5-4ACA-BC71-B055ECED7FDF}"/>
              </a:ext>
            </a:extLst>
          </p:cNvPr>
          <p:cNvSpPr/>
          <p:nvPr/>
        </p:nvSpPr>
        <p:spPr>
          <a:xfrm>
            <a:off x="9730769" y="2120934"/>
            <a:ext cx="1640205" cy="46903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Resource specific tools</a:t>
            </a:r>
          </a:p>
        </p:txBody>
      </p:sp>
      <p:sp>
        <p:nvSpPr>
          <p:cNvPr id="64" name="Rectangle 63">
            <a:extLst>
              <a:ext uri="{FF2B5EF4-FFF2-40B4-BE49-F238E27FC236}">
                <a16:creationId xmlns:a16="http://schemas.microsoft.com/office/drawing/2014/main" id="{B8068781-AE9F-4DB5-911B-E8A3ECB8F8DB}"/>
              </a:ext>
            </a:extLst>
          </p:cNvPr>
          <p:cNvSpPr/>
          <p:nvPr/>
        </p:nvSpPr>
        <p:spPr>
          <a:xfrm>
            <a:off x="9712378" y="2527137"/>
            <a:ext cx="1676990"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Data Studio</a:t>
            </a:r>
          </a:p>
        </p:txBody>
      </p:sp>
      <p:sp>
        <p:nvSpPr>
          <p:cNvPr id="66" name="Rectangle 65" descr="K8 native tools">
            <a:extLst>
              <a:ext uri="{FF2B5EF4-FFF2-40B4-BE49-F238E27FC236}">
                <a16:creationId xmlns:a16="http://schemas.microsoft.com/office/drawing/2014/main" id="{13CEFB35-59CB-4626-8B45-3657619B33FD}"/>
              </a:ext>
            </a:extLst>
          </p:cNvPr>
          <p:cNvSpPr/>
          <p:nvPr/>
        </p:nvSpPr>
        <p:spPr>
          <a:xfrm>
            <a:off x="9712378" y="3274059"/>
            <a:ext cx="1676990" cy="164656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9C24C0B5-E497-4A72-A05A-3EC7D9E63D38}"/>
              </a:ext>
            </a:extLst>
          </p:cNvPr>
          <p:cNvSpPr/>
          <p:nvPr/>
        </p:nvSpPr>
        <p:spPr>
          <a:xfrm>
            <a:off x="9836560" y="3783149"/>
            <a:ext cx="1428623" cy="999363"/>
          </a:xfrm>
          <a:prstGeom prst="rect">
            <a:avLst/>
          </a:prstGeom>
        </p:spPr>
        <p:txBody>
          <a:bodyPr wrap="square">
            <a:spAutoFit/>
          </a:bodyPr>
          <a:lstStyle/>
          <a:p>
            <a:pPr marL="0" marR="0" lvl="0" indent="0" algn="ctr" defTabSz="914225"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provisioning​</a:t>
            </a:r>
          </a:p>
          <a:p>
            <a:pPr marL="0" marR="0" lvl="0" indent="0" algn="ctr" defTabSz="914225"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upgrade and patch management​</a:t>
            </a:r>
          </a:p>
          <a:p>
            <a:pPr marL="0" marR="0" lvl="0" indent="0" algn="ctr" defTabSz="914225"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lifecycle management​</a:t>
            </a:r>
          </a:p>
          <a:p>
            <a:pPr marL="0" marR="0" lvl="0" indent="0" algn="ctr" defTabSz="914225"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monitoring </a:t>
            </a:r>
          </a:p>
        </p:txBody>
      </p:sp>
      <p:sp>
        <p:nvSpPr>
          <p:cNvPr id="70" name="Rectangle 69">
            <a:extLst>
              <a:ext uri="{FF2B5EF4-FFF2-40B4-BE49-F238E27FC236}">
                <a16:creationId xmlns:a16="http://schemas.microsoft.com/office/drawing/2014/main" id="{9BACD0F8-3327-4DA4-8F5B-287FBB2E08AD}"/>
              </a:ext>
            </a:extLst>
          </p:cNvPr>
          <p:cNvSpPr/>
          <p:nvPr/>
        </p:nvSpPr>
        <p:spPr>
          <a:xfrm>
            <a:off x="9876167" y="3461960"/>
            <a:ext cx="1349409" cy="280678"/>
          </a:xfrm>
          <a:prstGeom prst="rect">
            <a:avLst/>
          </a:prstGeom>
        </p:spPr>
        <p:txBody>
          <a:bodyPr wrap="non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K8s Native Tools</a:t>
            </a:r>
          </a:p>
        </p:txBody>
      </p:sp>
      <p:sp>
        <p:nvSpPr>
          <p:cNvPr id="72" name="Rectangle 71">
            <a:extLst>
              <a:ext uri="{FF2B5EF4-FFF2-40B4-BE49-F238E27FC236}">
                <a16:creationId xmlns:a16="http://schemas.microsoft.com/office/drawing/2014/main" id="{CCCA899E-46FC-41AB-AE77-C4869C9D2769}"/>
              </a:ext>
            </a:extLst>
          </p:cNvPr>
          <p:cNvSpPr/>
          <p:nvPr/>
        </p:nvSpPr>
        <p:spPr>
          <a:xfrm>
            <a:off x="9703701" y="5250215"/>
            <a:ext cx="1676990" cy="331993"/>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Server Admin Tools</a:t>
            </a:r>
          </a:p>
        </p:txBody>
      </p:sp>
      <p:cxnSp>
        <p:nvCxnSpPr>
          <p:cNvPr id="74" name="Straight Arrow Connector 73" descr="flow">
            <a:extLst>
              <a:ext uri="{FF2B5EF4-FFF2-40B4-BE49-F238E27FC236}">
                <a16:creationId xmlns:a16="http://schemas.microsoft.com/office/drawing/2014/main" id="{2C08718E-4909-4AFC-AD50-6F8D59D3A51C}"/>
              </a:ext>
            </a:extLst>
          </p:cNvPr>
          <p:cNvCxnSpPr>
            <a:cxnSpLocks/>
          </p:cNvCxnSpPr>
          <p:nvPr/>
        </p:nvCxnSpPr>
        <p:spPr>
          <a:xfrm>
            <a:off x="2526650" y="3288468"/>
            <a:ext cx="924029"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33" descr="connector">
            <a:extLst>
              <a:ext uri="{FF2B5EF4-FFF2-40B4-BE49-F238E27FC236}">
                <a16:creationId xmlns:a16="http://schemas.microsoft.com/office/drawing/2014/main" id="{88F73859-F8BE-490C-9032-0A17DCAAD2E7}"/>
              </a:ext>
            </a:extLst>
          </p:cNvPr>
          <p:cNvCxnSpPr>
            <a:cxnSpLocks/>
          </p:cNvCxnSpPr>
          <p:nvPr/>
        </p:nvCxnSpPr>
        <p:spPr>
          <a:xfrm flipV="1">
            <a:off x="5790755" y="2409401"/>
            <a:ext cx="1204396" cy="587819"/>
          </a:xfrm>
          <a:prstGeom prst="bentConnector3">
            <a:avLst>
              <a:gd name="adj1" fmla="val 41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4EE2C6F-BD58-4173-97F6-74F3D88E80AD}"/>
              </a:ext>
              <a:ext uri="{C183D7F6-B498-43B3-948B-1728B52AA6E4}">
                <adec:decorative xmlns:adec="http://schemas.microsoft.com/office/drawing/2017/decorative" val="1"/>
              </a:ext>
            </a:extLst>
          </p:cNvPr>
          <p:cNvCxnSpPr>
            <a:cxnSpLocks/>
          </p:cNvCxnSpPr>
          <p:nvPr/>
        </p:nvCxnSpPr>
        <p:spPr>
          <a:xfrm>
            <a:off x="7439484" y="2638317"/>
            <a:ext cx="0" cy="379045"/>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46">
            <a:extLst>
              <a:ext uri="{FF2B5EF4-FFF2-40B4-BE49-F238E27FC236}">
                <a16:creationId xmlns:a16="http://schemas.microsoft.com/office/drawing/2014/main" id="{C7582123-A6E3-4636-8F92-67505A591EAB}"/>
              </a:ext>
              <a:ext uri="{C183D7F6-B498-43B3-948B-1728B52AA6E4}">
                <adec:decorative xmlns:adec="http://schemas.microsoft.com/office/drawing/2017/decorative" val="1"/>
              </a:ext>
            </a:extLst>
          </p:cNvPr>
          <p:cNvCxnSpPr>
            <a:cxnSpLocks/>
          </p:cNvCxnSpPr>
          <p:nvPr/>
        </p:nvCxnSpPr>
        <p:spPr>
          <a:xfrm rot="10800000" flipV="1">
            <a:off x="5920578" y="2547176"/>
            <a:ext cx="1065798" cy="1126447"/>
          </a:xfrm>
          <a:prstGeom prst="bentConnector3">
            <a:avLst>
              <a:gd name="adj1" fmla="val 65683"/>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164">
            <a:extLst>
              <a:ext uri="{FF2B5EF4-FFF2-40B4-BE49-F238E27FC236}">
                <a16:creationId xmlns:a16="http://schemas.microsoft.com/office/drawing/2014/main" id="{F833F8FD-583F-47C1-A80E-8C46DBD68B70}"/>
              </a:ext>
              <a:ext uri="{C183D7F6-B498-43B3-948B-1728B52AA6E4}">
                <adec:decorative xmlns:adec="http://schemas.microsoft.com/office/drawing/2017/decorative" val="1"/>
              </a:ext>
            </a:extLst>
          </p:cNvPr>
          <p:cNvCxnSpPr>
            <a:cxnSpLocks/>
            <a:stCxn id="28" idx="3"/>
          </p:cNvCxnSpPr>
          <p:nvPr/>
        </p:nvCxnSpPr>
        <p:spPr>
          <a:xfrm>
            <a:off x="5937919" y="3803334"/>
            <a:ext cx="1048456" cy="545974"/>
          </a:xfrm>
          <a:prstGeom prst="bentConnector3">
            <a:avLst>
              <a:gd name="adj1" fmla="val 5000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76D6F18-4335-411C-A616-FFF0255EEF0A}"/>
              </a:ext>
              <a:ext uri="{C183D7F6-B498-43B3-948B-1728B52AA6E4}">
                <adec:decorative xmlns:adec="http://schemas.microsoft.com/office/drawing/2017/decorative" val="1"/>
              </a:ext>
            </a:extLst>
          </p:cNvPr>
          <p:cNvCxnSpPr>
            <a:cxnSpLocks/>
          </p:cNvCxnSpPr>
          <p:nvPr/>
        </p:nvCxnSpPr>
        <p:spPr>
          <a:xfrm>
            <a:off x="5938127" y="4470450"/>
            <a:ext cx="1047051"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Elbow Connector 169">
            <a:extLst>
              <a:ext uri="{FF2B5EF4-FFF2-40B4-BE49-F238E27FC236}">
                <a16:creationId xmlns:a16="http://schemas.microsoft.com/office/drawing/2014/main" id="{28A0130D-50E8-45D9-80A6-30DBE6312973}"/>
              </a:ext>
              <a:ext uri="{C183D7F6-B498-43B3-948B-1728B52AA6E4}">
                <adec:decorative xmlns:adec="http://schemas.microsoft.com/office/drawing/2017/decorative" val="1"/>
              </a:ext>
            </a:extLst>
          </p:cNvPr>
          <p:cNvCxnSpPr>
            <a:cxnSpLocks/>
          </p:cNvCxnSpPr>
          <p:nvPr/>
        </p:nvCxnSpPr>
        <p:spPr>
          <a:xfrm>
            <a:off x="5937919" y="5047606"/>
            <a:ext cx="1047260" cy="348492"/>
          </a:xfrm>
          <a:prstGeom prst="bentConnector3">
            <a:avLst>
              <a:gd name="adj1" fmla="val 3352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172">
            <a:extLst>
              <a:ext uri="{FF2B5EF4-FFF2-40B4-BE49-F238E27FC236}">
                <a16:creationId xmlns:a16="http://schemas.microsoft.com/office/drawing/2014/main" id="{6FBC6917-2A13-47BD-91B4-E3B23FBB0BBB}"/>
              </a:ext>
              <a:ext uri="{C183D7F6-B498-43B3-948B-1728B52AA6E4}">
                <adec:decorative xmlns:adec="http://schemas.microsoft.com/office/drawing/2017/decorative" val="1"/>
              </a:ext>
            </a:extLst>
          </p:cNvPr>
          <p:cNvCxnSpPr>
            <a:cxnSpLocks/>
          </p:cNvCxnSpPr>
          <p:nvPr/>
        </p:nvCxnSpPr>
        <p:spPr>
          <a:xfrm>
            <a:off x="5937919" y="5207419"/>
            <a:ext cx="1047260" cy="700923"/>
          </a:xfrm>
          <a:prstGeom prst="bentConnector3">
            <a:avLst>
              <a:gd name="adj1" fmla="val 20139"/>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0BFAA6B-285C-4F3F-9878-CFD53DAEA6C0}"/>
              </a:ext>
              <a:ext uri="{C183D7F6-B498-43B3-948B-1728B52AA6E4}">
                <adec:decorative xmlns:adec="http://schemas.microsoft.com/office/drawing/2017/decorative" val="1"/>
              </a:ext>
            </a:extLst>
          </p:cNvPr>
          <p:cNvCxnSpPr>
            <a:cxnSpLocks/>
          </p:cNvCxnSpPr>
          <p:nvPr/>
        </p:nvCxnSpPr>
        <p:spPr>
          <a:xfrm>
            <a:off x="8820759" y="5381020"/>
            <a:ext cx="877444"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178">
            <a:extLst>
              <a:ext uri="{FF2B5EF4-FFF2-40B4-BE49-F238E27FC236}">
                <a16:creationId xmlns:a16="http://schemas.microsoft.com/office/drawing/2014/main" id="{A58EB1DB-CAC0-4AD6-BA50-C0C003065660}"/>
              </a:ext>
              <a:ext uri="{C183D7F6-B498-43B3-948B-1728B52AA6E4}">
                <adec:decorative xmlns:adec="http://schemas.microsoft.com/office/drawing/2017/decorative" val="1"/>
              </a:ext>
            </a:extLst>
          </p:cNvPr>
          <p:cNvCxnSpPr>
            <a:cxnSpLocks/>
          </p:cNvCxnSpPr>
          <p:nvPr/>
        </p:nvCxnSpPr>
        <p:spPr>
          <a:xfrm rot="10800000" flipV="1">
            <a:off x="8828145" y="5514413"/>
            <a:ext cx="870610" cy="404360"/>
          </a:xfrm>
          <a:prstGeom prst="bentConnector3">
            <a:avLst>
              <a:gd name="adj1" fmla="val 50000"/>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FBE1AB7-0859-4165-884F-8AC1EF8899B1}"/>
              </a:ext>
              <a:ext uri="{C183D7F6-B498-43B3-948B-1728B52AA6E4}">
                <adec:decorative xmlns:adec="http://schemas.microsoft.com/office/drawing/2017/decorative" val="1"/>
              </a:ext>
            </a:extLst>
          </p:cNvPr>
          <p:cNvCxnSpPr>
            <a:cxnSpLocks/>
          </p:cNvCxnSpPr>
          <p:nvPr/>
        </p:nvCxnSpPr>
        <p:spPr>
          <a:xfrm>
            <a:off x="8064723" y="3346002"/>
            <a:ext cx="0" cy="457332"/>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272D102F-0F85-4043-8CCA-525E84B2D04C}"/>
              </a:ext>
              <a:ext uri="{C183D7F6-B498-43B3-948B-1728B52AA6E4}">
                <adec:decorative xmlns:adec="http://schemas.microsoft.com/office/drawing/2017/decorative" val="1"/>
              </a:ext>
            </a:extLst>
          </p:cNvPr>
          <p:cNvCxnSpPr>
            <a:cxnSpLocks/>
          </p:cNvCxnSpPr>
          <p:nvPr/>
        </p:nvCxnSpPr>
        <p:spPr>
          <a:xfrm>
            <a:off x="8820759" y="4403355"/>
            <a:ext cx="877444"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A8477F2-64DA-4052-B7FA-D0D11D1F187D}"/>
              </a:ext>
              <a:ext uri="{C183D7F6-B498-43B3-948B-1728B52AA6E4}">
                <adec:decorative xmlns:adec="http://schemas.microsoft.com/office/drawing/2017/decorative" val="1"/>
              </a:ext>
            </a:extLst>
          </p:cNvPr>
          <p:cNvCxnSpPr>
            <a:cxnSpLocks/>
          </p:cNvCxnSpPr>
          <p:nvPr/>
        </p:nvCxnSpPr>
        <p:spPr>
          <a:xfrm>
            <a:off x="8820759" y="2627674"/>
            <a:ext cx="877444"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C108952-2B0D-4364-8579-E497E6760458}"/>
              </a:ext>
              <a:ext uri="{C183D7F6-B498-43B3-948B-1728B52AA6E4}">
                <adec:decorative xmlns:adec="http://schemas.microsoft.com/office/drawing/2017/decorative" val="1"/>
              </a:ext>
            </a:extLst>
          </p:cNvPr>
          <p:cNvSpPr/>
          <p:nvPr/>
        </p:nvSpPr>
        <p:spPr>
          <a:xfrm>
            <a:off x="914503" y="6139746"/>
            <a:ext cx="349791" cy="217572"/>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01">
            <a:extLst>
              <a:ext uri="{FF2B5EF4-FFF2-40B4-BE49-F238E27FC236}">
                <a16:creationId xmlns:a16="http://schemas.microsoft.com/office/drawing/2014/main" id="{67B684D5-DAAB-4354-92AE-EB7AD4409781}"/>
              </a:ext>
            </a:extLst>
          </p:cNvPr>
          <p:cNvSpPr/>
          <p:nvPr/>
        </p:nvSpPr>
        <p:spPr>
          <a:xfrm>
            <a:off x="7167961" y="1561579"/>
            <a:ext cx="1387624" cy="276999"/>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Custom locations</a:t>
            </a:r>
          </a:p>
        </p:txBody>
      </p:sp>
    </p:spTree>
    <p:extLst>
      <p:ext uri="{BB962C8B-B14F-4D97-AF65-F5344CB8AC3E}">
        <p14:creationId xmlns:p14="http://schemas.microsoft.com/office/powerpoint/2010/main" val="1807967703"/>
      </p:ext>
    </p:extLst>
  </p:cSld>
  <p:clrMapOvr>
    <a:masterClrMapping/>
  </p:clrMapOvr>
  <p:transition spd="med">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A7C1-7D17-4FB4-802B-8507969C1EB4}"/>
              </a:ext>
            </a:extLst>
          </p:cNvPr>
          <p:cNvSpPr>
            <a:spLocks noGrp="1"/>
          </p:cNvSpPr>
          <p:nvPr>
            <p:ph type="title"/>
          </p:nvPr>
        </p:nvSpPr>
        <p:spPr/>
        <p:txBody>
          <a:bodyPr/>
          <a:lstStyle/>
          <a:p>
            <a:r>
              <a:rPr lang="en-US"/>
              <a:t>Azure Arc Key Benefits</a:t>
            </a:r>
          </a:p>
        </p:txBody>
      </p:sp>
      <p:sp>
        <p:nvSpPr>
          <p:cNvPr id="3" name="Content Placeholder 2">
            <a:extLst>
              <a:ext uri="{FF2B5EF4-FFF2-40B4-BE49-F238E27FC236}">
                <a16:creationId xmlns:a16="http://schemas.microsoft.com/office/drawing/2014/main" id="{4D9D0AC8-D1E8-4B85-9876-6C947B4982C3}"/>
              </a:ext>
            </a:extLst>
          </p:cNvPr>
          <p:cNvSpPr>
            <a:spLocks noGrp="1"/>
          </p:cNvSpPr>
          <p:nvPr>
            <p:ph idx="1"/>
          </p:nvPr>
        </p:nvSpPr>
        <p:spPr>
          <a:xfrm>
            <a:off x="586740" y="1256466"/>
            <a:ext cx="11018520" cy="4481227"/>
          </a:xfrm>
        </p:spPr>
        <p:txBody>
          <a:bodyPr/>
          <a:lstStyle/>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Organize all resources using - Azure management groups, subscriptions, resource groups, and tags.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Consolidated view via - Azure portal, CLI, PowerShell, and REST API.</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Policies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Update Management</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Inventory</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Change Tracking</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Delegation of permissions using Role Based Access Control (RBAC).</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Extend Azure Monitor to on-premises and other clouds.</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608458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Arc-Enabled Servers</a:t>
            </a:r>
          </a:p>
        </p:txBody>
      </p:sp>
    </p:spTree>
    <p:extLst>
      <p:ext uri="{BB962C8B-B14F-4D97-AF65-F5344CB8AC3E}">
        <p14:creationId xmlns:p14="http://schemas.microsoft.com/office/powerpoint/2010/main" val="33989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C183D7F6-B498-43B3-948B-1728B52AA6E4}">
                <adec:decorative xmlns:adec="http://schemas.microsoft.com/office/drawing/2017/decorative" val="1"/>
              </a:ext>
            </a:extLst>
          </p:cNvPr>
          <p:cNvSpPr>
            <a:spLocks noGrp="1"/>
          </p:cNvSpPr>
          <p:nvPr>
            <p:ph type="title"/>
          </p:nvPr>
        </p:nvSpPr>
        <p:spPr>
          <a:xfrm>
            <a:off x="1383495" y="320063"/>
            <a:ext cx="10159353" cy="553998"/>
          </a:xfrm>
        </p:spPr>
        <p:txBody>
          <a:bodyPr/>
          <a:lstStyle/>
          <a:p>
            <a:pPr algn="ctr"/>
            <a:r>
              <a:rPr lang="en-US" altLang="zh-CN" b="1"/>
              <a:t>Azure Arc Configuration</a:t>
            </a:r>
            <a:endParaRPr lang="zh-CN" altLang="en-US" b="1"/>
          </a:p>
        </p:txBody>
      </p:sp>
      <p:grpSp>
        <p:nvGrpSpPr>
          <p:cNvPr id="2" name="Group 1">
            <a:extLst>
              <a:ext uri="{FF2B5EF4-FFF2-40B4-BE49-F238E27FC236}">
                <a16:creationId xmlns:a16="http://schemas.microsoft.com/office/drawing/2014/main" id="{45BE9ABF-2E36-43D3-AAF2-A1DB68B4287D}"/>
              </a:ext>
              <a:ext uri="{C183D7F6-B498-43B3-948B-1728B52AA6E4}">
                <adec:decorative xmlns:adec="http://schemas.microsoft.com/office/drawing/2017/decorative" val="1"/>
              </a:ext>
            </a:extLst>
          </p:cNvPr>
          <p:cNvGrpSpPr/>
          <p:nvPr/>
        </p:nvGrpSpPr>
        <p:grpSpPr>
          <a:xfrm>
            <a:off x="558801" y="433807"/>
            <a:ext cx="10984047" cy="5954961"/>
            <a:chOff x="573112" y="260349"/>
            <a:chExt cx="11840162" cy="5810675"/>
          </a:xfrm>
        </p:grpSpPr>
        <p:sp>
          <p:nvSpPr>
            <p:cNvPr id="42" name="Rectangle 41">
              <a:extLst>
                <a:ext uri="{FF2B5EF4-FFF2-40B4-BE49-F238E27FC236}">
                  <a16:creationId xmlns:a16="http://schemas.microsoft.com/office/drawing/2014/main" id="{57DE656E-EA5C-4B4F-8DF2-8E87FDE952C3}"/>
                </a:ext>
                <a:ext uri="{C183D7F6-B498-43B3-948B-1728B52AA6E4}">
                  <adec:decorative xmlns:adec="http://schemas.microsoft.com/office/drawing/2017/decorative" val="1"/>
                </a:ext>
              </a:extLst>
            </p:cNvPr>
            <p:cNvSpPr/>
            <p:nvPr/>
          </p:nvSpPr>
          <p:spPr bwMode="auto">
            <a:xfrm>
              <a:off x="6720719" y="1189072"/>
              <a:ext cx="5692555" cy="48819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ctr" anchorCtr="1" forceAA="0" compatLnSpc="1">
              <a:prstTxWarp prst="textNoShape">
                <a:avLst/>
              </a:prstTxWarp>
              <a:noAutofit/>
            </a:bodyPr>
            <a:lstStyle/>
            <a:p>
              <a:pPr algn="ctr" defTabSz="932114" fontAlgn="base">
                <a:lnSpc>
                  <a:spcPct val="90000"/>
                </a:lnSpc>
                <a:spcBef>
                  <a:spcPct val="0"/>
                </a:spcBef>
                <a:spcAft>
                  <a:spcPct val="0"/>
                </a:spcAft>
              </a:pPr>
              <a:endParaRPr lang="en-US">
                <a:solidFill>
                  <a:srgbClr val="50E6FF"/>
                </a:solidFill>
                <a:latin typeface="Segoe UI Semibold"/>
              </a:endParaRPr>
            </a:p>
          </p:txBody>
        </p:sp>
        <p:sp>
          <p:nvSpPr>
            <p:cNvPr id="43" name="Rectangle 42">
              <a:extLst>
                <a:ext uri="{FF2B5EF4-FFF2-40B4-BE49-F238E27FC236}">
                  <a16:creationId xmlns:a16="http://schemas.microsoft.com/office/drawing/2014/main" id="{C8582338-7A37-4686-B725-B75811CAC4F0}"/>
                </a:ext>
              </a:extLst>
            </p:cNvPr>
            <p:cNvSpPr/>
            <p:nvPr/>
          </p:nvSpPr>
          <p:spPr bwMode="auto">
            <a:xfrm>
              <a:off x="755375" y="1189072"/>
              <a:ext cx="5692555" cy="48819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1400">
                  <a:solidFill>
                    <a:srgbClr val="50E6FF"/>
                  </a:solidFill>
                  <a:latin typeface="Segoe UI Semibold"/>
                </a:rPr>
                <a:t>Azure Arc Connected Server (On-Premises, AWS EC2, etc.)</a:t>
              </a:r>
            </a:p>
          </p:txBody>
        </p:sp>
        <p:sp>
          <p:nvSpPr>
            <p:cNvPr id="44" name="Rectangle 43">
              <a:extLst>
                <a:ext uri="{FF2B5EF4-FFF2-40B4-BE49-F238E27FC236}">
                  <a16:creationId xmlns:a16="http://schemas.microsoft.com/office/drawing/2014/main" id="{F06738BA-4F47-46C6-93F7-72F9ED478360}"/>
                </a:ext>
              </a:extLst>
            </p:cNvPr>
            <p:cNvSpPr/>
            <p:nvPr/>
          </p:nvSpPr>
          <p:spPr bwMode="auto">
            <a:xfrm>
              <a:off x="1150514" y="1647132"/>
              <a:ext cx="4945486" cy="42620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1100">
                  <a:solidFill>
                    <a:srgbClr val="50E6FF"/>
                  </a:solidFill>
                  <a:latin typeface="Segoe UI Semibold"/>
                </a:rPr>
                <a:t>Azure Arc Connected Machine Agent (</a:t>
              </a:r>
              <a:r>
                <a:rPr lang="en-US" sz="1100" err="1">
                  <a:solidFill>
                    <a:srgbClr val="50E6FF"/>
                  </a:solidFill>
                  <a:latin typeface="Segoe UI Semibold"/>
                </a:rPr>
                <a:t>azcmagent</a:t>
              </a:r>
              <a:r>
                <a:rPr lang="en-US" sz="1100">
                  <a:solidFill>
                    <a:srgbClr val="50E6FF"/>
                  </a:solidFill>
                  <a:latin typeface="Segoe UI Semibold"/>
                </a:rPr>
                <a:t>)</a:t>
              </a:r>
            </a:p>
          </p:txBody>
        </p:sp>
        <p:sp>
          <p:nvSpPr>
            <p:cNvPr id="45" name="Rectangle 44">
              <a:extLst>
                <a:ext uri="{FF2B5EF4-FFF2-40B4-BE49-F238E27FC236}">
                  <a16:creationId xmlns:a16="http://schemas.microsoft.com/office/drawing/2014/main" id="{2965B884-C7A3-401A-8CC0-52768ED42AF9}"/>
                </a:ext>
              </a:extLst>
            </p:cNvPr>
            <p:cNvSpPr/>
            <p:nvPr/>
          </p:nvSpPr>
          <p:spPr bwMode="auto">
            <a:xfrm>
              <a:off x="1423307" y="3243920"/>
              <a:ext cx="439990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27" tIns="146284" rIns="0"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00">
                  <a:solidFill>
                    <a:srgbClr val="50E6FF"/>
                  </a:solidFill>
                  <a:latin typeface="Segoe UI Semibold"/>
                  <a:cs typeface="Segoe UI" pitchFamily="34" charset="0"/>
                </a:rPr>
                <a:t>Hybrid Instance Metadata Service (HIMDS)</a:t>
              </a:r>
            </a:p>
            <a:p>
              <a:pPr defTabSz="932293" fontAlgn="base">
                <a:lnSpc>
                  <a:spcPct val="90000"/>
                </a:lnSpc>
                <a:spcBef>
                  <a:spcPct val="0"/>
                </a:spcBef>
                <a:spcAft>
                  <a:spcPct val="0"/>
                </a:spcAft>
              </a:pPr>
              <a:r>
                <a:rPr lang="en-US" sz="1100">
                  <a:solidFill>
                    <a:srgbClr val="50E6FF"/>
                  </a:solidFill>
                  <a:cs typeface="Segoe UI" pitchFamily="34" charset="0"/>
                </a:rPr>
                <a:t>Handles managed identity and communication with Azure AD</a:t>
              </a:r>
            </a:p>
          </p:txBody>
        </p:sp>
        <p:sp>
          <p:nvSpPr>
            <p:cNvPr id="46" name="Rectangle 45">
              <a:extLst>
                <a:ext uri="{FF2B5EF4-FFF2-40B4-BE49-F238E27FC236}">
                  <a16:creationId xmlns:a16="http://schemas.microsoft.com/office/drawing/2014/main" id="{6FA6832B-E2BD-42A1-9BB1-525F41C5A09D}"/>
                </a:ext>
              </a:extLst>
            </p:cNvPr>
            <p:cNvSpPr/>
            <p:nvPr/>
          </p:nvSpPr>
          <p:spPr bwMode="auto">
            <a:xfrm>
              <a:off x="1423306" y="3931222"/>
              <a:ext cx="4399905" cy="6810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27" tIns="146284" rIns="0"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100">
                  <a:solidFill>
                    <a:srgbClr val="50E6FF"/>
                  </a:solidFill>
                  <a:latin typeface="Segoe UI Semibold"/>
                  <a:cs typeface="Segoe UI" pitchFamily="34" charset="0"/>
                </a:rPr>
                <a:t>Guest Configuration</a:t>
              </a:r>
            </a:p>
            <a:p>
              <a:pPr defTabSz="932293" fontAlgn="base">
                <a:lnSpc>
                  <a:spcPct val="90000"/>
                </a:lnSpc>
                <a:spcBef>
                  <a:spcPct val="0"/>
                </a:spcBef>
                <a:spcAft>
                  <a:spcPct val="0"/>
                </a:spcAft>
              </a:pPr>
              <a:r>
                <a:rPr lang="en-US" sz="1100">
                  <a:solidFill>
                    <a:srgbClr val="50E6FF"/>
                  </a:solidFill>
                  <a:cs typeface="Segoe UI" pitchFamily="34" charset="0"/>
                </a:rPr>
                <a:t>This is responsible for evaluating Azure Policy on the machine.</a:t>
              </a:r>
            </a:p>
            <a:p>
              <a:pPr defTabSz="932293" fontAlgn="base">
                <a:lnSpc>
                  <a:spcPct val="90000"/>
                </a:lnSpc>
                <a:spcBef>
                  <a:spcPct val="0"/>
                </a:spcBef>
                <a:spcAft>
                  <a:spcPct val="0"/>
                </a:spcAft>
              </a:pPr>
              <a:endParaRPr lang="en-US" sz="1100">
                <a:solidFill>
                  <a:srgbClr val="50E6FF"/>
                </a:solidFill>
                <a:cs typeface="Segoe UI" pitchFamily="34" charset="0"/>
              </a:endParaRPr>
            </a:p>
          </p:txBody>
        </p:sp>
        <p:sp>
          <p:nvSpPr>
            <p:cNvPr id="47" name="Rectangle 46">
              <a:extLst>
                <a:ext uri="{FF2B5EF4-FFF2-40B4-BE49-F238E27FC236}">
                  <a16:creationId xmlns:a16="http://schemas.microsoft.com/office/drawing/2014/main" id="{2596B82E-0D5E-49D8-9489-9C6FDFE42A3B}"/>
                </a:ext>
              </a:extLst>
            </p:cNvPr>
            <p:cNvSpPr/>
            <p:nvPr/>
          </p:nvSpPr>
          <p:spPr bwMode="auto">
            <a:xfrm>
              <a:off x="1423305" y="4811062"/>
              <a:ext cx="4399905" cy="9308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27" tIns="146284" rIns="0"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00">
                  <a:solidFill>
                    <a:srgbClr val="50E6FF"/>
                  </a:solidFill>
                  <a:latin typeface="Segoe UI Semibold"/>
                  <a:cs typeface="Segoe UI" pitchFamily="34" charset="0"/>
                </a:rPr>
                <a:t>Extension Manager</a:t>
              </a:r>
            </a:p>
            <a:p>
              <a:pPr defTabSz="932293" fontAlgn="base">
                <a:lnSpc>
                  <a:spcPct val="90000"/>
                </a:lnSpc>
                <a:spcBef>
                  <a:spcPct val="0"/>
                </a:spcBef>
                <a:spcAft>
                  <a:spcPct val="0"/>
                </a:spcAft>
              </a:pPr>
              <a:r>
                <a:rPr lang="en-US" sz="1100">
                  <a:solidFill>
                    <a:srgbClr val="50E6FF"/>
                  </a:solidFill>
                  <a:cs typeface="Segoe UI" pitchFamily="34" charset="0"/>
                </a:rPr>
                <a:t>Manages VM extensions, including install, uninstall, and upgrade</a:t>
              </a:r>
            </a:p>
          </p:txBody>
        </p:sp>
        <p:sp>
          <p:nvSpPr>
            <p:cNvPr id="48" name="Rectangle 47">
              <a:extLst>
                <a:ext uri="{FF2B5EF4-FFF2-40B4-BE49-F238E27FC236}">
                  <a16:creationId xmlns:a16="http://schemas.microsoft.com/office/drawing/2014/main" id="{153AC49C-CA24-46B2-A4DB-BF5F4C4F8A98}"/>
                </a:ext>
              </a:extLst>
            </p:cNvPr>
            <p:cNvSpPr/>
            <p:nvPr/>
          </p:nvSpPr>
          <p:spPr bwMode="auto">
            <a:xfrm>
              <a:off x="4285080" y="5272528"/>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Log Analytics</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(MMAExtension)</a:t>
              </a:r>
            </a:p>
          </p:txBody>
        </p:sp>
        <p:sp>
          <p:nvSpPr>
            <p:cNvPr id="49" name="Rectangle 48">
              <a:extLst>
                <a:ext uri="{FF2B5EF4-FFF2-40B4-BE49-F238E27FC236}">
                  <a16:creationId xmlns:a16="http://schemas.microsoft.com/office/drawing/2014/main" id="{C450E991-2B4E-46E9-B667-D8787E7AE33E}"/>
                </a:ext>
              </a:extLst>
            </p:cNvPr>
            <p:cNvSpPr/>
            <p:nvPr/>
          </p:nvSpPr>
          <p:spPr bwMode="auto">
            <a:xfrm>
              <a:off x="2733723" y="5272528"/>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Update Management</a:t>
              </a:r>
            </a:p>
          </p:txBody>
        </p:sp>
        <p:cxnSp>
          <p:nvCxnSpPr>
            <p:cNvPr id="50" name="Elbow Connector 227">
              <a:extLst>
                <a:ext uri="{FF2B5EF4-FFF2-40B4-BE49-F238E27FC236}">
                  <a16:creationId xmlns:a16="http://schemas.microsoft.com/office/drawing/2014/main" id="{1919D50C-34C9-45EA-81A8-278A6C0F979B}"/>
                </a:ext>
                <a:ext uri="{C183D7F6-B498-43B3-948B-1728B52AA6E4}">
                  <adec:decorative xmlns:adec="http://schemas.microsoft.com/office/drawing/2017/decorative" val="1"/>
                </a:ext>
              </a:extLst>
            </p:cNvPr>
            <p:cNvCxnSpPr>
              <a:cxnSpLocks/>
              <a:stCxn id="46" idx="1"/>
              <a:endCxn id="45" idx="1"/>
            </p:cNvCxnSpPr>
            <p:nvPr/>
          </p:nvCxnSpPr>
          <p:spPr>
            <a:xfrm rot="10800000">
              <a:off x="1423306" y="3519411"/>
              <a:ext cx="13833" cy="752319"/>
            </a:xfrm>
            <a:prstGeom prst="bentConnector3">
              <a:avLst>
                <a:gd name="adj1" fmla="val 1800000"/>
              </a:avLst>
            </a:prstGeom>
            <a:noFill/>
            <a:ln w="19050" cap="flat" cmpd="sng" algn="ctr">
              <a:solidFill>
                <a:schemeClr val="accent1"/>
              </a:solidFill>
              <a:prstDash val="solid"/>
              <a:miter lim="800000"/>
              <a:headEnd type="arrow" w="med" len="med"/>
              <a:tailEnd type="arrow" w="med" len="med"/>
            </a:ln>
            <a:effectLst/>
          </p:spPr>
        </p:cxnSp>
        <p:cxnSp>
          <p:nvCxnSpPr>
            <p:cNvPr id="51" name="Elbow Connector 227">
              <a:extLst>
                <a:ext uri="{FF2B5EF4-FFF2-40B4-BE49-F238E27FC236}">
                  <a16:creationId xmlns:a16="http://schemas.microsoft.com/office/drawing/2014/main" id="{88108C6A-0254-406F-ADCB-0E1F17571D51}"/>
                </a:ext>
                <a:ext uri="{C183D7F6-B498-43B3-948B-1728B52AA6E4}">
                  <adec:decorative xmlns:adec="http://schemas.microsoft.com/office/drawing/2017/decorative" val="1"/>
                </a:ext>
              </a:extLst>
            </p:cNvPr>
            <p:cNvCxnSpPr>
              <a:cxnSpLocks/>
              <a:stCxn id="47" idx="1"/>
              <a:endCxn id="46" idx="1"/>
            </p:cNvCxnSpPr>
            <p:nvPr/>
          </p:nvCxnSpPr>
          <p:spPr>
            <a:xfrm rot="10800000" flipH="1">
              <a:off x="1423304" y="4271731"/>
              <a:ext cx="1" cy="1004737"/>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sp>
          <p:nvSpPr>
            <p:cNvPr id="52" name="TextBox 51">
              <a:extLst>
                <a:ext uri="{FF2B5EF4-FFF2-40B4-BE49-F238E27FC236}">
                  <a16:creationId xmlns:a16="http://schemas.microsoft.com/office/drawing/2014/main" id="{0A4BEBA1-9DB7-4977-9FA4-185B889E4CCB}"/>
                </a:ext>
              </a:extLst>
            </p:cNvPr>
            <p:cNvSpPr txBox="1"/>
            <p:nvPr/>
          </p:nvSpPr>
          <p:spPr>
            <a:xfrm>
              <a:off x="1423303" y="2085888"/>
              <a:ext cx="2498760" cy="1128386"/>
            </a:xfrm>
            <a:prstGeom prst="rect">
              <a:avLst/>
            </a:prstGeom>
            <a:noFill/>
          </p:spPr>
          <p:txBody>
            <a:bodyPr wrap="none" rtlCol="0">
              <a:spAutoFit/>
            </a:bodyPr>
            <a:lstStyle/>
            <a:p>
              <a:pPr defTabSz="914225">
                <a:defRPr/>
              </a:pPr>
              <a:r>
                <a:rPr lang="en-US" sz="1100" b="1">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Parameters passed to the Agent:</a:t>
              </a:r>
            </a:p>
            <a:p>
              <a:pPr marL="171417" indent="-171417" defTabSz="914225">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Subscription ID</a:t>
              </a:r>
            </a:p>
            <a:p>
              <a:pPr marL="171417" indent="-171417" defTabSz="914225">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Location</a:t>
              </a:r>
            </a:p>
            <a:p>
              <a:pPr marL="171417" indent="-171417" defTabSz="914225">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Resource Group</a:t>
              </a:r>
            </a:p>
            <a:p>
              <a:pPr marL="171417" indent="-171417" defTabSz="914225">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Proxy (optional)</a:t>
              </a:r>
            </a:p>
            <a:p>
              <a:pPr marL="171417" indent="-171417" defTabSz="914225">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Azure Service Principal</a:t>
              </a:r>
            </a:p>
          </p:txBody>
        </p:sp>
        <p:sp>
          <p:nvSpPr>
            <p:cNvPr id="53" name="Rectangle 52">
              <a:extLst>
                <a:ext uri="{FF2B5EF4-FFF2-40B4-BE49-F238E27FC236}">
                  <a16:creationId xmlns:a16="http://schemas.microsoft.com/office/drawing/2014/main" id="{F5D6726F-FC9D-4CB7-8708-CB2EAA46622C}"/>
                </a:ext>
              </a:extLst>
            </p:cNvPr>
            <p:cNvSpPr/>
            <p:nvPr/>
          </p:nvSpPr>
          <p:spPr bwMode="auto">
            <a:xfrm>
              <a:off x="8028019" y="1895059"/>
              <a:ext cx="1819834"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Azure AD</a:t>
              </a:r>
            </a:p>
          </p:txBody>
        </p:sp>
        <p:pic>
          <p:nvPicPr>
            <p:cNvPr id="54" name="Graphic 53" descr="Azure AD icon">
              <a:extLst>
                <a:ext uri="{FF2B5EF4-FFF2-40B4-BE49-F238E27FC236}">
                  <a16:creationId xmlns:a16="http://schemas.microsoft.com/office/drawing/2014/main" id="{3E82FE24-C890-47DB-B9B5-20E20B86E3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5139" y="1668748"/>
              <a:ext cx="365760" cy="365760"/>
            </a:xfrm>
            <a:prstGeom prst="rect">
              <a:avLst/>
            </a:prstGeom>
          </p:spPr>
        </p:pic>
        <p:cxnSp>
          <p:nvCxnSpPr>
            <p:cNvPr id="55" name="Straight Connector 54">
              <a:extLst>
                <a:ext uri="{FF2B5EF4-FFF2-40B4-BE49-F238E27FC236}">
                  <a16:creationId xmlns:a16="http://schemas.microsoft.com/office/drawing/2014/main" id="{1A836562-F137-4E47-981F-ACA986CB38C1}"/>
                </a:ext>
                <a:ext uri="{C183D7F6-B498-43B3-948B-1728B52AA6E4}">
                  <adec:decorative xmlns:adec="http://schemas.microsoft.com/office/drawing/2017/decorative" val="1"/>
                </a:ext>
              </a:extLst>
            </p:cNvPr>
            <p:cNvCxnSpPr>
              <a:cxnSpLocks/>
              <a:endCxn id="53" idx="2"/>
            </p:cNvCxnSpPr>
            <p:nvPr/>
          </p:nvCxnSpPr>
          <p:spPr>
            <a:xfrm flipV="1">
              <a:off x="8937936" y="2297395"/>
              <a:ext cx="0" cy="1039134"/>
            </a:xfrm>
            <a:prstGeom prst="line">
              <a:avLst/>
            </a:prstGeom>
            <a:noFill/>
            <a:ln w="19050" cap="flat" cmpd="sng" algn="ctr">
              <a:solidFill>
                <a:sysClr val="window" lastClr="FFFFFF">
                  <a:lumMod val="65000"/>
                </a:sysClr>
              </a:solidFill>
              <a:prstDash val="solid"/>
              <a:miter lim="800000"/>
              <a:headEnd type="arrow" w="med" len="med"/>
              <a:tailEnd type="arrow" w="med" len="med"/>
            </a:ln>
            <a:effectLst/>
          </p:spPr>
        </p:cxnSp>
        <p:sp>
          <p:nvSpPr>
            <p:cNvPr id="56" name="Rectangle 55">
              <a:extLst>
                <a:ext uri="{FF2B5EF4-FFF2-40B4-BE49-F238E27FC236}">
                  <a16:creationId xmlns:a16="http://schemas.microsoft.com/office/drawing/2014/main" id="{E1D7CCDE-C02C-48E0-A4C3-AB9D863CEE39}"/>
                </a:ext>
              </a:extLst>
            </p:cNvPr>
            <p:cNvSpPr/>
            <p:nvPr/>
          </p:nvSpPr>
          <p:spPr bwMode="auto">
            <a:xfrm>
              <a:off x="7912113" y="5272528"/>
              <a:ext cx="1819834"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Log Analytics Workspace</a:t>
              </a:r>
            </a:p>
          </p:txBody>
        </p:sp>
        <p:cxnSp>
          <p:nvCxnSpPr>
            <p:cNvPr id="57" name="Straight Connector 56">
              <a:extLst>
                <a:ext uri="{FF2B5EF4-FFF2-40B4-BE49-F238E27FC236}">
                  <a16:creationId xmlns:a16="http://schemas.microsoft.com/office/drawing/2014/main" id="{0E34271C-3152-4BDB-9CF7-54E8FE17FB33}"/>
                </a:ext>
                <a:ext uri="{C183D7F6-B498-43B3-948B-1728B52AA6E4}">
                  <adec:decorative xmlns:adec="http://schemas.microsoft.com/office/drawing/2017/decorative" val="1"/>
                </a:ext>
              </a:extLst>
            </p:cNvPr>
            <p:cNvCxnSpPr>
              <a:cxnSpLocks/>
              <a:stCxn id="48" idx="3"/>
              <a:endCxn id="56" idx="1"/>
            </p:cNvCxnSpPr>
            <p:nvPr/>
          </p:nvCxnSpPr>
          <p:spPr>
            <a:xfrm>
              <a:off x="5563646" y="5471352"/>
              <a:ext cx="2348467" cy="0"/>
            </a:xfrm>
            <a:prstGeom prst="line">
              <a:avLst/>
            </a:prstGeom>
            <a:noFill/>
            <a:ln w="19050" cap="flat" cmpd="sng" algn="ctr">
              <a:solidFill>
                <a:schemeClr val="accent1"/>
              </a:solidFill>
              <a:prstDash val="solid"/>
              <a:miter lim="800000"/>
              <a:headEnd type="arrow" w="med" len="med"/>
              <a:tailEnd type="arrow" w="med" len="med"/>
            </a:ln>
            <a:effectLst/>
          </p:spPr>
        </p:cxnSp>
        <p:sp>
          <p:nvSpPr>
            <p:cNvPr id="58" name="Rectangle 57">
              <a:extLst>
                <a:ext uri="{FF2B5EF4-FFF2-40B4-BE49-F238E27FC236}">
                  <a16:creationId xmlns:a16="http://schemas.microsoft.com/office/drawing/2014/main" id="{4DE829B4-3117-48EF-AD44-C13DC4E62567}"/>
                </a:ext>
              </a:extLst>
            </p:cNvPr>
            <p:cNvSpPr/>
            <p:nvPr/>
          </p:nvSpPr>
          <p:spPr>
            <a:xfrm>
              <a:off x="6928551" y="5225131"/>
              <a:ext cx="977406" cy="244433"/>
            </a:xfrm>
            <a:prstGeom prst="rect">
              <a:avLst/>
            </a:prstGeom>
          </p:spPr>
          <p:txBody>
            <a:bodyPr wrap="square">
              <a:spAutoFit/>
            </a:bodyPr>
            <a:lstStyle/>
            <a:p>
              <a:pPr algn="ctr" defTabSz="914225">
                <a:defRPr/>
              </a:pPr>
              <a:r>
                <a:rPr lang="en-US" sz="1000">
                  <a:solidFill>
                    <a:schemeClr val="bg1"/>
                  </a:solidFill>
                  <a:latin typeface="Segoe UI Symbol" panose="020B0502040204020203" pitchFamily="34" charset="0"/>
                  <a:ea typeface="Segoe UI Symbol" panose="020B0502040204020203" pitchFamily="34" charset="0"/>
                </a:rPr>
                <a:t>HTTPS/443</a:t>
              </a:r>
            </a:p>
          </p:txBody>
        </p:sp>
        <p:sp>
          <p:nvSpPr>
            <p:cNvPr id="59" name="Rectangle 58">
              <a:extLst>
                <a:ext uri="{FF2B5EF4-FFF2-40B4-BE49-F238E27FC236}">
                  <a16:creationId xmlns:a16="http://schemas.microsoft.com/office/drawing/2014/main" id="{90566B79-B510-4045-B5CC-FC3179970F85}"/>
                </a:ext>
              </a:extLst>
            </p:cNvPr>
            <p:cNvSpPr/>
            <p:nvPr/>
          </p:nvSpPr>
          <p:spPr>
            <a:xfrm>
              <a:off x="7030958" y="3273188"/>
              <a:ext cx="997060" cy="244433"/>
            </a:xfrm>
            <a:prstGeom prst="rect">
              <a:avLst/>
            </a:prstGeom>
          </p:spPr>
          <p:txBody>
            <a:bodyPr wrap="square">
              <a:spAutoFit/>
            </a:bodyPr>
            <a:lstStyle/>
            <a:p>
              <a:pPr algn="ctr" defTabSz="914225">
                <a:defRPr/>
              </a:pPr>
              <a:r>
                <a:rPr lang="en-US" sz="1000">
                  <a:solidFill>
                    <a:schemeClr val="bg1"/>
                  </a:solidFill>
                  <a:latin typeface="Segoe UI Symbol" panose="020B0502040204020203" pitchFamily="34" charset="0"/>
                  <a:ea typeface="Segoe UI Symbol" panose="020B0502040204020203" pitchFamily="34" charset="0"/>
                </a:rPr>
                <a:t>HTTPS/443</a:t>
              </a:r>
            </a:p>
          </p:txBody>
        </p:sp>
        <p:sp>
          <p:nvSpPr>
            <p:cNvPr id="60" name="Rectangle 59">
              <a:extLst>
                <a:ext uri="{FF2B5EF4-FFF2-40B4-BE49-F238E27FC236}">
                  <a16:creationId xmlns:a16="http://schemas.microsoft.com/office/drawing/2014/main" id="{648C959C-F705-46A0-A480-C65605A46FCA}"/>
                </a:ext>
              </a:extLst>
            </p:cNvPr>
            <p:cNvSpPr/>
            <p:nvPr/>
          </p:nvSpPr>
          <p:spPr bwMode="auto">
            <a:xfrm>
              <a:off x="9251326" y="2866252"/>
              <a:ext cx="2296352" cy="177084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r>
                <a:rPr lang="en-US" sz="1100">
                  <a:solidFill>
                    <a:srgbClr val="50E6FF"/>
                  </a:solidFill>
                  <a:latin typeface="Segoe UI Semibold"/>
                </a:rPr>
                <a:t>Azure Resource Manager (ARM)</a:t>
              </a:r>
            </a:p>
          </p:txBody>
        </p:sp>
        <p:sp>
          <p:nvSpPr>
            <p:cNvPr id="61" name="Rectangle 60">
              <a:extLst>
                <a:ext uri="{FF2B5EF4-FFF2-40B4-BE49-F238E27FC236}">
                  <a16:creationId xmlns:a16="http://schemas.microsoft.com/office/drawing/2014/main" id="{B7159949-77D9-4842-A494-28FB978128CB}"/>
                </a:ext>
              </a:extLst>
            </p:cNvPr>
            <p:cNvSpPr/>
            <p:nvPr/>
          </p:nvSpPr>
          <p:spPr bwMode="auto">
            <a:xfrm>
              <a:off x="8828268" y="3318242"/>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Hybrid Compute </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Resource Provider</a:t>
              </a:r>
            </a:p>
          </p:txBody>
        </p:sp>
        <p:pic>
          <p:nvPicPr>
            <p:cNvPr id="62" name="Graphic 61">
              <a:extLst>
                <a:ext uri="{FF2B5EF4-FFF2-40B4-BE49-F238E27FC236}">
                  <a16:creationId xmlns:a16="http://schemas.microsoft.com/office/drawing/2014/main" id="{611489DE-7F8D-4873-A031-5DEDB5AF405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151" y="3336529"/>
              <a:ext cx="365760" cy="365760"/>
            </a:xfrm>
            <a:prstGeom prst="rect">
              <a:avLst/>
            </a:prstGeom>
          </p:spPr>
        </p:pic>
        <p:sp>
          <p:nvSpPr>
            <p:cNvPr id="63" name="Rectangle 62">
              <a:extLst>
                <a:ext uri="{FF2B5EF4-FFF2-40B4-BE49-F238E27FC236}">
                  <a16:creationId xmlns:a16="http://schemas.microsoft.com/office/drawing/2014/main" id="{61074568-A713-43CE-8BF3-73A0F3ECA98C}"/>
                </a:ext>
              </a:extLst>
            </p:cNvPr>
            <p:cNvSpPr/>
            <p:nvPr/>
          </p:nvSpPr>
          <p:spPr>
            <a:xfrm>
              <a:off x="9937953" y="1623925"/>
              <a:ext cx="1609725" cy="923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Azure Portal</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Az CLI</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Azure SDK</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REST API</a:t>
              </a:r>
            </a:p>
          </p:txBody>
        </p:sp>
        <p:grpSp>
          <p:nvGrpSpPr>
            <p:cNvPr id="64" name="Group 63" descr="Azure admin icon">
              <a:extLst>
                <a:ext uri="{FF2B5EF4-FFF2-40B4-BE49-F238E27FC236}">
                  <a16:creationId xmlns:a16="http://schemas.microsoft.com/office/drawing/2014/main" id="{5FF6B5D8-5C93-4EF8-8563-946DD5FDA8BB}"/>
                </a:ext>
                <a:ext uri="{C183D7F6-B498-43B3-948B-1728B52AA6E4}">
                  <adec:decorative xmlns:adec="http://schemas.microsoft.com/office/drawing/2017/decorative" val="0"/>
                </a:ext>
              </a:extLst>
            </p:cNvPr>
            <p:cNvGrpSpPr/>
            <p:nvPr/>
          </p:nvGrpSpPr>
          <p:grpSpPr>
            <a:xfrm>
              <a:off x="10122689" y="260349"/>
              <a:ext cx="1240252" cy="708183"/>
              <a:chOff x="9537620" y="319606"/>
              <a:chExt cx="1240252" cy="708183"/>
            </a:xfrm>
          </p:grpSpPr>
          <p:pic>
            <p:nvPicPr>
              <p:cNvPr id="65" name="Graphic 64">
                <a:extLst>
                  <a:ext uri="{FF2B5EF4-FFF2-40B4-BE49-F238E27FC236}">
                    <a16:creationId xmlns:a16="http://schemas.microsoft.com/office/drawing/2014/main" id="{2F2508B5-4C8F-4CC1-A21D-72EE4AFD75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4434" y="572226"/>
                <a:ext cx="455563" cy="455563"/>
              </a:xfrm>
              <a:prstGeom prst="rect">
                <a:avLst/>
              </a:prstGeom>
            </p:spPr>
          </p:pic>
          <p:sp>
            <p:nvSpPr>
              <p:cNvPr id="67" name="Rectangle 66">
                <a:extLst>
                  <a:ext uri="{FF2B5EF4-FFF2-40B4-BE49-F238E27FC236}">
                    <a16:creationId xmlns:a16="http://schemas.microsoft.com/office/drawing/2014/main" id="{70F8F9F3-B2A0-42AA-AE5B-FBE5CF8C6673}"/>
                  </a:ext>
                </a:extLst>
              </p:cNvPr>
              <p:cNvSpPr/>
              <p:nvPr/>
            </p:nvSpPr>
            <p:spPr>
              <a:xfrm>
                <a:off x="9537620" y="319606"/>
                <a:ext cx="1240252" cy="249299"/>
              </a:xfrm>
              <a:prstGeom prst="rect">
                <a:avLst/>
              </a:prstGeom>
            </p:spPr>
            <p:txBody>
              <a:bodyPr wrap="square">
                <a:spAutoFit/>
              </a:bodyPr>
              <a:lstStyle/>
              <a:p>
                <a:pPr algn="ctr" defTabSz="914225">
                  <a:defRPr/>
                </a:pPr>
                <a:r>
                  <a:rPr lang="en-US" sz="1000">
                    <a:latin typeface="Segoe UI Symbol" panose="020B0502040204020203" pitchFamily="34" charset="0"/>
                    <a:ea typeface="Segoe UI Symbol" panose="020B0502040204020203" pitchFamily="34" charset="0"/>
                  </a:rPr>
                  <a:t>Azure Admin</a:t>
                </a:r>
              </a:p>
            </p:txBody>
          </p:sp>
        </p:grpSp>
        <p:cxnSp>
          <p:nvCxnSpPr>
            <p:cNvPr id="68" name="Straight Connector 67">
              <a:extLst>
                <a:ext uri="{FF2B5EF4-FFF2-40B4-BE49-F238E27FC236}">
                  <a16:creationId xmlns:a16="http://schemas.microsoft.com/office/drawing/2014/main" id="{A5D07CD2-8DD5-4F4C-AB22-0CFED7F7F0C0}"/>
                </a:ext>
                <a:ext uri="{C183D7F6-B498-43B3-948B-1728B52AA6E4}">
                  <adec:decorative xmlns:adec="http://schemas.microsoft.com/office/drawing/2017/decorative" val="1"/>
                </a:ext>
              </a:extLst>
            </p:cNvPr>
            <p:cNvCxnSpPr>
              <a:cxnSpLocks/>
              <a:endCxn id="63" idx="2"/>
            </p:cNvCxnSpPr>
            <p:nvPr/>
          </p:nvCxnSpPr>
          <p:spPr>
            <a:xfrm flipV="1">
              <a:off x="10742815" y="2547850"/>
              <a:ext cx="1" cy="318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69" name="Straight Connector 68">
              <a:extLst>
                <a:ext uri="{FF2B5EF4-FFF2-40B4-BE49-F238E27FC236}">
                  <a16:creationId xmlns:a16="http://schemas.microsoft.com/office/drawing/2014/main" id="{C49C37AF-2F7D-49EF-9259-397519ABA857}"/>
                </a:ext>
                <a:ext uri="{C183D7F6-B498-43B3-948B-1728B52AA6E4}">
                  <adec:decorative xmlns:adec="http://schemas.microsoft.com/office/drawing/2017/decorative" val="1"/>
                </a:ext>
              </a:extLst>
            </p:cNvPr>
            <p:cNvCxnSpPr>
              <a:cxnSpLocks/>
              <a:stCxn id="63" idx="0"/>
            </p:cNvCxnSpPr>
            <p:nvPr/>
          </p:nvCxnSpPr>
          <p:spPr>
            <a:xfrm flipV="1">
              <a:off x="10742816" y="1052749"/>
              <a:ext cx="0" cy="571176"/>
            </a:xfrm>
            <a:prstGeom prst="line">
              <a:avLst/>
            </a:prstGeom>
            <a:noFill/>
            <a:ln w="19050" cap="flat" cmpd="sng" algn="ctr">
              <a:solidFill>
                <a:schemeClr val="accent1"/>
              </a:solidFill>
              <a:prstDash val="solid"/>
              <a:miter lim="800000"/>
              <a:headEnd type="arrow" w="med" len="med"/>
              <a:tailEnd type="none" w="lg" len="med"/>
            </a:ln>
            <a:effectLst/>
          </p:spPr>
        </p:cxnSp>
        <p:pic>
          <p:nvPicPr>
            <p:cNvPr id="70" name="Graphic 69" descr="Server icon">
              <a:extLst>
                <a:ext uri="{FF2B5EF4-FFF2-40B4-BE49-F238E27FC236}">
                  <a16:creationId xmlns:a16="http://schemas.microsoft.com/office/drawing/2014/main" id="{D25F7459-E816-4704-8B90-384CD192BF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3112" y="1052749"/>
              <a:ext cx="365760" cy="365760"/>
            </a:xfrm>
            <a:prstGeom prst="rect">
              <a:avLst/>
            </a:prstGeom>
          </p:spPr>
        </p:pic>
        <p:sp>
          <p:nvSpPr>
            <p:cNvPr id="71" name="Rectangle 70">
              <a:extLst>
                <a:ext uri="{FF2B5EF4-FFF2-40B4-BE49-F238E27FC236}">
                  <a16:creationId xmlns:a16="http://schemas.microsoft.com/office/drawing/2014/main" id="{DC80872C-8FD3-4EAB-980C-0517C487D6C2}"/>
                </a:ext>
              </a:extLst>
            </p:cNvPr>
            <p:cNvSpPr/>
            <p:nvPr/>
          </p:nvSpPr>
          <p:spPr>
            <a:xfrm>
              <a:off x="7748977" y="2617493"/>
              <a:ext cx="1273505" cy="406265"/>
            </a:xfrm>
            <a:prstGeom prst="rect">
              <a:avLst/>
            </a:prstGeom>
          </p:spPr>
          <p:txBody>
            <a:bodyPr wrap="square">
              <a:spAutoFit/>
            </a:bodyPr>
            <a:lstStyle/>
            <a:p>
              <a:pPr algn="ctr" defTabSz="914225">
                <a:defRPr/>
              </a:pPr>
              <a:r>
                <a:rPr lang="en-US" sz="1000">
                  <a:latin typeface="Segoe UI Symbol" panose="020B0502040204020203" pitchFamily="34" charset="0"/>
                  <a:ea typeface="Segoe UI Symbol" panose="020B0502040204020203" pitchFamily="34" charset="0"/>
                </a:rPr>
                <a:t>Authentication &amp; Authorization</a:t>
              </a:r>
            </a:p>
          </p:txBody>
        </p:sp>
        <p:sp>
          <p:nvSpPr>
            <p:cNvPr id="72" name="Rectangle 71">
              <a:extLst>
                <a:ext uri="{FF2B5EF4-FFF2-40B4-BE49-F238E27FC236}">
                  <a16:creationId xmlns:a16="http://schemas.microsoft.com/office/drawing/2014/main" id="{1AEBBC32-3BA2-4EFA-8DE5-6386480FD07B}"/>
                </a:ext>
              </a:extLst>
            </p:cNvPr>
            <p:cNvSpPr/>
            <p:nvPr/>
          </p:nvSpPr>
          <p:spPr bwMode="auto">
            <a:xfrm>
              <a:off x="8828268" y="4038980"/>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Guest Config</a:t>
              </a:r>
            </a:p>
            <a:p>
              <a:pPr algn="ctr" defTabSz="932293" fontAlgn="base">
                <a:lnSpc>
                  <a:spcPct val="90000"/>
                </a:lnSpc>
                <a:spcBef>
                  <a:spcPct val="0"/>
                </a:spcBef>
                <a:spcAft>
                  <a:spcPct val="0"/>
                </a:spcAft>
              </a:pPr>
              <a:r>
                <a:rPr lang="en-US" sz="1100">
                  <a:solidFill>
                    <a:srgbClr val="50E6FF"/>
                  </a:solidFill>
                  <a:latin typeface="Segoe UI Semibold"/>
                  <a:cs typeface="Segoe UI" pitchFamily="34" charset="0"/>
                </a:rPr>
                <a:t>Resource Provider</a:t>
              </a:r>
            </a:p>
          </p:txBody>
        </p:sp>
        <p:pic>
          <p:nvPicPr>
            <p:cNvPr id="73" name="Graphic 72">
              <a:extLst>
                <a:ext uri="{FF2B5EF4-FFF2-40B4-BE49-F238E27FC236}">
                  <a16:creationId xmlns:a16="http://schemas.microsoft.com/office/drawing/2014/main" id="{E4BA4658-5760-444B-BB4E-204E0CE9557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4151" y="4051877"/>
              <a:ext cx="365760" cy="365760"/>
            </a:xfrm>
            <a:prstGeom prst="rect">
              <a:avLst/>
            </a:prstGeom>
          </p:spPr>
        </p:pic>
        <p:sp>
          <p:nvSpPr>
            <p:cNvPr id="74" name="Rectangle 73">
              <a:extLst>
                <a:ext uri="{FF2B5EF4-FFF2-40B4-BE49-F238E27FC236}">
                  <a16:creationId xmlns:a16="http://schemas.microsoft.com/office/drawing/2014/main" id="{16BBE668-47FF-4AE6-B349-703D297D9F96}"/>
                </a:ext>
              </a:extLst>
            </p:cNvPr>
            <p:cNvSpPr/>
            <p:nvPr/>
          </p:nvSpPr>
          <p:spPr>
            <a:xfrm>
              <a:off x="7030958" y="3998913"/>
              <a:ext cx="997060" cy="244433"/>
            </a:xfrm>
            <a:prstGeom prst="rect">
              <a:avLst/>
            </a:prstGeom>
          </p:spPr>
          <p:txBody>
            <a:bodyPr wrap="square">
              <a:spAutoFit/>
            </a:bodyPr>
            <a:lstStyle/>
            <a:p>
              <a:pPr algn="ctr" defTabSz="914225">
                <a:defRPr/>
              </a:pPr>
              <a:r>
                <a:rPr lang="en-US" sz="1000">
                  <a:solidFill>
                    <a:schemeClr val="bg1"/>
                  </a:solidFill>
                  <a:latin typeface="Segoe UI Symbol" panose="020B0502040204020203" pitchFamily="34" charset="0"/>
                  <a:ea typeface="Segoe UI Symbol" panose="020B0502040204020203" pitchFamily="34" charset="0"/>
                </a:rPr>
                <a:t>HTTPS/443</a:t>
              </a:r>
            </a:p>
          </p:txBody>
        </p:sp>
        <p:cxnSp>
          <p:nvCxnSpPr>
            <p:cNvPr id="75" name="Straight Connector 74">
              <a:extLst>
                <a:ext uri="{FF2B5EF4-FFF2-40B4-BE49-F238E27FC236}">
                  <a16:creationId xmlns:a16="http://schemas.microsoft.com/office/drawing/2014/main" id="{139DFA84-BF89-4647-8117-407578FFE90D}"/>
                </a:ext>
                <a:ext uri="{C183D7F6-B498-43B3-948B-1728B52AA6E4}">
                  <adec:decorative xmlns:adec="http://schemas.microsoft.com/office/drawing/2017/decorative" val="1"/>
                </a:ext>
              </a:extLst>
            </p:cNvPr>
            <p:cNvCxnSpPr>
              <a:cxnSpLocks/>
              <a:stCxn id="61" idx="1"/>
              <a:endCxn id="45" idx="3"/>
            </p:cNvCxnSpPr>
            <p:nvPr/>
          </p:nvCxnSpPr>
          <p:spPr>
            <a:xfrm flipH="1">
              <a:off x="5823211" y="3519410"/>
              <a:ext cx="3005057" cy="0"/>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76" name="Straight Connector 75">
              <a:extLst>
                <a:ext uri="{FF2B5EF4-FFF2-40B4-BE49-F238E27FC236}">
                  <a16:creationId xmlns:a16="http://schemas.microsoft.com/office/drawing/2014/main" id="{59AE7758-A1F9-4F91-B9B4-22DF12205395}"/>
                </a:ext>
                <a:ext uri="{C183D7F6-B498-43B3-948B-1728B52AA6E4}">
                  <adec:decorative xmlns:adec="http://schemas.microsoft.com/office/drawing/2017/decorative" val="1"/>
                </a:ext>
              </a:extLst>
            </p:cNvPr>
            <p:cNvCxnSpPr>
              <a:cxnSpLocks/>
              <a:stCxn id="72" idx="1"/>
              <a:endCxn id="46" idx="3"/>
            </p:cNvCxnSpPr>
            <p:nvPr/>
          </p:nvCxnSpPr>
          <p:spPr>
            <a:xfrm flipH="1">
              <a:off x="5823211" y="4240148"/>
              <a:ext cx="3005057" cy="3158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77" name="Elbow Connector 227">
              <a:extLst>
                <a:ext uri="{FF2B5EF4-FFF2-40B4-BE49-F238E27FC236}">
                  <a16:creationId xmlns:a16="http://schemas.microsoft.com/office/drawing/2014/main" id="{6B0215F4-B961-4115-9079-40E97706CE6C}"/>
                </a:ext>
                <a:ext uri="{C183D7F6-B498-43B3-948B-1728B52AA6E4}">
                  <adec:decorative xmlns:adec="http://schemas.microsoft.com/office/drawing/2017/decorative" val="1"/>
                </a:ext>
              </a:extLst>
            </p:cNvPr>
            <p:cNvCxnSpPr>
              <a:cxnSpLocks/>
              <a:stCxn id="56" idx="3"/>
              <a:endCxn id="60" idx="2"/>
            </p:cNvCxnSpPr>
            <p:nvPr/>
          </p:nvCxnSpPr>
          <p:spPr>
            <a:xfrm flipV="1">
              <a:off x="9731947" y="4637097"/>
              <a:ext cx="667555" cy="834255"/>
            </a:xfrm>
            <a:prstGeom prst="bentConnector2">
              <a:avLst/>
            </a:prstGeom>
            <a:noFill/>
            <a:ln w="19050" cap="flat" cmpd="sng" algn="ctr">
              <a:solidFill>
                <a:schemeClr val="accent1"/>
              </a:solidFill>
              <a:prstDash val="solid"/>
              <a:miter lim="800000"/>
              <a:headEnd type="arrow" w="med" len="med"/>
              <a:tailEnd type="arrow" w="med" len="med"/>
            </a:ln>
            <a:effectLst/>
          </p:spPr>
        </p:cxnSp>
        <p:grpSp>
          <p:nvGrpSpPr>
            <p:cNvPr id="78" name="Group 77" descr="Microsoft Azure logo">
              <a:extLst>
                <a:ext uri="{FF2B5EF4-FFF2-40B4-BE49-F238E27FC236}">
                  <a16:creationId xmlns:a16="http://schemas.microsoft.com/office/drawing/2014/main" id="{F958AB68-F55B-45EC-AB45-CA7D24F3FC2A}"/>
                </a:ext>
              </a:extLst>
            </p:cNvPr>
            <p:cNvGrpSpPr/>
            <p:nvPr/>
          </p:nvGrpSpPr>
          <p:grpSpPr>
            <a:xfrm>
              <a:off x="8749431" y="1266759"/>
              <a:ext cx="1635117" cy="301856"/>
              <a:chOff x="9047655" y="4372095"/>
              <a:chExt cx="1685927" cy="311236"/>
            </a:xfrm>
          </p:grpSpPr>
          <p:pic>
            <p:nvPicPr>
              <p:cNvPr id="79" name="Picture 78" descr="A picture containing drawing&#10;&#10;Description automatically generated">
                <a:extLst>
                  <a:ext uri="{FF2B5EF4-FFF2-40B4-BE49-F238E27FC236}">
                    <a16:creationId xmlns:a16="http://schemas.microsoft.com/office/drawing/2014/main" id="{86C0E314-37A8-4305-8C1D-CAE9C6E64272}"/>
                  </a:ext>
                </a:extLst>
              </p:cNvPr>
              <p:cNvPicPr>
                <a:picLocks noChangeAspect="1"/>
              </p:cNvPicPr>
              <p:nvPr/>
            </p:nvPicPr>
            <p:blipFill rotWithShape="1">
              <a:blip r:embed="rId9">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80" name="Picture 79" descr="A picture containing drawing&#10;&#10;Description automatically generated">
                <a:extLst>
                  <a:ext uri="{FF2B5EF4-FFF2-40B4-BE49-F238E27FC236}">
                    <a16:creationId xmlns:a16="http://schemas.microsoft.com/office/drawing/2014/main" id="{96409D10-B4B4-4DF3-A268-B786235AB56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grpSp>
    </p:spTree>
    <p:extLst>
      <p:ext uri="{BB962C8B-B14F-4D97-AF65-F5344CB8AC3E}">
        <p14:creationId xmlns:p14="http://schemas.microsoft.com/office/powerpoint/2010/main" val="121403490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Availability zones</a:t>
            </a:r>
          </a:p>
        </p:txBody>
      </p:sp>
      <p:sp>
        <p:nvSpPr>
          <p:cNvPr id="6" name="Text Placeholder 5"/>
          <p:cNvSpPr>
            <a:spLocks noGrp="1"/>
          </p:cNvSpPr>
          <p:nvPr>
            <p:ph sz="quarter" idx="10"/>
          </p:nvPr>
        </p:nvSpPr>
        <p:spPr>
          <a:xfrm>
            <a:off x="441252" y="1453155"/>
            <a:ext cx="6319409" cy="3893374"/>
          </a:xfrm>
        </p:spPr>
        <p:txBody>
          <a:bodyPr vert="horz" wrap="square" lIns="0" tIns="91440" rIns="146304" bIns="91440" rtlCol="0" anchor="t">
            <a:spAutoFit/>
          </a:bodyPr>
          <a:lstStyle/>
          <a:p>
            <a:pPr marL="342900" indent="-342900">
              <a:buFont typeface="Arial" panose="020B0604020202020204" pitchFamily="34" charset="0"/>
              <a:buChar char="•"/>
            </a:pPr>
            <a:r>
              <a:rPr lang="en-IE" dirty="0">
                <a:latin typeface="+mn-lt"/>
              </a:rPr>
              <a:t>Provide protection against downtime due to datacenter failure.</a:t>
            </a:r>
          </a:p>
          <a:p>
            <a:pPr marL="342900" indent="-342900">
              <a:buFont typeface="Arial" panose="020B0604020202020204" pitchFamily="34" charset="0"/>
              <a:buChar char="•"/>
            </a:pPr>
            <a:r>
              <a:rPr lang="en-IE" dirty="0">
                <a:latin typeface="+mn-lt"/>
              </a:rPr>
              <a:t>Physically separate datacenters within the same region.</a:t>
            </a:r>
          </a:p>
          <a:p>
            <a:pPr marL="342900" indent="-342900">
              <a:buFont typeface="Arial" panose="020B0604020202020204" pitchFamily="34" charset="0"/>
              <a:buChar char="•"/>
            </a:pPr>
            <a:r>
              <a:rPr lang="en-IE" dirty="0">
                <a:latin typeface="+mn-lt"/>
              </a:rPr>
              <a:t>Each datacenter is equipped with independent power, cooling, and networking.</a:t>
            </a:r>
            <a:r>
              <a:rPr lang="en-IE" dirty="0"/>
              <a:t> </a:t>
            </a:r>
            <a:endParaRPr lang="en-IE" dirty="0">
              <a:latin typeface="+mn-lt"/>
            </a:endParaRPr>
          </a:p>
          <a:p>
            <a:pPr marL="342900" indent="-342900">
              <a:buFont typeface="Arial" panose="020B0604020202020204" pitchFamily="34" charset="0"/>
              <a:buChar char="•"/>
            </a:pPr>
            <a:r>
              <a:rPr lang="en-IE" dirty="0">
                <a:latin typeface="+mn-lt"/>
              </a:rPr>
              <a:t>Connected through private </a:t>
            </a:r>
            <a:r>
              <a:rPr lang="en-IE" dirty="0" err="1">
                <a:latin typeface="+mn-lt"/>
              </a:rPr>
              <a:t>fiber</a:t>
            </a:r>
            <a:r>
              <a:rPr lang="en-IE" dirty="0">
                <a:latin typeface="+mn-lt"/>
              </a:rPr>
              <a:t>-optic networks.</a:t>
            </a:r>
          </a:p>
        </p:txBody>
      </p:sp>
      <p:grpSp>
        <p:nvGrpSpPr>
          <p:cNvPr id="5" name="Group 4"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3AEDB905-FC8D-448D-AC0A-15F4C45D8B15}"/>
              </a:ext>
            </a:extLst>
          </p:cNvPr>
          <p:cNvGrpSpPr/>
          <p:nvPr/>
        </p:nvGrpSpPr>
        <p:grpSpPr>
          <a:xfrm>
            <a:off x="7050529" y="1255870"/>
            <a:ext cx="4719046" cy="4189761"/>
            <a:chOff x="6818439" y="1571306"/>
            <a:chExt cx="4785298" cy="4248581"/>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 of three fault domains, FD0, FD1 and FD1. FD0 contains one UD 0 and FD1 contains two update domains, UD1 and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 of three fault domains, FD0, FD1 and FD1. FD0 contains one UD 0 and FD1 contains two update domains, UD1 and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 of three fault domains, FD0, FD1 and FD1. FD0 contains one UD 0 and FD1 contains two update domains, UD1 and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 of three fault domains, FD0, FD1 and FD1. FD0 contains one UD 0 and FD1 contains two update domains, UD1 and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 of three fault domains, FD0, FD1 and FD1. FD0 contains one UD 0 and FD1 contains two update domains, UD1 and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 of three fault domains, FD0, FD1 and FD1. FD0 contains one UD 0 and FD1 contains two update domains, UD1 and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6926019" y="2138699"/>
              <a:ext cx="2009653" cy="363946"/>
            </a:xfrm>
            <a:prstGeom prst="rect">
              <a:avLst/>
            </a:prstGeom>
          </p:spPr>
          <p:txBody>
            <a:bodyPr wrap="none">
              <a:spAutoFit/>
            </a:bodyPr>
            <a:lstStyle/>
            <a:p>
              <a:r>
                <a:rPr lang="en-IE" dirty="0"/>
                <a:t>Availability Zone 1</a:t>
              </a:r>
              <a:endParaRPr lang="en-US" dirty="0"/>
            </a:p>
          </p:txBody>
        </p:sp>
        <p:sp>
          <p:nvSpPr>
            <p:cNvPr id="11" name="Rectangle 10">
              <a:extLst>
                <a:ext uri="{FF2B5EF4-FFF2-40B4-BE49-F238E27FC236}">
                  <a16:creationId xmlns:a16="http://schemas.microsoft.com/office/drawing/2014/main" id="{A118B9BF-950B-4A33-B5EC-A51AF5CD77DB}"/>
                </a:ext>
              </a:extLst>
            </p:cNvPr>
            <p:cNvSpPr/>
            <p:nvPr/>
          </p:nvSpPr>
          <p:spPr>
            <a:xfrm>
              <a:off x="8288645" y="5360218"/>
              <a:ext cx="2009653" cy="363946"/>
            </a:xfrm>
            <a:prstGeom prst="rect">
              <a:avLst/>
            </a:prstGeom>
          </p:spPr>
          <p:txBody>
            <a:bodyPr wrap="none">
              <a:spAutoFit/>
            </a:bodyPr>
            <a:lstStyle/>
            <a:p>
              <a:r>
                <a:rPr lang="en-IE"/>
                <a:t>Availability Zone 3</a:t>
              </a:r>
              <a:endParaRPr lang="en-US"/>
            </a:p>
          </p:txBody>
        </p:sp>
        <p:sp>
          <p:nvSpPr>
            <p:cNvPr id="12" name="Rectangle 11">
              <a:extLst>
                <a:ext uri="{FF2B5EF4-FFF2-40B4-BE49-F238E27FC236}">
                  <a16:creationId xmlns:a16="http://schemas.microsoft.com/office/drawing/2014/main" id="{DED9248F-ADD8-4814-8471-968A3DC3042E}"/>
                </a:ext>
              </a:extLst>
            </p:cNvPr>
            <p:cNvSpPr/>
            <p:nvPr/>
          </p:nvSpPr>
          <p:spPr>
            <a:xfrm>
              <a:off x="9426309" y="2104282"/>
              <a:ext cx="2009653" cy="363946"/>
            </a:xfrm>
            <a:prstGeom prst="rect">
              <a:avLst/>
            </a:prstGeom>
          </p:spPr>
          <p:txBody>
            <a:bodyPr wrap="none">
              <a:spAutoFit/>
            </a:bodyPr>
            <a:lstStyle/>
            <a:p>
              <a:r>
                <a:rPr lang="en-IE"/>
                <a:t>Availability Zone 2</a:t>
              </a:r>
              <a:endParaRPr lang="en-US"/>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330344" y="1571306"/>
              <a:ext cx="1693797" cy="400110"/>
            </a:xfrm>
            <a:prstGeom prst="rect">
              <a:avLst/>
            </a:prstGeom>
            <a:solidFill>
              <a:schemeClr val="bg1"/>
            </a:solidFill>
          </p:spPr>
          <p:txBody>
            <a:bodyPr wrap="none">
              <a:spAutoFit/>
            </a:bodyPr>
            <a:lstStyle/>
            <a:p>
              <a:r>
                <a:rPr lang="en-IE" sz="2000"/>
                <a:t>Azure Region</a:t>
              </a:r>
              <a:endParaRPr lang="en-US" sz="2000"/>
            </a:p>
          </p:txBody>
        </p:sp>
      </p:grpSp>
      <p:sp>
        <p:nvSpPr>
          <p:cNvPr id="3" name="Footer Placeholder 1">
            <a:extLst>
              <a:ext uri="{FF2B5EF4-FFF2-40B4-BE49-F238E27FC236}">
                <a16:creationId xmlns:a16="http://schemas.microsoft.com/office/drawing/2014/main" id="{ED33A386-9779-4C37-94E8-F2D8A9F6206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16323" y="273549"/>
            <a:ext cx="10159353" cy="1107996"/>
          </a:xfrm>
        </p:spPr>
        <p:txBody>
          <a:bodyPr/>
          <a:lstStyle/>
          <a:p>
            <a:pPr algn="ctr"/>
            <a:r>
              <a:rPr lang="en-US" b="1">
                <a:cs typeface="Segoe UI"/>
              </a:rPr>
              <a:t>Arc-Enabled Server Extensions (Windows)</a:t>
            </a:r>
            <a:br>
              <a:rPr lang="en-US">
                <a:effectLst/>
                <a:latin typeface="Segoe UI Web (West European)"/>
              </a:rPr>
            </a:br>
            <a:endParaRPr lang="zh-CN" altLang="en-US" b="1"/>
          </a:p>
        </p:txBody>
      </p:sp>
      <p:pic>
        <p:nvPicPr>
          <p:cNvPr id="2" name="Graphic 1">
            <a:extLst>
              <a:ext uri="{FF2B5EF4-FFF2-40B4-BE49-F238E27FC236}">
                <a16:creationId xmlns:a16="http://schemas.microsoft.com/office/drawing/2014/main" id="{142EC443-77EE-40F3-BD69-475853DD894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11124" y="1471984"/>
            <a:ext cx="1016568" cy="1016568"/>
          </a:xfrm>
          <a:prstGeom prst="rect">
            <a:avLst/>
          </a:prstGeom>
        </p:spPr>
      </p:pic>
      <p:sp>
        <p:nvSpPr>
          <p:cNvPr id="11" name="TextBox 10">
            <a:extLst>
              <a:ext uri="{FF2B5EF4-FFF2-40B4-BE49-F238E27FC236}">
                <a16:creationId xmlns:a16="http://schemas.microsoft.com/office/drawing/2014/main" id="{23F0EED7-790A-469C-A719-1E58D54311E3}"/>
              </a:ext>
            </a:extLst>
          </p:cNvPr>
          <p:cNvSpPr txBox="1"/>
          <p:nvPr/>
        </p:nvSpPr>
        <p:spPr>
          <a:xfrm>
            <a:off x="184931" y="2488552"/>
            <a:ext cx="1268953" cy="644437"/>
          </a:xfrm>
          <a:prstGeom prst="rect">
            <a:avLst/>
          </a:prstGeom>
          <a:noFill/>
        </p:spPr>
        <p:txBody>
          <a:bodyPr wrap="square">
            <a:spAutoFit/>
          </a:bodyPr>
          <a:lstStyle/>
          <a:p>
            <a:pPr algn="ctr"/>
            <a:r>
              <a:rPr lang="en-US"/>
              <a:t>Windows Extensions</a:t>
            </a:r>
          </a:p>
        </p:txBody>
      </p:sp>
      <p:pic>
        <p:nvPicPr>
          <p:cNvPr id="8" name="Graphic 7">
            <a:extLst>
              <a:ext uri="{FF2B5EF4-FFF2-40B4-BE49-F238E27FC236}">
                <a16:creationId xmlns:a16="http://schemas.microsoft.com/office/drawing/2014/main" id="{88CE6DC5-F9AF-40E6-9156-778EFF254BB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3944" y="1471984"/>
            <a:ext cx="1016568" cy="1016568"/>
          </a:xfrm>
          <a:prstGeom prst="rect">
            <a:avLst/>
          </a:prstGeom>
        </p:spPr>
      </p:pic>
      <p:pic>
        <p:nvPicPr>
          <p:cNvPr id="12" name="Picture 11" descr="extension">
            <a:extLst>
              <a:ext uri="{FF2B5EF4-FFF2-40B4-BE49-F238E27FC236}">
                <a16:creationId xmlns:a16="http://schemas.microsoft.com/office/drawing/2014/main" id="{AA7B63B8-1844-4D27-B329-2B06A1CF7B66}"/>
              </a:ext>
            </a:extLst>
          </p:cNvPr>
          <p:cNvPicPr>
            <a:picLocks noChangeAspect="1"/>
          </p:cNvPicPr>
          <p:nvPr/>
        </p:nvPicPr>
        <p:blipFill>
          <a:blip r:embed="rId5"/>
          <a:stretch>
            <a:fillRect/>
          </a:stretch>
        </p:blipFill>
        <p:spPr>
          <a:xfrm>
            <a:off x="2414663" y="845393"/>
            <a:ext cx="6147739" cy="5576875"/>
          </a:xfrm>
          <a:prstGeom prst="rect">
            <a:avLst/>
          </a:prstGeom>
        </p:spPr>
      </p:pic>
    </p:spTree>
    <p:extLst>
      <p:ext uri="{BB962C8B-B14F-4D97-AF65-F5344CB8AC3E}">
        <p14:creationId xmlns:p14="http://schemas.microsoft.com/office/powerpoint/2010/main" val="82672743"/>
      </p:ext>
    </p:extLst>
  </p:cSld>
  <p:clrMapOvr>
    <a:masterClrMapping/>
  </p:clrMapOvr>
  <p:transition spd="med">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16323" y="273549"/>
            <a:ext cx="10159353" cy="553998"/>
          </a:xfrm>
        </p:spPr>
        <p:txBody>
          <a:bodyPr/>
          <a:lstStyle/>
          <a:p>
            <a:pPr algn="ctr"/>
            <a:r>
              <a:rPr lang="en-US" b="1">
                <a:cs typeface="Segoe UI"/>
              </a:rPr>
              <a:t>Arc-Enabled Server Extensions (Linux)</a:t>
            </a:r>
            <a:endParaRPr lang="zh-CN" altLang="en-US" b="1"/>
          </a:p>
        </p:txBody>
      </p:sp>
      <p:sp>
        <p:nvSpPr>
          <p:cNvPr id="11" name="TextBox 10">
            <a:extLst>
              <a:ext uri="{FF2B5EF4-FFF2-40B4-BE49-F238E27FC236}">
                <a16:creationId xmlns:a16="http://schemas.microsoft.com/office/drawing/2014/main" id="{23F0EED7-790A-469C-A719-1E58D54311E3}"/>
              </a:ext>
            </a:extLst>
          </p:cNvPr>
          <p:cNvSpPr txBox="1"/>
          <p:nvPr/>
        </p:nvSpPr>
        <p:spPr>
          <a:xfrm>
            <a:off x="151559" y="2488552"/>
            <a:ext cx="1268953" cy="644437"/>
          </a:xfrm>
          <a:prstGeom prst="rect">
            <a:avLst/>
          </a:prstGeom>
          <a:noFill/>
        </p:spPr>
        <p:txBody>
          <a:bodyPr wrap="square">
            <a:spAutoFit/>
          </a:bodyPr>
          <a:lstStyle/>
          <a:p>
            <a:pPr algn="ctr"/>
            <a:r>
              <a:rPr lang="en-US"/>
              <a:t>Linux Extensions</a:t>
            </a:r>
          </a:p>
        </p:txBody>
      </p:sp>
      <p:pic>
        <p:nvPicPr>
          <p:cNvPr id="2" name="Graphic 1" descr="logo">
            <a:extLst>
              <a:ext uri="{FF2B5EF4-FFF2-40B4-BE49-F238E27FC236}">
                <a16:creationId xmlns:a16="http://schemas.microsoft.com/office/drawing/2014/main" id="{142EC443-77EE-40F3-BD69-475853DD89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11124" y="1471984"/>
            <a:ext cx="1016568" cy="1016568"/>
          </a:xfrm>
          <a:prstGeom prst="rect">
            <a:avLst/>
          </a:prstGeom>
        </p:spPr>
      </p:pic>
      <p:pic>
        <p:nvPicPr>
          <p:cNvPr id="8" name="Graphic 7" descr="logo">
            <a:extLst>
              <a:ext uri="{FF2B5EF4-FFF2-40B4-BE49-F238E27FC236}">
                <a16:creationId xmlns:a16="http://schemas.microsoft.com/office/drawing/2014/main" id="{88CE6DC5-F9AF-40E6-9156-778EFF254B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3944" y="1471984"/>
            <a:ext cx="1016568" cy="1016568"/>
          </a:xfrm>
          <a:prstGeom prst="rect">
            <a:avLst/>
          </a:prstGeom>
        </p:spPr>
      </p:pic>
      <p:pic>
        <p:nvPicPr>
          <p:cNvPr id="5" name="Picture 4" descr="extension">
            <a:extLst>
              <a:ext uri="{FF2B5EF4-FFF2-40B4-BE49-F238E27FC236}">
                <a16:creationId xmlns:a16="http://schemas.microsoft.com/office/drawing/2014/main" id="{B654B2DF-92CB-4144-BD62-2A964CC21BF9}"/>
              </a:ext>
            </a:extLst>
          </p:cNvPr>
          <p:cNvPicPr>
            <a:picLocks noChangeAspect="1"/>
          </p:cNvPicPr>
          <p:nvPr/>
        </p:nvPicPr>
        <p:blipFill>
          <a:blip r:embed="rId5"/>
          <a:stretch>
            <a:fillRect/>
          </a:stretch>
        </p:blipFill>
        <p:spPr>
          <a:xfrm>
            <a:off x="2416263" y="918645"/>
            <a:ext cx="6186237" cy="5459853"/>
          </a:xfrm>
          <a:prstGeom prst="rect">
            <a:avLst/>
          </a:prstGeom>
        </p:spPr>
      </p:pic>
    </p:spTree>
    <p:extLst>
      <p:ext uri="{BB962C8B-B14F-4D97-AF65-F5344CB8AC3E}">
        <p14:creationId xmlns:p14="http://schemas.microsoft.com/office/powerpoint/2010/main" val="3892998411"/>
      </p:ext>
    </p:extLst>
  </p:cSld>
  <p:clrMapOvr>
    <a:masterClrMapping/>
  </p:clrMapOvr>
  <p:transition spd="med">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1241370" cy="1661993"/>
          </a:xfrm>
        </p:spPr>
        <p:txBody>
          <a:bodyPr/>
          <a:lstStyle/>
          <a:p>
            <a:r>
              <a:rPr lang="en-US" b="1">
                <a:ea typeface="+mj-lt"/>
                <a:cs typeface="+mj-lt"/>
              </a:rPr>
              <a:t>Compatibility matrix – Arc Enabled Servers</a:t>
            </a:r>
            <a:br>
              <a:rPr lang="en-US">
                <a:ea typeface="+mj-lt"/>
                <a:cs typeface="+mj-lt"/>
              </a:rPr>
            </a:br>
            <a:endParaRPr lang="en-US">
              <a:ea typeface="+mj-lt"/>
              <a:cs typeface="+mj-lt"/>
            </a:endParaRPr>
          </a:p>
          <a:p>
            <a:endParaRPr lang="en-US">
              <a:solidFill>
                <a:srgbClr val="505050"/>
              </a:solidFill>
              <a:cs typeface="Segoe UI Light"/>
            </a:endParaRPr>
          </a:p>
        </p:txBody>
      </p:sp>
      <p:sp>
        <p:nvSpPr>
          <p:cNvPr id="5" name="TextBox 4" descr="Compatibility matrix">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sp>
        <p:nvSpPr>
          <p:cNvPr id="6" name="Content Placeholder 5">
            <a:extLst>
              <a:ext uri="{FF2B5EF4-FFF2-40B4-BE49-F238E27FC236}">
                <a16:creationId xmlns:a16="http://schemas.microsoft.com/office/drawing/2014/main" id="{12C2E5DF-F2BE-47A5-98A5-9D086587E329}"/>
              </a:ext>
            </a:extLst>
          </p:cNvPr>
          <p:cNvSpPr>
            <a:spLocks noGrp="1"/>
          </p:cNvSpPr>
          <p:nvPr>
            <p:ph idx="1"/>
          </p:nvPr>
        </p:nvSpPr>
        <p:spPr>
          <a:xfrm>
            <a:off x="334434" y="854405"/>
            <a:ext cx="11523132" cy="6081293"/>
          </a:xfrm>
        </p:spPr>
        <p:txBody>
          <a:bodyPr vert="horz" wrap="square" lIns="119520" tIns="59760" rIns="119520" bIns="59760" rtlCol="0" anchor="t">
            <a:spAutoFit/>
          </a:bodyPr>
          <a:lstStyle/>
          <a:p>
            <a:pPr marL="0" indent="0">
              <a:buClr>
                <a:srgbClr val="7C7C7C"/>
              </a:buClr>
              <a:buNone/>
            </a:pPr>
            <a:r>
              <a:rPr lang="en-US" sz="2000" b="0">
                <a:solidFill>
                  <a:schemeClr val="tx1"/>
                </a:solidFill>
                <a:latin typeface="Segoe UI (Body)"/>
                <a:ea typeface="微软雅黑"/>
                <a:cs typeface="Segoe UI"/>
              </a:rPr>
              <a:t>The following versions of the Windows and Linux operating system are officially supported for the Azure Connected Machine agent:</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Windows Server 2008 R2 SP1, Windows Server 2012 R2, 2016, 2019, and 2022 (including Server Core)</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Ubuntu 16.04, 18.04, and 20.04 LTS (x64)</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CentOS Linux 7 and 8 (x64)</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SUSE Linux Enterprise Server (SLES) 12 and 15 (x64)</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Red Hat Enterprise Linux (RHEL) 7 and 8 (x64)</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Amazon Linux 2 (x64)</a:t>
            </a:r>
            <a:endParaRPr lang="en-US" sz="2000" b="0">
              <a:solidFill>
                <a:schemeClr val="tx1"/>
              </a:solidFill>
              <a:latin typeface="Segoe UI (Body)"/>
              <a:ea typeface="微软雅黑"/>
            </a:endParaRPr>
          </a:p>
          <a:p>
            <a:pPr marL="247129" indent="-247129">
              <a:buClr>
                <a:srgbClr val="7C7C7C"/>
              </a:buClr>
            </a:pPr>
            <a:r>
              <a:rPr lang="en-US" sz="2000" b="0">
                <a:solidFill>
                  <a:schemeClr val="tx1"/>
                </a:solidFill>
                <a:latin typeface="Segoe UI (Body)"/>
                <a:ea typeface="微软雅黑"/>
                <a:cs typeface="Segoe UI"/>
              </a:rPr>
              <a:t>Oracle Linux 7</a:t>
            </a:r>
            <a:endParaRPr lang="en-US" sz="2000" b="0">
              <a:solidFill>
                <a:schemeClr val="tx1"/>
              </a:solidFill>
              <a:latin typeface="Segoe UI (Body)"/>
              <a:ea typeface="微软雅黑"/>
            </a:endParaRPr>
          </a:p>
          <a:p>
            <a:pPr marL="247129" indent="-247129">
              <a:buClr>
                <a:srgbClr val="7C7C7C"/>
              </a:buClr>
            </a:pPr>
            <a:endParaRPr lang="en-US" sz="1765" b="0">
              <a:solidFill>
                <a:schemeClr val="tx1"/>
              </a:solidFill>
            </a:endParaRPr>
          </a:p>
          <a:p>
            <a:pPr marL="247129" indent="-247129">
              <a:buClr>
                <a:srgbClr val="7C7C7C"/>
              </a:buClr>
            </a:pPr>
            <a:endParaRPr lang="en-US" sz="1765">
              <a:solidFill>
                <a:schemeClr val="tx1"/>
              </a:solidFill>
            </a:endParaRPr>
          </a:p>
        </p:txBody>
      </p:sp>
    </p:spTree>
    <p:extLst>
      <p:ext uri="{BB962C8B-B14F-4D97-AF65-F5344CB8AC3E}">
        <p14:creationId xmlns:p14="http://schemas.microsoft.com/office/powerpoint/2010/main" val="2617524719"/>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a:ea typeface="+mj-lt"/>
                <a:cs typeface="+mj-lt"/>
              </a:rPr>
              <a:t>Azure Arc-Enabled Servers - Pricing Model</a:t>
            </a:r>
            <a:br>
              <a:rPr lang="en-US">
                <a:ea typeface="+mj-lt"/>
                <a:cs typeface="+mj-lt"/>
              </a:rPr>
            </a:br>
            <a:endParaRPr lang="en-US">
              <a:ea typeface="+mj-lt"/>
              <a:cs typeface="+mj-lt"/>
            </a:endParaRPr>
          </a:p>
          <a:p>
            <a:endParaRPr lang="en-US">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sp>
        <p:nvSpPr>
          <p:cNvPr id="6" name="Content Placeholder 5">
            <a:extLst>
              <a:ext uri="{FF2B5EF4-FFF2-40B4-BE49-F238E27FC236}">
                <a16:creationId xmlns:a16="http://schemas.microsoft.com/office/drawing/2014/main" id="{12C2E5DF-F2BE-47A5-98A5-9D086587E329}"/>
              </a:ext>
            </a:extLst>
          </p:cNvPr>
          <p:cNvSpPr>
            <a:spLocks noGrp="1"/>
          </p:cNvSpPr>
          <p:nvPr>
            <p:ph idx="1"/>
          </p:nvPr>
        </p:nvSpPr>
        <p:spPr>
          <a:xfrm>
            <a:off x="334434" y="726262"/>
            <a:ext cx="11523132" cy="7040530"/>
          </a:xfrm>
        </p:spPr>
        <p:txBody>
          <a:bodyPr vert="horz" wrap="square" lIns="119520" tIns="59760" rIns="119520" bIns="59760" rtlCol="0" anchor="t">
            <a:spAutoFit/>
          </a:bodyPr>
          <a:lstStyle/>
          <a:p>
            <a:pPr marL="0" indent="0">
              <a:buClr>
                <a:srgbClr val="7C7C7C"/>
              </a:buClr>
              <a:buNone/>
            </a:pPr>
            <a:r>
              <a:rPr lang="en-US" sz="2800">
                <a:solidFill>
                  <a:schemeClr val="tx1"/>
                </a:solidFill>
                <a:latin typeface="Segoe UI (Body)"/>
                <a:ea typeface="微软雅黑"/>
                <a:cs typeface="Segoe UI"/>
              </a:rPr>
              <a:t>No additional cost</a:t>
            </a:r>
          </a:p>
          <a:p>
            <a:pPr>
              <a:buClr>
                <a:srgbClr val="7C7C7C"/>
              </a:buClr>
            </a:pPr>
            <a:r>
              <a:rPr lang="en-US" sz="2000" b="0">
                <a:solidFill>
                  <a:schemeClr val="tx1"/>
                </a:solidFill>
                <a:latin typeface="Segoe UI (Body)"/>
                <a:ea typeface="微软雅黑"/>
                <a:cs typeface="Segoe UI"/>
              </a:rPr>
              <a:t>Azure control plane functionality:</a:t>
            </a:r>
          </a:p>
          <a:p>
            <a:pPr>
              <a:buClr>
                <a:srgbClr val="7C7C7C"/>
              </a:buClr>
            </a:pPr>
            <a:r>
              <a:rPr lang="en-US" sz="2000" b="0">
                <a:solidFill>
                  <a:schemeClr val="tx1"/>
                </a:solidFill>
                <a:latin typeface="Segoe UI (Body)"/>
                <a:ea typeface="微软雅黑"/>
                <a:cs typeface="Segoe UI"/>
              </a:rPr>
              <a:t>Attaching servers to Azure</a:t>
            </a:r>
          </a:p>
          <a:p>
            <a:pPr>
              <a:buClr>
                <a:srgbClr val="7C7C7C"/>
              </a:buClr>
            </a:pPr>
            <a:r>
              <a:rPr lang="en-US" sz="2000" b="0">
                <a:solidFill>
                  <a:schemeClr val="tx1"/>
                </a:solidFill>
                <a:latin typeface="Segoe UI (Body)"/>
                <a:ea typeface="微软雅黑"/>
                <a:cs typeface="Segoe UI"/>
              </a:rPr>
              <a:t>Resource inventory and organization through Azure resource groups and tags</a:t>
            </a:r>
          </a:p>
          <a:p>
            <a:pPr>
              <a:buClr>
                <a:srgbClr val="7C7C7C"/>
              </a:buClr>
            </a:pPr>
            <a:r>
              <a:rPr lang="en-US" sz="2000" b="0">
                <a:solidFill>
                  <a:schemeClr val="tx1"/>
                </a:solidFill>
                <a:latin typeface="Segoe UI (Body)"/>
                <a:ea typeface="微软雅黑"/>
                <a:cs typeface="Segoe UI"/>
              </a:rPr>
              <a:t>Indexing and searching through Azure Resource Graph</a:t>
            </a:r>
          </a:p>
          <a:p>
            <a:pPr>
              <a:buClr>
                <a:srgbClr val="7C7C7C"/>
              </a:buClr>
            </a:pPr>
            <a:r>
              <a:rPr lang="en-US" sz="2000" b="0">
                <a:solidFill>
                  <a:schemeClr val="tx1"/>
                </a:solidFill>
                <a:latin typeface="Segoe UI (Body)"/>
                <a:ea typeface="微软雅黑"/>
                <a:cs typeface="Segoe UI"/>
              </a:rPr>
              <a:t>Access and security through RBAC and subscriptions</a:t>
            </a:r>
          </a:p>
          <a:p>
            <a:pPr>
              <a:buClr>
                <a:srgbClr val="7C7C7C"/>
              </a:buClr>
            </a:pPr>
            <a:r>
              <a:rPr lang="en-US" sz="2000" b="0">
                <a:solidFill>
                  <a:schemeClr val="tx1"/>
                </a:solidFill>
                <a:latin typeface="Segoe UI (Body)"/>
                <a:ea typeface="微软雅黑"/>
                <a:cs typeface="Segoe UI"/>
              </a:rPr>
              <a:t>Environments and automation through templates and extensions</a:t>
            </a:r>
          </a:p>
          <a:p>
            <a:pPr marL="0" indent="0">
              <a:buClr>
                <a:srgbClr val="7C7C7C"/>
              </a:buClr>
              <a:buNone/>
            </a:pPr>
            <a:r>
              <a:rPr lang="en-US" sz="2800">
                <a:solidFill>
                  <a:schemeClr val="tx1"/>
                </a:solidFill>
                <a:latin typeface="Segoe UI (Body)"/>
                <a:ea typeface="微软雅黑"/>
                <a:cs typeface="Segoe UI"/>
              </a:rPr>
              <a:t>Paid services</a:t>
            </a:r>
          </a:p>
          <a:p>
            <a:pPr>
              <a:buClr>
                <a:srgbClr val="7C7C7C"/>
              </a:buClr>
            </a:pPr>
            <a:r>
              <a:rPr lang="en-US" sz="2000" b="0">
                <a:solidFill>
                  <a:schemeClr val="tx1"/>
                </a:solidFill>
                <a:latin typeface="Segoe UI (Body)"/>
                <a:ea typeface="微软雅黑"/>
                <a:cs typeface="Segoe UI"/>
              </a:rPr>
              <a:t>Azure Policy guest configuration: $6/Server/month.</a:t>
            </a:r>
          </a:p>
          <a:p>
            <a:pPr>
              <a:buClr>
                <a:srgbClr val="7C7C7C"/>
              </a:buClr>
            </a:pPr>
            <a:r>
              <a:rPr lang="en-US" sz="2000" b="0">
                <a:solidFill>
                  <a:schemeClr val="tx1"/>
                </a:solidFill>
                <a:latin typeface="Segoe UI (Body)"/>
                <a:ea typeface="微软雅黑"/>
                <a:cs typeface="Segoe UI"/>
              </a:rPr>
              <a:t>Any other Azure service that is attached, for example Azure Defender or Azure Monitor, will be charged as per the pricing for that service. </a:t>
            </a:r>
            <a:r>
              <a:rPr lang="en-US" sz="2000">
                <a:solidFill>
                  <a:schemeClr val="tx1"/>
                </a:solidFill>
                <a:latin typeface="Segoe UI (Body)"/>
              </a:rPr>
              <a:t> </a:t>
            </a:r>
            <a:r>
              <a:rPr lang="en-US" sz="2000" b="0">
                <a:solidFill>
                  <a:schemeClr val="tx1"/>
                </a:solidFill>
                <a:latin typeface="Segoe UI (Body)"/>
                <a:hlinkClick r:id="rId3" tooltip="https://aka.ms/azpricingcalculator">
                  <a:extLst>
                    <a:ext uri="{A12FA001-AC4F-418D-AE19-62706E023703}">
                      <ahyp:hlinkClr xmlns:ahyp="http://schemas.microsoft.com/office/drawing/2018/hyperlinkcolor" val="tx"/>
                    </a:ext>
                  </a:extLst>
                </a:hlinkClick>
              </a:rPr>
              <a:t>Learn more about billing</a:t>
            </a:r>
            <a:endParaRPr lang="en-US" sz="2000" b="0">
              <a:solidFill>
                <a:schemeClr val="tx1"/>
              </a:solidFill>
              <a:latin typeface="Segoe UI (Body)"/>
              <a:ea typeface="微软雅黑"/>
            </a:endParaRPr>
          </a:p>
          <a:p>
            <a:pPr marL="247129" indent="-247129">
              <a:buClr>
                <a:srgbClr val="7C7C7C"/>
              </a:buClr>
            </a:pPr>
            <a:endParaRPr lang="en-US" sz="1765" b="0">
              <a:solidFill>
                <a:schemeClr val="tx1"/>
              </a:solidFill>
            </a:endParaRPr>
          </a:p>
          <a:p>
            <a:pPr marL="247129" indent="-247129">
              <a:buClr>
                <a:srgbClr val="7C7C7C"/>
              </a:buClr>
            </a:pPr>
            <a:endParaRPr lang="en-US" sz="1765">
              <a:solidFill>
                <a:schemeClr val="tx1"/>
              </a:solidFill>
            </a:endParaRPr>
          </a:p>
        </p:txBody>
      </p:sp>
    </p:spTree>
    <p:extLst>
      <p:ext uri="{BB962C8B-B14F-4D97-AF65-F5344CB8AC3E}">
        <p14:creationId xmlns:p14="http://schemas.microsoft.com/office/powerpoint/2010/main" val="3429395832"/>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892669" cy="964692"/>
          </a:xfrm>
        </p:spPr>
        <p:txBody>
          <a:bodyPr>
            <a:noAutofit/>
          </a:bodyPr>
          <a:lstStyle/>
          <a:p>
            <a:r>
              <a:rPr lang="en-US"/>
              <a:t>SQL Server on Azure Arc-Enabled Servers</a:t>
            </a:r>
          </a:p>
        </p:txBody>
      </p:sp>
    </p:spTree>
    <p:extLst>
      <p:ext uri="{BB962C8B-B14F-4D97-AF65-F5344CB8AC3E}">
        <p14:creationId xmlns:p14="http://schemas.microsoft.com/office/powerpoint/2010/main" val="266831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3A7C1-7D17-4FB4-802B-8507969C1EB4}"/>
              </a:ext>
            </a:extLst>
          </p:cNvPr>
          <p:cNvSpPr>
            <a:spLocks noGrp="1"/>
          </p:cNvSpPr>
          <p:nvPr>
            <p:ph type="title"/>
          </p:nvPr>
        </p:nvSpPr>
        <p:spPr/>
        <p:txBody>
          <a:bodyPr/>
          <a:lstStyle/>
          <a:p>
            <a:r>
              <a:rPr lang="en-US">
                <a:cs typeface="Segoe UI"/>
              </a:rPr>
              <a:t>SQL Server on Azure Arc-Enabled Servers</a:t>
            </a:r>
          </a:p>
        </p:txBody>
      </p:sp>
      <p:sp>
        <p:nvSpPr>
          <p:cNvPr id="3" name="Content Placeholder 2">
            <a:extLst>
              <a:ext uri="{FF2B5EF4-FFF2-40B4-BE49-F238E27FC236}">
                <a16:creationId xmlns:a16="http://schemas.microsoft.com/office/drawing/2014/main" id="{4D9D0AC8-D1E8-4B85-9876-6C947B4982C3}"/>
              </a:ext>
            </a:extLst>
          </p:cNvPr>
          <p:cNvSpPr>
            <a:spLocks noGrp="1"/>
          </p:cNvSpPr>
          <p:nvPr>
            <p:ph idx="1"/>
          </p:nvPr>
        </p:nvSpPr>
        <p:spPr>
          <a:xfrm>
            <a:off x="586740" y="1256467"/>
            <a:ext cx="11018520" cy="5343001"/>
          </a:xfrm>
        </p:spPr>
        <p:txBody>
          <a:bodyPr vert="horz" wrap="square" lIns="0" tIns="0" rIns="0" bIns="0" rtlCol="0" anchor="t">
            <a:spAutoFit/>
          </a:bodyPr>
          <a:lstStyle/>
          <a:p>
            <a:pPr algn="just"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Connected Machine Agent + SQL Arc Extension = SQL Server on Arc enabled Servers.</a:t>
            </a:r>
            <a:r>
              <a:rPr lang="en-US" b="0" i="0">
                <a:solidFill>
                  <a:srgbClr val="000000"/>
                </a:solidFill>
                <a:effectLst/>
                <a:latin typeface="Segoe UI" panose="020B0502040204020203" pitchFamily="34" charset="0"/>
              </a:rPr>
              <a:t>​</a:t>
            </a:r>
            <a:endParaRPr lang="en-US" b="0" i="0" u="none" strike="noStrike">
              <a:solidFill>
                <a:srgbClr val="000000"/>
              </a:solidFill>
              <a:effectLst/>
              <a:latin typeface="Segoe UI" panose="020B0502040204020203" pitchFamily="34" charset="0"/>
            </a:endParaRPr>
          </a:p>
          <a:p>
            <a:pPr algn="just"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It helps us to extend Azure services to SQL Server instances hosted outside of Azure - in our datacenter, on the edge, or in some other cloud environment.</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marL="0" indent="0" algn="just" rtl="0" fontAlgn="base">
              <a:buNone/>
            </a:pPr>
            <a:endParaRPr lang="en-US" b="0" i="0">
              <a:solidFill>
                <a:srgbClr val="000000"/>
              </a:solidFill>
              <a:effectLst/>
              <a:latin typeface="Arial" panose="020B0604020202020204" pitchFamily="34" charset="0"/>
            </a:endParaRPr>
          </a:p>
          <a:p>
            <a:pPr marL="0" indent="0" algn="just" rtl="0" fontAlgn="base">
              <a:buNone/>
            </a:pPr>
            <a:r>
              <a:rPr lang="en-US" b="1" i="0" u="none" strike="noStrike">
                <a:solidFill>
                  <a:srgbClr val="000000"/>
                </a:solidFill>
                <a:effectLst/>
                <a:latin typeface="Segoe UI" panose="020B0502040204020203" pitchFamily="34" charset="0"/>
              </a:rPr>
              <a:t>Steps</a:t>
            </a:r>
            <a:r>
              <a:rPr lang="en-US" b="1" i="0">
                <a:solidFill>
                  <a:srgbClr val="000000"/>
                </a:solidFill>
                <a:effectLst/>
                <a:latin typeface="Segoe UI" panose="020B0502040204020203" pitchFamily="34" charset="0"/>
              </a:rPr>
              <a:t>​:</a:t>
            </a:r>
            <a:endParaRPr lang="en-US" b="1" i="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Server onboarding via Registration Script.</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Install SQL Arc Extension.</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just" rtl="0" fontAlgn="base">
              <a:buFont typeface="Arial" panose="020B0604020202020204" pitchFamily="34" charset="0"/>
              <a:buChar char="•"/>
            </a:pPr>
            <a:r>
              <a:rPr lang="en-US" b="0" i="0" u="none" strike="noStrike">
                <a:solidFill>
                  <a:srgbClr val="000000"/>
                </a:solidFill>
                <a:effectLst/>
                <a:latin typeface="Segoe UI" panose="020B0502040204020203" pitchFamily="34" charset="0"/>
              </a:rPr>
              <a:t>It discovers and maps respective SQL Server instance(s) on Azure.</a:t>
            </a:r>
            <a:r>
              <a:rPr lang="en-US"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endParaRPr lang="en-US" b="0" i="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996462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1241370" cy="2215991"/>
          </a:xfrm>
        </p:spPr>
        <p:txBody>
          <a:bodyPr/>
          <a:lstStyle/>
          <a:p>
            <a:r>
              <a:rPr lang="en-US" b="1">
                <a:ea typeface="+mj-lt"/>
                <a:cs typeface="+mj-lt"/>
              </a:rPr>
              <a:t>Compatibility matrix – SQL Server on Arc Enabled Servers</a:t>
            </a:r>
            <a:br>
              <a:rPr lang="en-US">
                <a:ea typeface="+mj-lt"/>
                <a:cs typeface="+mj-lt"/>
              </a:rPr>
            </a:br>
            <a:endParaRPr lang="en-US">
              <a:ea typeface="+mj-lt"/>
              <a:cs typeface="+mj-lt"/>
            </a:endParaRPr>
          </a:p>
          <a:p>
            <a:endParaRPr lang="en-US">
              <a:solidFill>
                <a:srgbClr val="505050"/>
              </a:solidFill>
              <a:cs typeface="Segoe UI Light"/>
            </a:endParaRPr>
          </a:p>
        </p:txBody>
      </p:sp>
      <p:sp>
        <p:nvSpPr>
          <p:cNvPr id="5" name="TextBox 4" descr="Compatibility matrix">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sp>
        <p:nvSpPr>
          <p:cNvPr id="6" name="Content Placeholder 5">
            <a:extLst>
              <a:ext uri="{FF2B5EF4-FFF2-40B4-BE49-F238E27FC236}">
                <a16:creationId xmlns:a16="http://schemas.microsoft.com/office/drawing/2014/main" id="{12C2E5DF-F2BE-47A5-98A5-9D086587E329}"/>
              </a:ext>
            </a:extLst>
          </p:cNvPr>
          <p:cNvSpPr>
            <a:spLocks noGrp="1"/>
          </p:cNvSpPr>
          <p:nvPr>
            <p:ph idx="1"/>
          </p:nvPr>
        </p:nvSpPr>
        <p:spPr>
          <a:xfrm>
            <a:off x="334434" y="1600953"/>
            <a:ext cx="11523132" cy="4510350"/>
          </a:xfrm>
        </p:spPr>
        <p:txBody>
          <a:bodyPr vert="horz" wrap="square" lIns="119520" tIns="59760" rIns="119520" bIns="59760" rtlCol="0" anchor="t">
            <a:spAutoFit/>
          </a:bodyPr>
          <a:lstStyle/>
          <a:p>
            <a:pPr marL="0" indent="0" algn="just">
              <a:buClr>
                <a:srgbClr val="7C7C7C"/>
              </a:buClr>
              <a:buNone/>
            </a:pPr>
            <a:r>
              <a:rPr lang="en-US" sz="2000" b="0">
                <a:solidFill>
                  <a:schemeClr val="tx1"/>
                </a:solidFill>
                <a:latin typeface="Segoe UI (Body)"/>
                <a:ea typeface="微软雅黑"/>
                <a:cs typeface="Segoe UI"/>
              </a:rPr>
              <a:t>SQL Server on Arc-enabled servers supports SQL Server 2012 or higher running on one of the following versions of the Windows or Linux operating system:</a:t>
            </a:r>
          </a:p>
          <a:p>
            <a:pPr algn="just">
              <a:buClr>
                <a:srgbClr val="7C7C7C"/>
              </a:buClr>
            </a:pPr>
            <a:r>
              <a:rPr lang="en-US" sz="2000" b="0">
                <a:solidFill>
                  <a:schemeClr val="tx1"/>
                </a:solidFill>
                <a:latin typeface="Segoe UI (Body)"/>
                <a:ea typeface="微软雅黑"/>
                <a:cs typeface="Segoe UI"/>
              </a:rPr>
              <a:t>Windows Server 2012 R2 and higher</a:t>
            </a:r>
          </a:p>
          <a:p>
            <a:pPr algn="just">
              <a:buClr>
                <a:srgbClr val="7C7C7C"/>
              </a:buClr>
            </a:pPr>
            <a:r>
              <a:rPr lang="en-US" sz="2000" b="0">
                <a:solidFill>
                  <a:schemeClr val="tx1"/>
                </a:solidFill>
                <a:latin typeface="Segoe UI (Body)"/>
                <a:ea typeface="微软雅黑"/>
                <a:cs typeface="Segoe UI"/>
              </a:rPr>
              <a:t>Ubuntu 16.04 and 18.04 (x64)</a:t>
            </a:r>
          </a:p>
          <a:p>
            <a:pPr algn="just">
              <a:buClr>
                <a:srgbClr val="7C7C7C"/>
              </a:buClr>
            </a:pPr>
            <a:r>
              <a:rPr lang="en-US" sz="2000" b="0">
                <a:solidFill>
                  <a:schemeClr val="tx1"/>
                </a:solidFill>
                <a:latin typeface="Segoe UI (Body)"/>
                <a:ea typeface="微软雅黑"/>
                <a:cs typeface="Segoe UI"/>
              </a:rPr>
              <a:t>Red Hat Enterprise Linux (RHEL) 7 (x64)</a:t>
            </a:r>
          </a:p>
          <a:p>
            <a:pPr algn="just">
              <a:buClr>
                <a:srgbClr val="7C7C7C"/>
              </a:buClr>
            </a:pPr>
            <a:r>
              <a:rPr lang="en-US" sz="2000" b="0">
                <a:solidFill>
                  <a:schemeClr val="tx1"/>
                </a:solidFill>
                <a:latin typeface="Segoe UI (Body)"/>
                <a:ea typeface="微软雅黑"/>
                <a:cs typeface="Segoe UI"/>
              </a:rPr>
              <a:t>SUSE Linux Enterprise Server (SLES) 15 (x64)</a:t>
            </a:r>
          </a:p>
          <a:p>
            <a:pPr marL="247015" indent="-247015">
              <a:buClr>
                <a:srgbClr val="7C7C7C"/>
              </a:buClr>
            </a:pPr>
            <a:endParaRPr lang="en-US" sz="1750" b="0">
              <a:solidFill>
                <a:schemeClr val="tx1"/>
              </a:solidFill>
              <a:latin typeface="Segoe UI"/>
              <a:ea typeface="微软雅黑"/>
              <a:cs typeface="Segoe UI"/>
            </a:endParaRPr>
          </a:p>
          <a:p>
            <a:pPr marL="247015" indent="-247015">
              <a:buClr>
                <a:srgbClr val="7C7C7C"/>
              </a:buClr>
            </a:pPr>
            <a:endParaRPr lang="en-US" sz="1765" b="0">
              <a:solidFill>
                <a:schemeClr val="tx1"/>
              </a:solidFill>
            </a:endParaRPr>
          </a:p>
          <a:p>
            <a:pPr marL="247015" indent="-247015">
              <a:buClr>
                <a:srgbClr val="7C7C7C"/>
              </a:buClr>
            </a:pPr>
            <a:endParaRPr lang="en-US" sz="1765">
              <a:solidFill>
                <a:schemeClr val="tx1"/>
              </a:solidFill>
            </a:endParaRPr>
          </a:p>
        </p:txBody>
      </p:sp>
    </p:spTree>
    <p:extLst>
      <p:ext uri="{BB962C8B-B14F-4D97-AF65-F5344CB8AC3E}">
        <p14:creationId xmlns:p14="http://schemas.microsoft.com/office/powerpoint/2010/main" val="3554485562"/>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892669" cy="672592"/>
          </a:xfrm>
        </p:spPr>
        <p:txBody>
          <a:bodyPr>
            <a:normAutofit/>
          </a:bodyPr>
          <a:lstStyle/>
          <a:p>
            <a:r>
              <a:rPr lang="en-US"/>
              <a:t>Azure Arc-Enabled Kubernetes</a:t>
            </a:r>
          </a:p>
        </p:txBody>
      </p:sp>
    </p:spTree>
    <p:extLst>
      <p:ext uri="{BB962C8B-B14F-4D97-AF65-F5344CB8AC3E}">
        <p14:creationId xmlns:p14="http://schemas.microsoft.com/office/powerpoint/2010/main" val="272982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47318" y="457200"/>
            <a:ext cx="11089387" cy="937092"/>
          </a:xfrm>
        </p:spPr>
        <p:txBody>
          <a:bodyPr/>
          <a:lstStyle/>
          <a:p>
            <a:pPr algn="ctr"/>
            <a:r>
              <a:rPr lang="en-US"/>
              <a:t>Azure Arc enabled Kubernetes</a:t>
            </a:r>
            <a:br>
              <a:rPr lang="en-US"/>
            </a:br>
            <a:r>
              <a:rPr lang="en-US" sz="2000">
                <a:latin typeface="+mn-lt"/>
              </a:rPr>
              <a:t>Connect, manage, and operate Kubernetes clusters and applications running anywhere using Azure Arc</a:t>
            </a:r>
          </a:p>
        </p:txBody>
      </p:sp>
      <p:pic>
        <p:nvPicPr>
          <p:cNvPr id="88" name="Graphic 87">
            <a:extLst>
              <a:ext uri="{FF2B5EF4-FFF2-40B4-BE49-F238E27FC236}">
                <a16:creationId xmlns:a16="http://schemas.microsoft.com/office/drawing/2014/main" id="{DB8D5B7B-5BE1-4C41-A1F3-43470BCBBB7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2999" y="2012311"/>
            <a:ext cx="841248" cy="841248"/>
          </a:xfrm>
          <a:prstGeom prst="rect">
            <a:avLst/>
          </a:prstGeom>
        </p:spPr>
      </p:pic>
      <p:sp>
        <p:nvSpPr>
          <p:cNvPr id="7" name="Content Placeholder 6">
            <a:extLst>
              <a:ext uri="{FF2B5EF4-FFF2-40B4-BE49-F238E27FC236}">
                <a16:creationId xmlns:a16="http://schemas.microsoft.com/office/drawing/2014/main" id="{F108A251-3030-4D64-826F-A97712C89FBC}"/>
              </a:ext>
            </a:extLst>
          </p:cNvPr>
          <p:cNvSpPr>
            <a:spLocks noGrp="1"/>
          </p:cNvSpPr>
          <p:nvPr>
            <p:ph sz="quarter" idx="11"/>
          </p:nvPr>
        </p:nvSpPr>
        <p:spPr>
          <a:xfrm>
            <a:off x="993211" y="3254666"/>
            <a:ext cx="2790825" cy="276999"/>
          </a:xfrm>
        </p:spPr>
        <p:txBody>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a:t>
            </a:r>
          </a:p>
        </p:txBody>
      </p:sp>
      <p:sp>
        <p:nvSpPr>
          <p:cNvPr id="8" name="Content Placeholder 7">
            <a:extLst>
              <a:ext uri="{FF2B5EF4-FFF2-40B4-BE49-F238E27FC236}">
                <a16:creationId xmlns:a16="http://schemas.microsoft.com/office/drawing/2014/main" id="{A26D13B0-464C-4C8A-9F7C-C9ADE1CE97D2}"/>
              </a:ext>
            </a:extLst>
          </p:cNvPr>
          <p:cNvSpPr>
            <a:spLocks noGrp="1"/>
          </p:cNvSpPr>
          <p:nvPr>
            <p:ph sz="quarter" idx="12"/>
          </p:nvPr>
        </p:nvSpPr>
        <p:spPr>
          <a:xfrm>
            <a:off x="978339" y="3887322"/>
            <a:ext cx="2790825" cy="559640"/>
          </a:xfrm>
        </p:spPr>
        <p:txBody>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Support for multiple flavors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to an existing cluster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OSS ecosystem friendly</a:t>
            </a:r>
          </a:p>
        </p:txBody>
      </p:sp>
      <p:pic>
        <p:nvPicPr>
          <p:cNvPr id="89" name="Graphic 88">
            <a:extLst>
              <a:ext uri="{FF2B5EF4-FFF2-40B4-BE49-F238E27FC236}">
                <a16:creationId xmlns:a16="http://schemas.microsoft.com/office/drawing/2014/main" id="{8BE48870-97D2-451B-92D9-8AAD65C81A8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4859" y="2055294"/>
            <a:ext cx="806165" cy="822960"/>
          </a:xfrm>
          <a:prstGeom prst="rect">
            <a:avLst/>
          </a:prstGeom>
        </p:spPr>
      </p:pic>
      <p:sp>
        <p:nvSpPr>
          <p:cNvPr id="12" name="Content Placeholder 11">
            <a:extLst>
              <a:ext uri="{FF2B5EF4-FFF2-40B4-BE49-F238E27FC236}">
                <a16:creationId xmlns:a16="http://schemas.microsoft.com/office/drawing/2014/main" id="{79A70825-93E4-4134-ADD4-8264F464CD66}"/>
              </a:ext>
            </a:extLst>
          </p:cNvPr>
          <p:cNvSpPr>
            <a:spLocks noGrp="1"/>
          </p:cNvSpPr>
          <p:nvPr>
            <p:ph sz="quarter" idx="13"/>
          </p:nvPr>
        </p:nvSpPr>
        <p:spPr>
          <a:xfrm>
            <a:off x="3509919" y="3243136"/>
            <a:ext cx="2790825" cy="276999"/>
          </a:xfrm>
        </p:spPr>
        <p:txBody>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Configure</a:t>
            </a:r>
          </a:p>
        </p:txBody>
      </p:sp>
      <p:sp>
        <p:nvSpPr>
          <p:cNvPr id="13" name="Content Placeholder 12">
            <a:extLst>
              <a:ext uri="{FF2B5EF4-FFF2-40B4-BE49-F238E27FC236}">
                <a16:creationId xmlns:a16="http://schemas.microsoft.com/office/drawing/2014/main" id="{A90EE2B5-5129-4F4E-9105-E181266409E2}"/>
              </a:ext>
            </a:extLst>
          </p:cNvPr>
          <p:cNvSpPr>
            <a:spLocks noGrp="1"/>
          </p:cNvSpPr>
          <p:nvPr>
            <p:ph sz="quarter" idx="14"/>
          </p:nvPr>
        </p:nvSpPr>
        <p:spPr>
          <a:xfrm>
            <a:off x="3488488" y="3885904"/>
            <a:ext cx="2790825" cy="559640"/>
          </a:xfrm>
        </p:spPr>
        <p:txBody>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Configure GitOps workflows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Enforce desired state across clusters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Namespace support</a:t>
            </a:r>
          </a:p>
        </p:txBody>
      </p:sp>
      <p:pic>
        <p:nvPicPr>
          <p:cNvPr id="87" name="Graphic 86">
            <a:extLst>
              <a:ext uri="{FF2B5EF4-FFF2-40B4-BE49-F238E27FC236}">
                <a16:creationId xmlns:a16="http://schemas.microsoft.com/office/drawing/2014/main" id="{96FDABA2-5D32-444E-835E-9B13CBE4D3D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82436" y="2055294"/>
            <a:ext cx="752906" cy="840453"/>
          </a:xfrm>
          <a:prstGeom prst="rect">
            <a:avLst/>
          </a:prstGeom>
        </p:spPr>
      </p:pic>
      <p:sp>
        <p:nvSpPr>
          <p:cNvPr id="15" name="Content Placeholder 14">
            <a:extLst>
              <a:ext uri="{FF2B5EF4-FFF2-40B4-BE49-F238E27FC236}">
                <a16:creationId xmlns:a16="http://schemas.microsoft.com/office/drawing/2014/main" id="{11716016-CE3F-406C-A551-70B7E088637E}"/>
              </a:ext>
            </a:extLst>
          </p:cNvPr>
          <p:cNvSpPr>
            <a:spLocks noGrp="1"/>
          </p:cNvSpPr>
          <p:nvPr>
            <p:ph sz="quarter" idx="15"/>
          </p:nvPr>
        </p:nvSpPr>
        <p:spPr>
          <a:xfrm>
            <a:off x="5977788" y="3105798"/>
            <a:ext cx="2790825" cy="553998"/>
          </a:xfrm>
        </p:spPr>
        <p:txBody>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Monitor</a:t>
            </a:r>
          </a:p>
        </p:txBody>
      </p:sp>
      <p:sp>
        <p:nvSpPr>
          <p:cNvPr id="16" name="Content Placeholder 15">
            <a:extLst>
              <a:ext uri="{FF2B5EF4-FFF2-40B4-BE49-F238E27FC236}">
                <a16:creationId xmlns:a16="http://schemas.microsoft.com/office/drawing/2014/main" id="{45D101A4-94BB-431F-A060-08F7DB4BC2E1}"/>
              </a:ext>
            </a:extLst>
          </p:cNvPr>
          <p:cNvSpPr>
            <a:spLocks noGrp="1"/>
          </p:cNvSpPr>
          <p:nvPr>
            <p:ph sz="quarter" idx="16"/>
          </p:nvPr>
        </p:nvSpPr>
        <p:spPr>
          <a:xfrm>
            <a:off x="5995194" y="3887045"/>
            <a:ext cx="2790825" cy="559640"/>
          </a:xfrm>
        </p:spPr>
        <p:txBody>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Monitor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Health status reporting</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App observability</a:t>
            </a:r>
          </a:p>
        </p:txBody>
      </p:sp>
      <p:pic>
        <p:nvPicPr>
          <p:cNvPr id="86" name="Graphic 85">
            <a:extLst>
              <a:ext uri="{FF2B5EF4-FFF2-40B4-BE49-F238E27FC236}">
                <a16:creationId xmlns:a16="http://schemas.microsoft.com/office/drawing/2014/main" id="{FA08C337-A3D9-4C87-B7E1-D5362303F2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99296" y="2002999"/>
            <a:ext cx="914400" cy="914400"/>
          </a:xfrm>
          <a:prstGeom prst="rect">
            <a:avLst/>
          </a:prstGeom>
        </p:spPr>
      </p:pic>
      <p:sp>
        <p:nvSpPr>
          <p:cNvPr id="18" name="Content Placeholder 17">
            <a:extLst>
              <a:ext uri="{FF2B5EF4-FFF2-40B4-BE49-F238E27FC236}">
                <a16:creationId xmlns:a16="http://schemas.microsoft.com/office/drawing/2014/main" id="{56B381F8-A673-4944-9DCF-44757459FC51}"/>
              </a:ext>
            </a:extLst>
          </p:cNvPr>
          <p:cNvSpPr>
            <a:spLocks noGrp="1"/>
          </p:cNvSpPr>
          <p:nvPr>
            <p:ph sz="quarter" idx="17"/>
          </p:nvPr>
        </p:nvSpPr>
        <p:spPr>
          <a:xfrm>
            <a:off x="9160314" y="3117769"/>
            <a:ext cx="1390710" cy="553998"/>
          </a:xfrm>
        </p:spPr>
        <p:txBody>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 </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Secure</a:t>
            </a:r>
          </a:p>
        </p:txBody>
      </p:sp>
      <p:sp>
        <p:nvSpPr>
          <p:cNvPr id="25" name="Content Placeholder 24">
            <a:extLst>
              <a:ext uri="{FF2B5EF4-FFF2-40B4-BE49-F238E27FC236}">
                <a16:creationId xmlns:a16="http://schemas.microsoft.com/office/drawing/2014/main" id="{3FFB2F63-18A8-4EA4-9E78-C91FDE11BDFB}"/>
              </a:ext>
            </a:extLst>
          </p:cNvPr>
          <p:cNvSpPr>
            <a:spLocks noGrp="1"/>
          </p:cNvSpPr>
          <p:nvPr>
            <p:ph sz="quarter" idx="18"/>
          </p:nvPr>
        </p:nvSpPr>
        <p:spPr>
          <a:xfrm>
            <a:off x="8436283" y="3878887"/>
            <a:ext cx="2790825" cy="763286"/>
          </a:xfrm>
        </p:spPr>
        <p:txBody>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security baseline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Role-Based Access Control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Compliance across environments</a:t>
            </a:r>
          </a:p>
        </p:txBody>
      </p:sp>
      <p:grpSp>
        <p:nvGrpSpPr>
          <p:cNvPr id="102" name="nodes">
            <a:extLst>
              <a:ext uri="{FF2B5EF4-FFF2-40B4-BE49-F238E27FC236}">
                <a16:creationId xmlns:a16="http://schemas.microsoft.com/office/drawing/2014/main" id="{AA41F129-A6D4-495F-8429-AE5BDA7B0FD2}"/>
              </a:ext>
              <a:ext uri="{C183D7F6-B498-43B3-948B-1728B52AA6E4}">
                <adec:decorative xmlns:adec="http://schemas.microsoft.com/office/drawing/2017/decorative" val="1"/>
              </a:ext>
            </a:extLst>
          </p:cNvPr>
          <p:cNvGrpSpPr>
            <a:grpSpLocks noChangeAspect="1"/>
          </p:cNvGrpSpPr>
          <p:nvPr/>
        </p:nvGrpSpPr>
        <p:grpSpPr bwMode="auto">
          <a:xfrm>
            <a:off x="1230020" y="5252723"/>
            <a:ext cx="629757" cy="627777"/>
            <a:chOff x="1016" y="765"/>
            <a:chExt cx="318" cy="317"/>
          </a:xfrm>
        </p:grpSpPr>
        <p:sp>
          <p:nvSpPr>
            <p:cNvPr id="103" name="AutoShape 3">
              <a:extLst>
                <a:ext uri="{FF2B5EF4-FFF2-40B4-BE49-F238E27FC236}">
                  <a16:creationId xmlns:a16="http://schemas.microsoft.com/office/drawing/2014/main" id="{8FE03970-AF03-402B-B95F-1D74217EB9AD}"/>
                </a:ext>
                <a:ext uri="{C183D7F6-B498-43B3-948B-1728B52AA6E4}">
                  <adec:decorative xmlns:adec="http://schemas.microsoft.com/office/drawing/2017/decorative" val="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C6253C02-D2FC-4E60-9293-AE9F21837AB2}"/>
                </a:ext>
                <a:ext uri="{C183D7F6-B498-43B3-948B-1728B52AA6E4}">
                  <adec:decorative xmlns:adec="http://schemas.microsoft.com/office/drawing/2017/decorative" val="1"/>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698782A7-E89F-4F9B-AC99-C31F9D4A7826}"/>
                </a:ext>
                <a:ext uri="{C183D7F6-B498-43B3-948B-1728B52AA6E4}">
                  <adec:decorative xmlns:adec="http://schemas.microsoft.com/office/drawing/2017/decorative" val="1"/>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102E7504-D199-42AC-A8E4-1A1BFE525C1E}"/>
                </a:ext>
                <a:ext uri="{C183D7F6-B498-43B3-948B-1728B52AA6E4}">
                  <adec:decorative xmlns:adec="http://schemas.microsoft.com/office/drawing/2017/decorative" val="1"/>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62F84C8F-C13C-4D4C-A45F-8AAB05D1A83A}"/>
                </a:ext>
                <a:ext uri="{C183D7F6-B498-43B3-948B-1728B52AA6E4}">
                  <adec:decorative xmlns:adec="http://schemas.microsoft.com/office/drawing/2017/decorative" val="1"/>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9">
              <a:extLst>
                <a:ext uri="{FF2B5EF4-FFF2-40B4-BE49-F238E27FC236}">
                  <a16:creationId xmlns:a16="http://schemas.microsoft.com/office/drawing/2014/main" id="{D67F228D-B235-4A34-AB99-1FCD67976442}"/>
                </a:ext>
                <a:ext uri="{C183D7F6-B498-43B3-948B-1728B52AA6E4}">
                  <adec:decorative xmlns:adec="http://schemas.microsoft.com/office/drawing/2017/decorative" val="1"/>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
              <a:extLst>
                <a:ext uri="{FF2B5EF4-FFF2-40B4-BE49-F238E27FC236}">
                  <a16:creationId xmlns:a16="http://schemas.microsoft.com/office/drawing/2014/main" id="{369FF15C-CB03-400E-82EC-E2D42D17B711}"/>
                </a:ext>
                <a:ext uri="{C183D7F6-B498-43B3-948B-1728B52AA6E4}">
                  <adec:decorative xmlns:adec="http://schemas.microsoft.com/office/drawing/2017/decorative" val="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
              <a:extLst>
                <a:ext uri="{FF2B5EF4-FFF2-40B4-BE49-F238E27FC236}">
                  <a16:creationId xmlns:a16="http://schemas.microsoft.com/office/drawing/2014/main" id="{C12759BD-6101-4B30-B473-2BE96FBDB4C9}"/>
                </a:ext>
                <a:ext uri="{C183D7F6-B498-43B3-948B-1728B52AA6E4}">
                  <adec:decorative xmlns:adec="http://schemas.microsoft.com/office/drawing/2017/decorative" val="1"/>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2">
              <a:extLst>
                <a:ext uri="{FF2B5EF4-FFF2-40B4-BE49-F238E27FC236}">
                  <a16:creationId xmlns:a16="http://schemas.microsoft.com/office/drawing/2014/main" id="{29CF364A-2D17-4058-9991-A9768893DFA7}"/>
                </a:ext>
                <a:ext uri="{C183D7F6-B498-43B3-948B-1728B52AA6E4}">
                  <adec:decorative xmlns:adec="http://schemas.microsoft.com/office/drawing/2017/decorative" val="1"/>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3">
              <a:extLst>
                <a:ext uri="{FF2B5EF4-FFF2-40B4-BE49-F238E27FC236}">
                  <a16:creationId xmlns:a16="http://schemas.microsoft.com/office/drawing/2014/main" id="{1EDFE87B-5403-4A03-9FEF-E4AF80BA3BCA}"/>
                </a:ext>
                <a:ext uri="{C183D7F6-B498-43B3-948B-1728B52AA6E4}">
                  <adec:decorative xmlns:adec="http://schemas.microsoft.com/office/drawing/2017/decorative" val="1"/>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4">
              <a:extLst>
                <a:ext uri="{FF2B5EF4-FFF2-40B4-BE49-F238E27FC236}">
                  <a16:creationId xmlns:a16="http://schemas.microsoft.com/office/drawing/2014/main" id="{DC679819-9FB7-41DB-9DF9-53FF88DC9553}"/>
                </a:ext>
                <a:ext uri="{C183D7F6-B498-43B3-948B-1728B52AA6E4}">
                  <adec:decorative xmlns:adec="http://schemas.microsoft.com/office/drawing/2017/decorative" val="1"/>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
              <a:extLst>
                <a:ext uri="{FF2B5EF4-FFF2-40B4-BE49-F238E27FC236}">
                  <a16:creationId xmlns:a16="http://schemas.microsoft.com/office/drawing/2014/main" id="{77FAC4F4-192D-418C-BF8E-B157837BFCD5}"/>
                </a:ext>
                <a:ext uri="{C183D7F6-B498-43B3-948B-1728B52AA6E4}">
                  <adec:decorative xmlns:adec="http://schemas.microsoft.com/office/drawing/2017/decorative" val="1"/>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6">
              <a:extLst>
                <a:ext uri="{FF2B5EF4-FFF2-40B4-BE49-F238E27FC236}">
                  <a16:creationId xmlns:a16="http://schemas.microsoft.com/office/drawing/2014/main" id="{69E4CE3A-C486-483D-BAB2-09024104C8E3}"/>
                </a:ext>
                <a:ext uri="{C183D7F6-B498-43B3-948B-1728B52AA6E4}">
                  <adec:decorative xmlns:adec="http://schemas.microsoft.com/office/drawing/2017/decorative" val="1"/>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7">
              <a:extLst>
                <a:ext uri="{FF2B5EF4-FFF2-40B4-BE49-F238E27FC236}">
                  <a16:creationId xmlns:a16="http://schemas.microsoft.com/office/drawing/2014/main" id="{78D4647C-4C62-432F-9E5A-40388EC2443E}"/>
                </a:ext>
                <a:ext uri="{C183D7F6-B498-43B3-948B-1728B52AA6E4}">
                  <adec:decorative xmlns:adec="http://schemas.microsoft.com/office/drawing/2017/decorative" val="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8">
              <a:extLst>
                <a:ext uri="{FF2B5EF4-FFF2-40B4-BE49-F238E27FC236}">
                  <a16:creationId xmlns:a16="http://schemas.microsoft.com/office/drawing/2014/main" id="{FEFD7D64-BC5A-454B-BBE7-7EF2A2F63BB6}"/>
                </a:ext>
                <a:ext uri="{C183D7F6-B498-43B3-948B-1728B52AA6E4}">
                  <adec:decorative xmlns:adec="http://schemas.microsoft.com/office/drawing/2017/decorative" val="1"/>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0786A93E-2D28-4507-8622-96CE79A38AE5}"/>
              </a:ext>
              <a:ext uri="{C183D7F6-B498-43B3-948B-1728B52AA6E4}">
                <adec:decorative xmlns:adec="http://schemas.microsoft.com/office/drawing/2017/decorative" val="1"/>
              </a:ext>
            </a:extLst>
          </p:cNvPr>
          <p:cNvGrpSpPr/>
          <p:nvPr/>
        </p:nvGrpSpPr>
        <p:grpSpPr>
          <a:xfrm>
            <a:off x="2108200" y="5516368"/>
            <a:ext cx="8026400" cy="104449"/>
            <a:chOff x="2108200" y="5643727"/>
            <a:chExt cx="8026400" cy="104449"/>
          </a:xfrm>
        </p:grpSpPr>
        <p:cxnSp>
          <p:nvCxnSpPr>
            <p:cNvPr id="98" name="Straight Connector 97">
              <a:extLst>
                <a:ext uri="{FF2B5EF4-FFF2-40B4-BE49-F238E27FC236}">
                  <a16:creationId xmlns:a16="http://schemas.microsoft.com/office/drawing/2014/main" id="{DC930671-A359-47C7-B15B-5D417E873CD1}"/>
                </a:ext>
                <a:ext uri="{C183D7F6-B498-43B3-948B-1728B52AA6E4}">
                  <adec:decorative xmlns:adec="http://schemas.microsoft.com/office/drawing/2017/decorative" val="1"/>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Rectangle 40">
              <a:extLst>
                <a:ext uri="{FF2B5EF4-FFF2-40B4-BE49-F238E27FC236}">
                  <a16:creationId xmlns:a16="http://schemas.microsoft.com/office/drawing/2014/main" id="{F967D88B-F228-4897-8EEF-C3B06AD48676}"/>
                </a:ext>
                <a:ext uri="{C183D7F6-B498-43B3-948B-1728B52AA6E4}">
                  <adec:decorative xmlns:adec="http://schemas.microsoft.com/office/drawing/2017/decorative" val="1"/>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Rectangle 40">
              <a:extLst>
                <a:ext uri="{FF2B5EF4-FFF2-40B4-BE49-F238E27FC236}">
                  <a16:creationId xmlns:a16="http://schemas.microsoft.com/office/drawing/2014/main" id="{FAA9B448-A110-4278-9EE3-E65D6B435518}"/>
                </a:ext>
                <a:ext uri="{C183D7F6-B498-43B3-948B-1728B52AA6E4}">
                  <adec:decorative xmlns:adec="http://schemas.microsoft.com/office/drawing/2017/decorative" val="1"/>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90" name="Rectangle 89">
            <a:extLst>
              <a:ext uri="{FF2B5EF4-FFF2-40B4-BE49-F238E27FC236}">
                <a16:creationId xmlns:a16="http://schemas.microsoft.com/office/drawing/2014/main" id="{282371C6-F812-44AA-BBCF-06706CE9C0BC}"/>
              </a:ext>
              <a:ext uri="{C183D7F6-B498-43B3-948B-1728B52AA6E4}">
                <adec:decorative xmlns:adec="http://schemas.microsoft.com/office/drawing/2017/decorative" val="1"/>
              </a:ext>
            </a:extLst>
          </p:cNvPr>
          <p:cNvSpPr/>
          <p:nvPr/>
        </p:nvSpPr>
        <p:spPr bwMode="auto">
          <a:xfrm>
            <a:off x="3974004" y="5337759"/>
            <a:ext cx="4244007"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endParaRPr>
          </a:p>
        </p:txBody>
      </p:sp>
      <p:sp>
        <p:nvSpPr>
          <p:cNvPr id="28" name="Content Placeholder 27">
            <a:extLst>
              <a:ext uri="{FF2B5EF4-FFF2-40B4-BE49-F238E27FC236}">
                <a16:creationId xmlns:a16="http://schemas.microsoft.com/office/drawing/2014/main" id="{4557AC43-961D-490E-B2C4-2C629AC3DB25}"/>
              </a:ext>
            </a:extLst>
          </p:cNvPr>
          <p:cNvSpPr>
            <a:spLocks noGrp="1"/>
          </p:cNvSpPr>
          <p:nvPr>
            <p:ph sz="quarter" idx="19"/>
          </p:nvPr>
        </p:nvSpPr>
        <p:spPr>
          <a:xfrm>
            <a:off x="3616847" y="5427878"/>
            <a:ext cx="4956723" cy="276999"/>
          </a:xfrm>
        </p:spPr>
        <p:txBody>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Any infrastructure, any Kubernetes</a:t>
            </a:r>
          </a:p>
        </p:txBody>
      </p:sp>
      <p:pic>
        <p:nvPicPr>
          <p:cNvPr id="208" name="Kubernetes" descr="Kubernetes logo">
            <a:extLst>
              <a:ext uri="{FF2B5EF4-FFF2-40B4-BE49-F238E27FC236}">
                <a16:creationId xmlns:a16="http://schemas.microsoft.com/office/drawing/2014/main" id="{72426C9C-C914-4F52-A639-92707D9301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6652" y="5301812"/>
            <a:ext cx="533400" cy="533398"/>
          </a:xfrm>
          <a:prstGeom prst="rect">
            <a:avLst/>
          </a:prstGeom>
        </p:spPr>
      </p:pic>
      <p:sp>
        <p:nvSpPr>
          <p:cNvPr id="29" name="Content Placeholder 28">
            <a:extLst>
              <a:ext uri="{FF2B5EF4-FFF2-40B4-BE49-F238E27FC236}">
                <a16:creationId xmlns:a16="http://schemas.microsoft.com/office/drawing/2014/main" id="{818FA3E9-6D90-4E09-8331-7E238E1558D5}"/>
              </a:ext>
            </a:extLst>
          </p:cNvPr>
          <p:cNvSpPr>
            <a:spLocks noGrp="1"/>
          </p:cNvSpPr>
          <p:nvPr>
            <p:ph sz="quarter" idx="20"/>
          </p:nvPr>
        </p:nvSpPr>
        <p:spPr>
          <a:xfrm>
            <a:off x="2172086" y="6251157"/>
            <a:ext cx="871230" cy="138499"/>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chemeClr val="tx1"/>
                </a:solidFill>
                <a:effectLst/>
                <a:uLnTx/>
                <a:uFillTx/>
                <a:latin typeface="Segoe UI"/>
                <a:ea typeface="+mn-ea"/>
                <a:cs typeface="Segoe UI Semibold" panose="020B0502040204020203" pitchFamily="34" charset="0"/>
              </a:rPr>
              <a:t>kubeadm</a:t>
            </a:r>
            <a:endParaRPr kumimoji="0" lang="en-US" sz="900" b="0" i="0" u="none" strike="noStrike" kern="1200" cap="none" spc="0" normalizeH="0" baseline="0" noProof="0">
              <a:ln>
                <a:noFill/>
              </a:ln>
              <a:solidFill>
                <a:schemeClr val="tx1"/>
              </a:solidFill>
              <a:effectLst/>
              <a:uLnTx/>
              <a:uFillTx/>
              <a:latin typeface="Segoe UI"/>
              <a:ea typeface="+mn-ea"/>
              <a:cs typeface="Segoe UI Semibold" panose="020B0502040204020203" pitchFamily="34" charset="0"/>
            </a:endParaRPr>
          </a:p>
        </p:txBody>
      </p:sp>
      <p:pic>
        <p:nvPicPr>
          <p:cNvPr id="81" name="Kubernetes" descr="Kubernetes logo">
            <a:extLst>
              <a:ext uri="{FF2B5EF4-FFF2-40B4-BE49-F238E27FC236}">
                <a16:creationId xmlns:a16="http://schemas.microsoft.com/office/drawing/2014/main" id="{004D747B-DD39-43C5-B3E6-5CFED955B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14478" y="5793906"/>
            <a:ext cx="365763" cy="365760"/>
          </a:xfrm>
          <a:prstGeom prst="rect">
            <a:avLst/>
          </a:prstGeom>
        </p:spPr>
      </p:pic>
      <p:sp>
        <p:nvSpPr>
          <p:cNvPr id="30" name="Content Placeholder 29">
            <a:extLst>
              <a:ext uri="{FF2B5EF4-FFF2-40B4-BE49-F238E27FC236}">
                <a16:creationId xmlns:a16="http://schemas.microsoft.com/office/drawing/2014/main" id="{54985329-3274-4659-AFB5-EEE0F0C2EFFA}"/>
              </a:ext>
            </a:extLst>
          </p:cNvPr>
          <p:cNvSpPr>
            <a:spLocks noGrp="1"/>
          </p:cNvSpPr>
          <p:nvPr>
            <p:ph sz="quarter" idx="21"/>
          </p:nvPr>
        </p:nvSpPr>
        <p:spPr>
          <a:xfrm>
            <a:off x="3247935" y="6250878"/>
            <a:ext cx="714013" cy="138499"/>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a:ea typeface="+mn-ea"/>
                <a:cs typeface="Segoe UI Semibold" panose="020B0502040204020203" pitchFamily="34" charset="0"/>
              </a:rPr>
              <a:t>AKS</a:t>
            </a:r>
          </a:p>
        </p:txBody>
      </p:sp>
      <p:pic>
        <p:nvPicPr>
          <p:cNvPr id="17" name="Graphic 16" descr="AKS logo">
            <a:extLst>
              <a:ext uri="{FF2B5EF4-FFF2-40B4-BE49-F238E27FC236}">
                <a16:creationId xmlns:a16="http://schemas.microsoft.com/office/drawing/2014/main" id="{2352F402-3AC4-416B-901C-49EFB997B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sp>
        <p:nvSpPr>
          <p:cNvPr id="31" name="Content Placeholder 30">
            <a:extLst>
              <a:ext uri="{FF2B5EF4-FFF2-40B4-BE49-F238E27FC236}">
                <a16:creationId xmlns:a16="http://schemas.microsoft.com/office/drawing/2014/main" id="{4FD04A2E-02FF-4CDC-A1F7-EE2929B6A487}"/>
              </a:ext>
            </a:extLst>
          </p:cNvPr>
          <p:cNvSpPr>
            <a:spLocks noGrp="1"/>
          </p:cNvSpPr>
          <p:nvPr>
            <p:ph sz="quarter" idx="22"/>
          </p:nvPr>
        </p:nvSpPr>
        <p:spPr>
          <a:xfrm>
            <a:off x="4124077" y="6250692"/>
            <a:ext cx="915670" cy="138499"/>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a:ea typeface="+mn-ea"/>
                <a:cs typeface="Segoe UI Semibold" panose="020B0502040204020203" pitchFamily="34" charset="0"/>
              </a:rPr>
              <a:t>OpenShift</a:t>
            </a:r>
          </a:p>
        </p:txBody>
      </p:sp>
      <p:pic>
        <p:nvPicPr>
          <p:cNvPr id="83" name="Picture 4" descr="OpenShift logo">
            <a:extLst>
              <a:ext uri="{FF2B5EF4-FFF2-40B4-BE49-F238E27FC236}">
                <a16:creationId xmlns:a16="http://schemas.microsoft.com/office/drawing/2014/main" id="{7BE95E78-E26F-4E14-82F0-D453826EE3B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4360541" y="5809058"/>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32" name="Content Placeholder 31">
            <a:extLst>
              <a:ext uri="{FF2B5EF4-FFF2-40B4-BE49-F238E27FC236}">
                <a16:creationId xmlns:a16="http://schemas.microsoft.com/office/drawing/2014/main" id="{955F4D23-C0D6-4E6C-828D-39FA2B374889}"/>
              </a:ext>
            </a:extLst>
          </p:cNvPr>
          <p:cNvSpPr>
            <a:spLocks noGrp="1"/>
          </p:cNvSpPr>
          <p:nvPr>
            <p:ph sz="quarter" idx="23"/>
          </p:nvPr>
        </p:nvSpPr>
        <p:spPr>
          <a:xfrm>
            <a:off x="7361145" y="6251112"/>
            <a:ext cx="728365" cy="1384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grpSp>
        <p:nvGrpSpPr>
          <p:cNvPr id="57" name="Graphic 6" descr="EKS logo">
            <a:extLst>
              <a:ext uri="{FF2B5EF4-FFF2-40B4-BE49-F238E27FC236}">
                <a16:creationId xmlns:a16="http://schemas.microsoft.com/office/drawing/2014/main" id="{2EAC0DE5-A91F-4F23-956B-44856BE0F540}"/>
              </a:ext>
            </a:extLst>
          </p:cNvPr>
          <p:cNvGrpSpPr/>
          <p:nvPr/>
        </p:nvGrpSpPr>
        <p:grpSpPr>
          <a:xfrm>
            <a:off x="7565100" y="5821752"/>
            <a:ext cx="336385" cy="365760"/>
            <a:chOff x="8069129" y="5583999"/>
            <a:chExt cx="226630" cy="246421"/>
          </a:xfrm>
          <a:solidFill>
            <a:srgbClr val="FFFFFF"/>
          </a:solidFill>
        </p:grpSpPr>
        <p:sp>
          <p:nvSpPr>
            <p:cNvPr id="58" name="Freeform: Shape 57">
              <a:extLst>
                <a:ext uri="{FF2B5EF4-FFF2-40B4-BE49-F238E27FC236}">
                  <a16:creationId xmlns:a16="http://schemas.microsoft.com/office/drawing/2014/main" id="{B99B064F-4479-493A-8C89-F763FEFDBB9C}"/>
                </a:ext>
                <a:ext uri="{C183D7F6-B498-43B3-948B-1728B52AA6E4}">
                  <adec:decorative xmlns:adec="http://schemas.microsoft.com/office/drawing/2017/decorative" val="1"/>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ECA76F3-A24F-41C8-9701-770770304C54}"/>
                </a:ext>
                <a:ext uri="{C183D7F6-B498-43B3-948B-1728B52AA6E4}">
                  <adec:decorative xmlns:adec="http://schemas.microsoft.com/office/drawing/2017/decorative" val="1"/>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3D27036-9D8D-4D16-907C-32A17F3DCEE2}"/>
                </a:ext>
                <a:ext uri="{C183D7F6-B498-43B3-948B-1728B52AA6E4}">
                  <adec:decorative xmlns:adec="http://schemas.microsoft.com/office/drawing/2017/decorative" val="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Content Placeholder 32">
            <a:extLst>
              <a:ext uri="{FF2B5EF4-FFF2-40B4-BE49-F238E27FC236}">
                <a16:creationId xmlns:a16="http://schemas.microsoft.com/office/drawing/2014/main" id="{F04F34D2-D5D1-43D5-AC03-4A35DF1DF9DB}"/>
              </a:ext>
            </a:extLst>
          </p:cNvPr>
          <p:cNvSpPr>
            <a:spLocks noGrp="1"/>
          </p:cNvSpPr>
          <p:nvPr>
            <p:ph sz="quarter" idx="24"/>
          </p:nvPr>
        </p:nvSpPr>
        <p:spPr>
          <a:xfrm>
            <a:off x="8324452" y="6247581"/>
            <a:ext cx="757939" cy="1384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a:ea typeface="+mn-ea"/>
                <a:cs typeface="Segoe UI" pitchFamily="34" charset="0"/>
              </a:rPr>
              <a:t>GKE</a:t>
            </a:r>
          </a:p>
        </p:txBody>
      </p:sp>
      <p:pic>
        <p:nvPicPr>
          <p:cNvPr id="61" name="Shape 339" descr="GKE logo">
            <a:extLst>
              <a:ext uri="{FF2B5EF4-FFF2-40B4-BE49-F238E27FC236}">
                <a16:creationId xmlns:a16="http://schemas.microsoft.com/office/drawing/2014/main" id="{E58C045D-9299-4059-832A-EF1E630D2F19}"/>
              </a:ext>
            </a:extLst>
          </p:cNvPr>
          <p:cNvPicPr preferRelativeResize="0"/>
          <p:nvPr/>
        </p:nvPicPr>
        <p:blipFill rotWithShape="1">
          <a:blip r:embed="rId16"/>
          <a:srcRect t="5092" b="5092"/>
          <a:stretch/>
        </p:blipFill>
        <p:spPr>
          <a:xfrm>
            <a:off x="8507722" y="5809552"/>
            <a:ext cx="393192" cy="365760"/>
          </a:xfrm>
          <a:prstGeom prst="rect">
            <a:avLst/>
          </a:prstGeom>
        </p:spPr>
      </p:pic>
      <p:sp>
        <p:nvSpPr>
          <p:cNvPr id="5" name="Content Placeholder 4">
            <a:extLst>
              <a:ext uri="{FF2B5EF4-FFF2-40B4-BE49-F238E27FC236}">
                <a16:creationId xmlns:a16="http://schemas.microsoft.com/office/drawing/2014/main" id="{16831E9F-C9B8-4900-B6A5-585244E5F2B2}"/>
              </a:ext>
            </a:extLst>
          </p:cNvPr>
          <p:cNvSpPr>
            <a:spLocks noGrp="1"/>
          </p:cNvSpPr>
          <p:nvPr>
            <p:ph sz="quarter" idx="10"/>
          </p:nvPr>
        </p:nvSpPr>
        <p:spPr>
          <a:xfrm>
            <a:off x="9169051" y="6250396"/>
            <a:ext cx="1001455" cy="1384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Segoe UI"/>
                <a:ea typeface="+mn-ea"/>
                <a:cs typeface="Segoe UI" pitchFamily="34" charset="0"/>
              </a:rPr>
              <a:t>VMware Tanzu</a:t>
            </a:r>
          </a:p>
        </p:txBody>
      </p:sp>
      <p:pic>
        <p:nvPicPr>
          <p:cNvPr id="20" name="Picture 19" descr="VMware Tanzu logo">
            <a:extLst>
              <a:ext uri="{FF2B5EF4-FFF2-40B4-BE49-F238E27FC236}">
                <a16:creationId xmlns:a16="http://schemas.microsoft.com/office/drawing/2014/main" id="{EC67895E-FD73-4AB8-B6EB-DE08D33D084C}"/>
              </a:ext>
            </a:extLst>
          </p:cNvPr>
          <p:cNvPicPr>
            <a:picLocks noChangeAspect="1"/>
          </p:cNvPicPr>
          <p:nvPr/>
        </p:nvPicPr>
        <p:blipFill>
          <a:blip r:embed="rId17"/>
          <a:stretch>
            <a:fillRect/>
          </a:stretch>
        </p:blipFill>
        <p:spPr>
          <a:xfrm>
            <a:off x="9474386" y="5793674"/>
            <a:ext cx="393191" cy="390032"/>
          </a:xfrm>
          <a:prstGeom prst="rect">
            <a:avLst/>
          </a:prstGeom>
        </p:spPr>
      </p:pic>
    </p:spTree>
    <p:extLst>
      <p:ext uri="{BB962C8B-B14F-4D97-AF65-F5344CB8AC3E}">
        <p14:creationId xmlns:p14="http://schemas.microsoft.com/office/powerpoint/2010/main" val="15590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20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208"/>
                                        </p:tgtEl>
                                      </p:cBhvr>
                                      <p:by x="0" y="0"/>
                                    </p:animScale>
                                  </p:childTnLst>
                                </p:cTn>
                              </p:par>
                              <p:par>
                                <p:cTn id="9" presetID="16" presetClass="entr" presetSubtype="37"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barn(outVertical)">
                                      <p:cBhvr>
                                        <p:cTn id="11" dur="500"/>
                                        <p:tgtEl>
                                          <p:spTgt spid="97"/>
                                        </p:tgtEl>
                                      </p:cBhvr>
                                    </p:animEffect>
                                  </p:childTnLst>
                                </p:cTn>
                              </p:par>
                              <p:par>
                                <p:cTn id="12" presetID="1" presetClass="entr" presetSubtype="0" fill="hold" nodeType="withEffect">
                                  <p:stCondLst>
                                    <p:cond delay="0"/>
                                  </p:stCondLst>
                                  <p:childTnLst>
                                    <p:set>
                                      <p:cBhvr>
                                        <p:cTn id="13" dur="1" fill="hold">
                                          <p:stCondLst>
                                            <p:cond delay="299"/>
                                          </p:stCondLst>
                                        </p:cTn>
                                        <p:tgtEl>
                                          <p:spTgt spid="102"/>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300" fill="hold"/>
                                        <p:tgtEl>
                                          <p:spTgt spid="102"/>
                                        </p:tgtEl>
                                      </p:cBhvr>
                                      <p:by x="0" y="0"/>
                                    </p:animScale>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42" presetClass="path" presetSubtype="0" decel="100000" fill="hold" grpId="1" nodeType="withEffect">
                                  <p:stCondLst>
                                    <p:cond delay="0"/>
                                  </p:stCondLst>
                                  <p:childTnLst>
                                    <p:animMotion origin="layout" path="M 0 4.44444E-6 L 0 0.01898 " pathEditMode="relative" rAng="0" ptsTypes="AA">
                                      <p:cBhvr>
                                        <p:cTn id="20" dur="700" spd="-100000" fill="hold"/>
                                        <p:tgtEl>
                                          <p:spTgt spid="90"/>
                                        </p:tgtEl>
                                        <p:attrNameLst>
                                          <p:attrName>ppt_x</p:attrName>
                                          <p:attrName>ppt_y</p:attrName>
                                        </p:attrNameLst>
                                      </p:cBhvr>
                                      <p:rCtr x="0" y="949"/>
                                    </p:animMotion>
                                  </p:childTnLst>
                                </p:cTn>
                              </p:par>
                              <p:par>
                                <p:cTn id="21" presetID="10" presetClass="entr" presetSubtype="0"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fade">
                                      <p:cBhvr>
                                        <p:cTn id="23" dur="500"/>
                                        <p:tgtEl>
                                          <p:spTgt spid="81"/>
                                        </p:tgtEl>
                                      </p:cBhvr>
                                    </p:animEffect>
                                  </p:childTnLst>
                                </p:cTn>
                              </p:par>
                              <p:par>
                                <p:cTn id="24" presetID="42" presetClass="path" presetSubtype="0" decel="100000" fill="hold" nodeType="withEffect">
                                  <p:stCondLst>
                                    <p:cond delay="0"/>
                                  </p:stCondLst>
                                  <p:childTnLst>
                                    <p:animMotion origin="layout" path="M 3.125E-6 3.33333E-6 L 3.125E-6 0.01898 " pathEditMode="relative" rAng="0" ptsTypes="AA">
                                      <p:cBhvr>
                                        <p:cTn id="25" dur="700" spd="-100000" fill="hold"/>
                                        <p:tgtEl>
                                          <p:spTgt spid="81"/>
                                        </p:tgtEl>
                                        <p:attrNameLst>
                                          <p:attrName>ppt_x</p:attrName>
                                          <p:attrName>ppt_y</p:attrName>
                                        </p:attrNameLst>
                                      </p:cBhvr>
                                      <p:rCtr x="0" y="949"/>
                                    </p:animMotion>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nodeType="withEffect">
                                  <p:stCondLst>
                                    <p:cond delay="0"/>
                                  </p:stCondLst>
                                  <p:childTnLst>
                                    <p:animMotion origin="layout" path="M 3.125E-6 3.33333E-6 L 3.125E-6 0.01898 " pathEditMode="relative" rAng="0" ptsTypes="AA">
                                      <p:cBhvr>
                                        <p:cTn id="30" dur="700" spd="-100000" fill="hold"/>
                                        <p:tgtEl>
                                          <p:spTgt spid="17"/>
                                        </p:tgtEl>
                                        <p:attrNameLst>
                                          <p:attrName>ppt_x</p:attrName>
                                          <p:attrName>ppt_y</p:attrName>
                                        </p:attrNameLst>
                                      </p:cBhvr>
                                      <p:rCtr x="0" y="949"/>
                                    </p:animMotion>
                                  </p:childTnLst>
                                </p:cTn>
                              </p:par>
                              <p:par>
                                <p:cTn id="31" presetID="10"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42" presetClass="path" presetSubtype="0" decel="100000" fill="hold" nodeType="withEffect">
                                  <p:stCondLst>
                                    <p:cond delay="0"/>
                                  </p:stCondLst>
                                  <p:childTnLst>
                                    <p:animMotion origin="layout" path="M 3.125E-6 3.33333E-6 L 3.125E-6 0.01898 " pathEditMode="relative" rAng="0" ptsTypes="AA">
                                      <p:cBhvr>
                                        <p:cTn id="35" dur="700" spd="-100000" fill="hold"/>
                                        <p:tgtEl>
                                          <p:spTgt spid="83"/>
                                        </p:tgtEl>
                                        <p:attrNameLst>
                                          <p:attrName>ppt_x</p:attrName>
                                          <p:attrName>ppt_y</p:attrName>
                                        </p:attrNameLst>
                                      </p:cBhvr>
                                      <p:rCtr x="0" y="949"/>
                                    </p:animMotion>
                                  </p:childTnLst>
                                </p:cTn>
                              </p:par>
                              <p:par>
                                <p:cTn id="36" presetID="10" presetClass="entr" presetSubtype="0" fill="hold" grpId="0" nodeType="withEffect">
                                  <p:stCondLst>
                                    <p:cond delay="0"/>
                                  </p:stCondLst>
                                  <p:childTnLst>
                                    <p:set>
                                      <p:cBhvr>
                                        <p:cTn id="37" dur="1" fill="hold">
                                          <p:stCondLst>
                                            <p:cond delay="0"/>
                                          </p:stCondLst>
                                        </p:cTn>
                                        <p:tgtEl>
                                          <p:spTgt spid="31">
                                            <p:txEl>
                                              <p:pRg st="0" end="0"/>
                                            </p:txEl>
                                          </p:spTgt>
                                        </p:tgtEl>
                                        <p:attrNameLst>
                                          <p:attrName>style.visibility</p:attrName>
                                        </p:attrNameLst>
                                      </p:cBhvr>
                                      <p:to>
                                        <p:strVal val="visible"/>
                                      </p:to>
                                    </p:set>
                                    <p:animEffect transition="in" filter="fade">
                                      <p:cBhvr>
                                        <p:cTn id="38" dur="500"/>
                                        <p:tgtEl>
                                          <p:spTgt spid="31">
                                            <p:txEl>
                                              <p:pRg st="0" end="0"/>
                                            </p:txEl>
                                          </p:spTgt>
                                        </p:tgtEl>
                                      </p:cBhvr>
                                    </p:animEffect>
                                  </p:childTnLst>
                                </p:cTn>
                              </p:par>
                              <p:par>
                                <p:cTn id="39" presetID="42" presetClass="path" presetSubtype="0" decel="100000" fill="hold" grpId="1" nodeType="withEffect">
                                  <p:stCondLst>
                                    <p:cond delay="0"/>
                                  </p:stCondLst>
                                  <p:childTnLst>
                                    <p:animMotion origin="layout" path="M -3.33333E-6 3.7037E-6 L -3.33333E-6 0.01898 " pathEditMode="relative" rAng="0" ptsTypes="AA">
                                      <p:cBhvr>
                                        <p:cTn id="40" dur="700" spd="-100000" fill="hold"/>
                                        <p:tgtEl>
                                          <p:spTgt spid="31">
                                            <p:txEl>
                                              <p:pRg st="0" end="0"/>
                                            </p:txEl>
                                          </p:spTgt>
                                        </p:tgtEl>
                                        <p:attrNameLst>
                                          <p:attrName>ppt_x</p:attrName>
                                          <p:attrName>ppt_y</p:attrName>
                                        </p:attrNameLst>
                                      </p:cBhvr>
                                      <p:rCtr x="0" y="949"/>
                                    </p:animMotion>
                                  </p:childTnLst>
                                </p:cTn>
                              </p:par>
                              <p:par>
                                <p:cTn id="41" presetID="10"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42" presetClass="path" presetSubtype="0" decel="100000" fill="hold" nodeType="withEffect">
                                  <p:stCondLst>
                                    <p:cond delay="0"/>
                                  </p:stCondLst>
                                  <p:childTnLst>
                                    <p:animMotion origin="layout" path="M 3.125E-6 3.33333E-6 L 3.125E-6 0.01898 " pathEditMode="relative" rAng="0" ptsTypes="AA">
                                      <p:cBhvr>
                                        <p:cTn id="45" dur="700" spd="-100000" fill="hold"/>
                                        <p:tgtEl>
                                          <p:spTgt spid="57"/>
                                        </p:tgtEl>
                                        <p:attrNameLst>
                                          <p:attrName>ppt_x</p:attrName>
                                          <p:attrName>ppt_y</p:attrName>
                                        </p:attrNameLst>
                                      </p:cBhvr>
                                      <p:rCtr x="0" y="949"/>
                                    </p:animMotion>
                                  </p:childTnLst>
                                </p:cTn>
                              </p:par>
                              <p:par>
                                <p:cTn id="46" presetID="10" presetClass="entr" presetSubtype="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42" presetClass="path" presetSubtype="0" decel="100000" fill="hold" nodeType="withEffect">
                                  <p:stCondLst>
                                    <p:cond delay="0"/>
                                  </p:stCondLst>
                                  <p:childTnLst>
                                    <p:animMotion origin="layout" path="M 3.125E-6 3.33333E-6 L 3.125E-6 0.01898 " pathEditMode="relative" rAng="0" ptsTypes="AA">
                                      <p:cBhvr>
                                        <p:cTn id="50" dur="700" spd="-100000" fill="hold"/>
                                        <p:tgtEl>
                                          <p:spTgt spid="61"/>
                                        </p:tgtEl>
                                        <p:attrNameLst>
                                          <p:attrName>ppt_x</p:attrName>
                                          <p:attrName>ppt_y</p:attrName>
                                        </p:attrNameLst>
                                      </p:cBhvr>
                                      <p:rCtr x="0" y="949"/>
                                    </p:animMotion>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42" presetClass="path" presetSubtype="0" decel="100000" fill="hold" nodeType="withEffect">
                                  <p:stCondLst>
                                    <p:cond delay="0"/>
                                  </p:stCondLst>
                                  <p:childTnLst>
                                    <p:animMotion origin="layout" path="M 3.125E-6 3.33333E-6 L 3.125E-6 0.01898 " pathEditMode="relative" rAng="0" ptsTypes="AA">
                                      <p:cBhvr>
                                        <p:cTn id="55" dur="700" spd="-100000" fill="hold"/>
                                        <p:tgtEl>
                                          <p:spTgt spid="20"/>
                                        </p:tgtEl>
                                        <p:attrNameLst>
                                          <p:attrName>ppt_x</p:attrName>
                                          <p:attrName>ppt_y</p:attrName>
                                        </p:attrNameLst>
                                      </p:cBhvr>
                                      <p:rCtr x="0" y="949"/>
                                    </p:animMotion>
                                  </p:childTnLst>
                                </p:cTn>
                              </p:par>
                              <p:par>
                                <p:cTn id="56" presetID="10" presetClass="entr" presetSubtype="0" fill="hold" grpId="0" nodeType="with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fade">
                                      <p:cBhvr>
                                        <p:cTn id="58" dur="500"/>
                                        <p:tgtEl>
                                          <p:spTgt spid="5">
                                            <p:txEl>
                                              <p:pRg st="0" end="0"/>
                                            </p:txEl>
                                          </p:spTgt>
                                        </p:tgtEl>
                                      </p:cBhvr>
                                    </p:animEffect>
                                  </p:childTnLst>
                                </p:cTn>
                              </p:par>
                              <p:par>
                                <p:cTn id="59" presetID="42" presetClass="path" presetSubtype="0" decel="100000" fill="hold" grpId="1" nodeType="withEffect">
                                  <p:stCondLst>
                                    <p:cond delay="0"/>
                                  </p:stCondLst>
                                  <p:childTnLst>
                                    <p:animMotion origin="layout" path="M -1.04167E-6 3.7037E-6 L -1.04167E-6 0.01898 " pathEditMode="relative" rAng="0" ptsTypes="AA">
                                      <p:cBhvr>
                                        <p:cTn id="60" dur="700" spd="-100000" fill="hold"/>
                                        <p:tgtEl>
                                          <p:spTgt spid="5">
                                            <p:txEl>
                                              <p:pRg st="0" end="0"/>
                                            </p:txEl>
                                          </p:spTgt>
                                        </p:tgtEl>
                                        <p:attrNameLst>
                                          <p:attrName>ppt_x</p:attrName>
                                          <p:attrName>ppt_y</p:attrName>
                                        </p:attrNameLst>
                                      </p:cBhvr>
                                      <p:rCtr x="0" y="949"/>
                                    </p:animMotion>
                                  </p:childTnLst>
                                </p:cTn>
                              </p:par>
                              <p:par>
                                <p:cTn id="61" presetID="10" presetClass="entr" presetSubtype="0" fill="hold" grpId="0" nodeType="withEffect">
                                  <p:stCondLst>
                                    <p:cond delay="0"/>
                                  </p:stCondLst>
                                  <p:childTnLst>
                                    <p:set>
                                      <p:cBhvr>
                                        <p:cTn id="62" dur="1" fill="hold">
                                          <p:stCondLst>
                                            <p:cond delay="0"/>
                                          </p:stCondLst>
                                        </p:cTn>
                                        <p:tgtEl>
                                          <p:spTgt spid="33">
                                            <p:txEl>
                                              <p:pRg st="0" end="0"/>
                                            </p:txEl>
                                          </p:spTgt>
                                        </p:tgtEl>
                                        <p:attrNameLst>
                                          <p:attrName>style.visibility</p:attrName>
                                        </p:attrNameLst>
                                      </p:cBhvr>
                                      <p:to>
                                        <p:strVal val="visible"/>
                                      </p:to>
                                    </p:set>
                                    <p:animEffect transition="in" filter="fade">
                                      <p:cBhvr>
                                        <p:cTn id="63" dur="500"/>
                                        <p:tgtEl>
                                          <p:spTgt spid="33">
                                            <p:txEl>
                                              <p:pRg st="0" end="0"/>
                                            </p:txEl>
                                          </p:spTgt>
                                        </p:tgtEl>
                                      </p:cBhvr>
                                    </p:animEffect>
                                  </p:childTnLst>
                                </p:cTn>
                              </p:par>
                              <p:par>
                                <p:cTn id="64" presetID="42" presetClass="path" presetSubtype="0" decel="100000" fill="hold" grpId="1" nodeType="withEffect">
                                  <p:stCondLst>
                                    <p:cond delay="0"/>
                                  </p:stCondLst>
                                  <p:childTnLst>
                                    <p:animMotion origin="layout" path="M -4.16667E-6 -3.33333E-6 L -4.16667E-6 0.01898 " pathEditMode="relative" rAng="0" ptsTypes="AA">
                                      <p:cBhvr>
                                        <p:cTn id="65" dur="700" spd="-100000" fill="hold"/>
                                        <p:tgtEl>
                                          <p:spTgt spid="33">
                                            <p:txEl>
                                              <p:pRg st="0" end="0"/>
                                            </p:txEl>
                                          </p:spTgt>
                                        </p:tgtEl>
                                        <p:attrNameLst>
                                          <p:attrName>ppt_x</p:attrName>
                                          <p:attrName>ppt_y</p:attrName>
                                        </p:attrNameLst>
                                      </p:cBhvr>
                                      <p:rCtr x="0" y="949"/>
                                    </p:animMotion>
                                  </p:childTnLst>
                                </p:cTn>
                              </p:par>
                              <p:par>
                                <p:cTn id="66" presetID="10" presetClass="entr" presetSubtype="0" fill="hold" grpId="0" nodeType="with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Effect transition="in" filter="fade">
                                      <p:cBhvr>
                                        <p:cTn id="68" dur="500"/>
                                        <p:tgtEl>
                                          <p:spTgt spid="32">
                                            <p:txEl>
                                              <p:pRg st="0" end="0"/>
                                            </p:txEl>
                                          </p:spTgt>
                                        </p:tgtEl>
                                      </p:cBhvr>
                                    </p:animEffect>
                                  </p:childTnLst>
                                </p:cTn>
                              </p:par>
                              <p:par>
                                <p:cTn id="69" presetID="42" presetClass="path" presetSubtype="0" decel="100000" fill="hold" grpId="1" nodeType="withEffect">
                                  <p:stCondLst>
                                    <p:cond delay="0"/>
                                  </p:stCondLst>
                                  <p:childTnLst>
                                    <p:animMotion origin="layout" path="M 4.16667E-6 2.22222E-6 L 4.16667E-6 0.01898 " pathEditMode="relative" rAng="0" ptsTypes="AA">
                                      <p:cBhvr>
                                        <p:cTn id="70" dur="700" spd="-100000" fill="hold"/>
                                        <p:tgtEl>
                                          <p:spTgt spid="32">
                                            <p:txEl>
                                              <p:pRg st="0" end="0"/>
                                            </p:txEl>
                                          </p:spTgt>
                                        </p:tgtEl>
                                        <p:attrNameLst>
                                          <p:attrName>ppt_x</p:attrName>
                                          <p:attrName>ppt_y</p:attrName>
                                        </p:attrNameLst>
                                      </p:cBhvr>
                                      <p:rCtr x="0" y="949"/>
                                    </p:animMotion>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42" presetClass="path" presetSubtype="0" decel="100000" fill="hold" grpId="1" nodeType="withEffect">
                                  <p:stCondLst>
                                    <p:cond delay="0"/>
                                  </p:stCondLst>
                                  <p:childTnLst>
                                    <p:animMotion origin="layout" path="M 2.08333E-7 -4.07407E-6 L 2.08333E-7 0.01899 " pathEditMode="relative" rAng="0" ptsTypes="AA">
                                      <p:cBhvr>
                                        <p:cTn id="75" dur="700" spd="-100000" fill="hold"/>
                                        <p:tgtEl>
                                          <p:spTgt spid="28"/>
                                        </p:tgtEl>
                                        <p:attrNameLst>
                                          <p:attrName>ppt_x</p:attrName>
                                          <p:attrName>ppt_y</p:attrName>
                                        </p:attrNameLst>
                                      </p:cBhvr>
                                      <p:rCtr x="0" y="949"/>
                                    </p:animMotion>
                                  </p:childTnLst>
                                </p:cTn>
                              </p:par>
                              <p:par>
                                <p:cTn id="76" presetID="10" presetClass="entr" presetSubtype="0" fill="hold" grpId="0" nodeType="withEffect">
                                  <p:stCondLst>
                                    <p:cond delay="0"/>
                                  </p:stCondLst>
                                  <p:childTnLst>
                                    <p:set>
                                      <p:cBhvr>
                                        <p:cTn id="77" dur="1" fill="hold">
                                          <p:stCondLst>
                                            <p:cond delay="0"/>
                                          </p:stCondLst>
                                        </p:cTn>
                                        <p:tgtEl>
                                          <p:spTgt spid="30">
                                            <p:txEl>
                                              <p:pRg st="0" end="0"/>
                                            </p:txEl>
                                          </p:spTgt>
                                        </p:tgtEl>
                                        <p:attrNameLst>
                                          <p:attrName>style.visibility</p:attrName>
                                        </p:attrNameLst>
                                      </p:cBhvr>
                                      <p:to>
                                        <p:strVal val="visible"/>
                                      </p:to>
                                    </p:set>
                                    <p:animEffect transition="in" filter="fade">
                                      <p:cBhvr>
                                        <p:cTn id="78" dur="500"/>
                                        <p:tgtEl>
                                          <p:spTgt spid="30">
                                            <p:txEl>
                                              <p:pRg st="0" end="0"/>
                                            </p:txEl>
                                          </p:spTgt>
                                        </p:tgtEl>
                                      </p:cBhvr>
                                    </p:animEffect>
                                  </p:childTnLst>
                                </p:cTn>
                              </p:par>
                              <p:par>
                                <p:cTn id="79" presetID="42" presetClass="path" presetSubtype="0" decel="100000" fill="hold" grpId="1" nodeType="withEffect">
                                  <p:stCondLst>
                                    <p:cond delay="0"/>
                                  </p:stCondLst>
                                  <p:childTnLst>
                                    <p:animMotion origin="layout" path="M 4.79167E-6 2.22222E-6 L 4.79167E-6 0.01898 " pathEditMode="relative" rAng="0" ptsTypes="AA">
                                      <p:cBhvr>
                                        <p:cTn id="80" dur="700" spd="-100000" fill="hold"/>
                                        <p:tgtEl>
                                          <p:spTgt spid="30">
                                            <p:txEl>
                                              <p:pRg st="0" end="0"/>
                                            </p:txEl>
                                          </p:spTgt>
                                        </p:tgtEl>
                                        <p:attrNameLst>
                                          <p:attrName>ppt_x</p:attrName>
                                          <p:attrName>ppt_y</p:attrName>
                                        </p:attrNameLst>
                                      </p:cBhvr>
                                      <p:rCtr x="0" y="949"/>
                                    </p:animMotion>
                                  </p:childTnLst>
                                </p:cTn>
                              </p:par>
                              <p:par>
                                <p:cTn id="81" presetID="10" presetClass="entr" presetSubtype="0" fill="hold" grpId="0" nodeType="withEffect">
                                  <p:stCondLst>
                                    <p:cond delay="0"/>
                                  </p:stCondLst>
                                  <p:childTnLst>
                                    <p:set>
                                      <p:cBhvr>
                                        <p:cTn id="82" dur="1" fill="hold">
                                          <p:stCondLst>
                                            <p:cond delay="0"/>
                                          </p:stCondLst>
                                        </p:cTn>
                                        <p:tgtEl>
                                          <p:spTgt spid="29">
                                            <p:txEl>
                                              <p:pRg st="0" end="0"/>
                                            </p:txEl>
                                          </p:spTgt>
                                        </p:tgtEl>
                                        <p:attrNameLst>
                                          <p:attrName>style.visibility</p:attrName>
                                        </p:attrNameLst>
                                      </p:cBhvr>
                                      <p:to>
                                        <p:strVal val="visible"/>
                                      </p:to>
                                    </p:set>
                                    <p:animEffect transition="in" filter="fade">
                                      <p:cBhvr>
                                        <p:cTn id="83" dur="500"/>
                                        <p:tgtEl>
                                          <p:spTgt spid="29">
                                            <p:txEl>
                                              <p:pRg st="0" end="0"/>
                                            </p:txEl>
                                          </p:spTgt>
                                        </p:tgtEl>
                                      </p:cBhvr>
                                    </p:animEffect>
                                  </p:childTnLst>
                                </p:cTn>
                              </p:par>
                              <p:par>
                                <p:cTn id="84" presetID="42" presetClass="path" presetSubtype="0" decel="100000" fill="hold" grpId="1" nodeType="withEffect">
                                  <p:stCondLst>
                                    <p:cond delay="0"/>
                                  </p:stCondLst>
                                  <p:childTnLst>
                                    <p:animMotion origin="layout" path="M -4.16667E-6 2.22222E-6 L -4.16667E-6 0.01898 " pathEditMode="relative" rAng="0" ptsTypes="AA">
                                      <p:cBhvr>
                                        <p:cTn id="85" dur="700" spd="-100000" fill="hold"/>
                                        <p:tgtEl>
                                          <p:spTgt spid="29">
                                            <p:txEl>
                                              <p:pRg st="0" end="0"/>
                                            </p:txEl>
                                          </p:spTgt>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28" grpId="0"/>
      <p:bldP spid="28" grpId="1"/>
      <p:bldP spid="29" grpId="0" build="p"/>
      <p:bldP spid="29" grpId="1" build="p"/>
      <p:bldP spid="30" grpId="0" build="p"/>
      <p:bldP spid="30" grpId="1" build="p"/>
      <p:bldP spid="31" grpId="0" build="p"/>
      <p:bldP spid="31" grpId="1" build="p"/>
      <p:bldP spid="32" grpId="0" build="p"/>
      <p:bldP spid="32" grpId="1" build="p"/>
      <p:bldP spid="33" grpId="0" build="p"/>
      <p:bldP spid="33" grpId="1" build="p"/>
      <p:bldP spid="5" grpId="0" build="p"/>
      <p:bldP spid="5" grpId="1"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a:ea typeface="+mj-lt"/>
                <a:cs typeface="+mj-lt"/>
              </a:rPr>
              <a:t>Azure Arc-Enabled Kubernetes Benefits</a:t>
            </a:r>
            <a:br>
              <a:rPr lang="en-US">
                <a:ea typeface="+mj-lt"/>
                <a:cs typeface="+mj-lt"/>
              </a:rPr>
            </a:br>
            <a:endParaRPr lang="en-US">
              <a:ea typeface="+mj-lt"/>
              <a:cs typeface="+mj-lt"/>
            </a:endParaRPr>
          </a:p>
          <a:p>
            <a:endParaRPr lang="en-US">
              <a:solidFill>
                <a:srgbClr val="505050"/>
              </a:solidFill>
              <a:cs typeface="Segoe UI Light"/>
            </a:endParaRPr>
          </a:p>
        </p:txBody>
      </p:sp>
      <p:sp>
        <p:nvSpPr>
          <p:cNvPr id="3" name="Content Placeholder 2">
            <a:extLst>
              <a:ext uri="{FF2B5EF4-FFF2-40B4-BE49-F238E27FC236}">
                <a16:creationId xmlns:a16="http://schemas.microsoft.com/office/drawing/2014/main" id="{54AFE1AB-1153-4C08-AC02-017849673391}"/>
              </a:ext>
            </a:extLst>
          </p:cNvPr>
          <p:cNvSpPr>
            <a:spLocks noGrp="1"/>
          </p:cNvSpPr>
          <p:nvPr>
            <p:ph idx="1"/>
          </p:nvPr>
        </p:nvSpPr>
        <p:spPr>
          <a:xfrm>
            <a:off x="334436" y="1120776"/>
            <a:ext cx="11523132" cy="5215655"/>
          </a:xfrm>
        </p:spPr>
        <p:txBody>
          <a:bodyPr/>
          <a:lstStyle/>
          <a:p>
            <a:r>
              <a:rPr lang="en-US" sz="2000" b="0">
                <a:solidFill>
                  <a:schemeClr val="tx1"/>
                </a:solidFill>
                <a:latin typeface="Segoe UI (Body)"/>
                <a:ea typeface="微软雅黑"/>
                <a:cs typeface="Segoe UI"/>
              </a:rPr>
              <a:t>Connect Kubernetes running outside of Azure for inventory, grouping, and tagging.</a:t>
            </a:r>
          </a:p>
          <a:p>
            <a:r>
              <a:rPr lang="en-US" sz="2000" b="0">
                <a:solidFill>
                  <a:schemeClr val="tx1"/>
                </a:solidFill>
                <a:latin typeface="Segoe UI (Body)"/>
                <a:ea typeface="微软雅黑"/>
                <a:cs typeface="Segoe UI"/>
              </a:rPr>
              <a:t>Deploy applications and apply configuration using GitOps-based configuration management.</a:t>
            </a:r>
          </a:p>
          <a:p>
            <a:r>
              <a:rPr lang="en-US" sz="2000" b="0">
                <a:solidFill>
                  <a:schemeClr val="tx1"/>
                </a:solidFill>
                <a:latin typeface="Segoe UI (Body)"/>
                <a:ea typeface="微软雅黑"/>
                <a:cs typeface="Segoe UI"/>
              </a:rPr>
              <a:t>View and monitor K8 clusters using Azure Monitor for containers.</a:t>
            </a:r>
          </a:p>
          <a:p>
            <a:r>
              <a:rPr lang="en-US" sz="2000" b="0">
                <a:solidFill>
                  <a:schemeClr val="tx1"/>
                </a:solidFill>
                <a:latin typeface="Segoe UI (Body)"/>
                <a:ea typeface="微软雅黑"/>
                <a:cs typeface="Segoe UI"/>
              </a:rPr>
              <a:t>Enforce threat protection using Microsoft Defender.</a:t>
            </a:r>
          </a:p>
          <a:p>
            <a:r>
              <a:rPr lang="en-US" sz="2000" b="0">
                <a:solidFill>
                  <a:schemeClr val="tx1"/>
                </a:solidFill>
                <a:latin typeface="Segoe UI (Body)"/>
                <a:ea typeface="微软雅黑"/>
                <a:cs typeface="Segoe UI"/>
              </a:rPr>
              <a:t>Apply policy definitions using Azure Policy for Kubernetes.</a:t>
            </a:r>
          </a:p>
          <a:p>
            <a:r>
              <a:rPr lang="en-US" sz="2000" b="0">
                <a:solidFill>
                  <a:schemeClr val="tx1"/>
                </a:solidFill>
                <a:latin typeface="Segoe UI (Body)"/>
                <a:ea typeface="微软雅黑"/>
                <a:cs typeface="Segoe UI"/>
              </a:rPr>
              <a:t>Use Azure Active Directory for authentication and authorization checks on your cluster.</a:t>
            </a:r>
          </a:p>
          <a:p>
            <a:r>
              <a:rPr lang="en-US" sz="2000" b="0">
                <a:solidFill>
                  <a:schemeClr val="tx1"/>
                </a:solidFill>
                <a:latin typeface="Segoe UI (Body)"/>
                <a:ea typeface="微软雅黑"/>
                <a:cs typeface="Segoe UI"/>
              </a:rPr>
              <a:t>Create custom locations as target locations for deploying Azure Arc-enabled Data Services (SQL Managed Instances, PostgreSQL Hyperscale.), App Services on Azure Arc (including web, function, and logic apps) and Event Grid on Kubernetes.</a:t>
            </a:r>
          </a:p>
          <a:p>
            <a:endParaRPr lang="en-US"/>
          </a:p>
        </p:txBody>
      </p:sp>
    </p:spTree>
    <p:extLst>
      <p:ext uri="{BB962C8B-B14F-4D97-AF65-F5344CB8AC3E}">
        <p14:creationId xmlns:p14="http://schemas.microsoft.com/office/powerpoint/2010/main" val="349853400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Governance</a:t>
            </a:r>
          </a:p>
        </p:txBody>
      </p:sp>
      <p:pic>
        <p:nvPicPr>
          <p:cNvPr id="5" name="Graphic 4" descr="Architecture">
            <a:extLst>
              <a:ext uri="{FF2B5EF4-FFF2-40B4-BE49-F238E27FC236}">
                <a16:creationId xmlns:a16="http://schemas.microsoft.com/office/drawing/2014/main" id="{DD04FC6F-7C51-44B7-A2B8-1E3093C8B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0800" y="2754863"/>
            <a:ext cx="1348273" cy="1348273"/>
          </a:xfrm>
          <a:prstGeom prst="rect">
            <a:avLst/>
          </a:prstGeom>
        </p:spPr>
      </p:pic>
    </p:spTree>
    <p:extLst>
      <p:ext uri="{BB962C8B-B14F-4D97-AF65-F5344CB8AC3E}">
        <p14:creationId xmlns:p14="http://schemas.microsoft.com/office/powerpoint/2010/main" val="404856993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CCA4-54B0-41B4-AA81-488CBED164AC}"/>
              </a:ext>
            </a:extLst>
          </p:cNvPr>
          <p:cNvSpPr>
            <a:spLocks noGrp="1"/>
          </p:cNvSpPr>
          <p:nvPr>
            <p:ph type="title"/>
          </p:nvPr>
        </p:nvSpPr>
        <p:spPr>
          <a:xfrm>
            <a:off x="586740" y="313362"/>
            <a:ext cx="11018520" cy="553998"/>
          </a:xfrm>
        </p:spPr>
        <p:txBody>
          <a:bodyPr/>
          <a:lstStyle/>
          <a:p>
            <a:r>
              <a:rPr lang="en-US"/>
              <a:t>Custom location &amp; Cluster extension</a:t>
            </a:r>
          </a:p>
        </p:txBody>
      </p:sp>
      <p:sp>
        <p:nvSpPr>
          <p:cNvPr id="3" name="Content Placeholder 2">
            <a:extLst>
              <a:ext uri="{FF2B5EF4-FFF2-40B4-BE49-F238E27FC236}">
                <a16:creationId xmlns:a16="http://schemas.microsoft.com/office/drawing/2014/main" id="{6EC7B81E-F421-4C80-8EC7-D6774B96BFEB}"/>
              </a:ext>
            </a:extLst>
          </p:cNvPr>
          <p:cNvSpPr>
            <a:spLocks noGrp="1"/>
          </p:cNvSpPr>
          <p:nvPr>
            <p:ph idx="1"/>
          </p:nvPr>
        </p:nvSpPr>
        <p:spPr>
          <a:xfrm>
            <a:off x="586740" y="1205532"/>
            <a:ext cx="11018520" cy="4333494"/>
          </a:xfrm>
        </p:spPr>
        <p:txBody>
          <a:bodyPr/>
          <a:lstStyle/>
          <a:p>
            <a:pPr>
              <a:buFont typeface="Wingdings" panose="05000000000000000000" pitchFamily="2" charset="2"/>
              <a:buChar char="§"/>
            </a:pPr>
            <a:r>
              <a:rPr lang="en-US"/>
              <a:t>Custom location:</a:t>
            </a:r>
          </a:p>
          <a:p>
            <a:pPr lvl="1" algn="just">
              <a:buFont typeface="Wingdings" panose="05000000000000000000" pitchFamily="2" charset="2"/>
              <a:buChar char="Ø"/>
            </a:pPr>
            <a:r>
              <a:rPr lang="en-US"/>
              <a:t>Custom Locations provides a way to use Azure Arc-enabled Kubernetes clusters as target locations for deploying Azure services instances e.g., Azure Arc-enabled SQL Managed Instance, PostgreSQL Hyperscale, App Services etc.</a:t>
            </a:r>
          </a:p>
          <a:p>
            <a:pPr lvl="1" algn="just"/>
            <a:endParaRPr lang="en-US"/>
          </a:p>
          <a:p>
            <a:pPr algn="just">
              <a:buFont typeface="Wingdings" panose="05000000000000000000" pitchFamily="2" charset="2"/>
              <a:buChar char="§"/>
            </a:pPr>
            <a:r>
              <a:rPr lang="en-US"/>
              <a:t>Cluster extension:</a:t>
            </a:r>
          </a:p>
          <a:p>
            <a:pPr lvl="1" algn="just">
              <a:buFont typeface="Wingdings" panose="05000000000000000000" pitchFamily="2" charset="2"/>
              <a:buChar char="Ø"/>
            </a:pPr>
            <a:r>
              <a:rPr lang="en-US"/>
              <a:t>Cluster extension feature builds on top of the packaging components of Helm.</a:t>
            </a:r>
          </a:p>
          <a:p>
            <a:pPr lvl="1" algn="just">
              <a:buFont typeface="Wingdings" panose="05000000000000000000" pitchFamily="2" charset="2"/>
              <a:buChar char="Ø"/>
            </a:pPr>
            <a:r>
              <a:rPr lang="en-US"/>
              <a:t>It provides an ARM driven experience for installation and management of various Azure capabilities on top of our Arc-enabled Kubernetes cluster.</a:t>
            </a:r>
          </a:p>
          <a:p>
            <a:pPr lvl="1" algn="just">
              <a:buFont typeface="Wingdings" panose="05000000000000000000" pitchFamily="2" charset="2"/>
              <a:buChar char="Ø"/>
            </a:pPr>
            <a:r>
              <a:rPr lang="en-US"/>
              <a:t>Available extensions - Azure Monitor for containers, Microsoft Defender for Cloud, Azure Arc-enabled Data Services, Azure App Service on Azure Arc, Azure Arc-enabled Machine Learning, etc.</a:t>
            </a:r>
          </a:p>
        </p:txBody>
      </p:sp>
    </p:spTree>
    <p:extLst>
      <p:ext uri="{BB962C8B-B14F-4D97-AF65-F5344CB8AC3E}">
        <p14:creationId xmlns:p14="http://schemas.microsoft.com/office/powerpoint/2010/main" val="42475654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9CCA4-54B0-41B4-AA81-488CBED164AC}"/>
              </a:ext>
            </a:extLst>
          </p:cNvPr>
          <p:cNvSpPr>
            <a:spLocks noGrp="1"/>
          </p:cNvSpPr>
          <p:nvPr>
            <p:ph type="title"/>
          </p:nvPr>
        </p:nvSpPr>
        <p:spPr/>
        <p:txBody>
          <a:bodyPr/>
          <a:lstStyle/>
          <a:p>
            <a:pPr algn="ctr"/>
            <a:r>
              <a:rPr lang="en-US"/>
              <a:t>Custom Locations as an abstraction layer</a:t>
            </a:r>
          </a:p>
        </p:txBody>
      </p:sp>
      <p:pic>
        <p:nvPicPr>
          <p:cNvPr id="25602" name="Picture 2" descr="custom location">
            <a:extLst>
              <a:ext uri="{FF2B5EF4-FFF2-40B4-BE49-F238E27FC236}">
                <a16:creationId xmlns:a16="http://schemas.microsoft.com/office/drawing/2014/main" id="{75D4E8C5-E44C-468C-B700-8B937D8E15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29" y="1160692"/>
            <a:ext cx="10859154" cy="524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2883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1241368" cy="1661993"/>
          </a:xfrm>
        </p:spPr>
        <p:txBody>
          <a:bodyPr/>
          <a:lstStyle/>
          <a:p>
            <a:r>
              <a:rPr lang="en-US" b="1">
                <a:ea typeface="+mj-lt"/>
                <a:cs typeface="+mj-lt"/>
              </a:rPr>
              <a:t>Compatibility matrix – Arc Enabled Kubernetes</a:t>
            </a:r>
            <a:br>
              <a:rPr lang="en-US">
                <a:ea typeface="+mj-lt"/>
                <a:cs typeface="+mj-lt"/>
              </a:rPr>
            </a:br>
            <a:endParaRPr lang="en-US">
              <a:ea typeface="+mj-lt"/>
              <a:cs typeface="+mj-lt"/>
            </a:endParaRPr>
          </a:p>
          <a:p>
            <a:endParaRPr lang="en-US">
              <a:solidFill>
                <a:srgbClr val="505050"/>
              </a:solidFill>
              <a:cs typeface="Segoe UI Light"/>
            </a:endParaRPr>
          </a:p>
        </p:txBody>
      </p:sp>
      <p:sp>
        <p:nvSpPr>
          <p:cNvPr id="5" name="TextBox 4" descr="compatibility matrix">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sp>
        <p:nvSpPr>
          <p:cNvPr id="6" name="Content Placeholder 5">
            <a:extLst>
              <a:ext uri="{FF2B5EF4-FFF2-40B4-BE49-F238E27FC236}">
                <a16:creationId xmlns:a16="http://schemas.microsoft.com/office/drawing/2014/main" id="{12C2E5DF-F2BE-47A5-98A5-9D086587E329}"/>
              </a:ext>
            </a:extLst>
          </p:cNvPr>
          <p:cNvSpPr>
            <a:spLocks noGrp="1"/>
          </p:cNvSpPr>
          <p:nvPr>
            <p:ph idx="1"/>
          </p:nvPr>
        </p:nvSpPr>
        <p:spPr>
          <a:xfrm>
            <a:off x="334437" y="1121105"/>
            <a:ext cx="11523132" cy="3696025"/>
          </a:xfrm>
        </p:spPr>
        <p:txBody>
          <a:bodyPr vert="horz" wrap="square" lIns="119520" tIns="59760" rIns="119520" bIns="59760" rtlCol="0" anchor="t">
            <a:spAutoFit/>
          </a:bodyPr>
          <a:lstStyle/>
          <a:p>
            <a:pPr marL="0" indent="0">
              <a:buClr>
                <a:srgbClr val="7C7C7C"/>
              </a:buClr>
              <a:buNone/>
            </a:pPr>
            <a:r>
              <a:rPr lang="en-US" sz="1750" b="0">
                <a:solidFill>
                  <a:schemeClr val="tx1"/>
                </a:solidFill>
                <a:latin typeface="Segoe UI"/>
                <a:ea typeface="微软雅黑"/>
                <a:cs typeface="Segoe UI"/>
              </a:rPr>
              <a:t>Azure Arc-enabled Kubernetes works with any Cloud Native Computing Foundation (CNCF) certified Kubernetes clusters. </a:t>
            </a:r>
          </a:p>
          <a:p>
            <a:pPr marL="0" indent="0">
              <a:buClr>
                <a:srgbClr val="7C7C7C"/>
              </a:buClr>
              <a:buNone/>
            </a:pPr>
            <a:endParaRPr lang="en-US" sz="1750" b="0">
              <a:solidFill>
                <a:schemeClr val="tx1"/>
              </a:solidFill>
              <a:latin typeface="Segoe UI"/>
              <a:ea typeface="微软雅黑"/>
              <a:cs typeface="Segoe UI"/>
            </a:endParaRPr>
          </a:p>
          <a:p>
            <a:pPr marL="0" indent="0">
              <a:buClr>
                <a:srgbClr val="7C7C7C"/>
              </a:buClr>
              <a:buNone/>
            </a:pPr>
            <a:endParaRPr lang="en-US" sz="1750" b="0">
              <a:solidFill>
                <a:schemeClr val="tx1"/>
              </a:solidFill>
              <a:latin typeface="Segoe UI"/>
              <a:ea typeface="微软雅黑"/>
              <a:cs typeface="Segoe UI"/>
            </a:endParaRPr>
          </a:p>
          <a:p>
            <a:pPr marL="247015" indent="-247015">
              <a:buClr>
                <a:srgbClr val="FFFFFF"/>
              </a:buClr>
            </a:pPr>
            <a:endParaRPr lang="en-US" sz="1750" b="0">
              <a:solidFill>
                <a:schemeClr val="tx1"/>
              </a:solidFill>
              <a:latin typeface="Segoe UI"/>
              <a:ea typeface="微软雅黑"/>
              <a:cs typeface="Segoe UI"/>
            </a:endParaRPr>
          </a:p>
          <a:p>
            <a:pPr marL="247015" indent="-247015">
              <a:buClr>
                <a:srgbClr val="7C7C7C"/>
              </a:buClr>
            </a:pPr>
            <a:endParaRPr lang="en-US" sz="1750" b="0">
              <a:solidFill>
                <a:schemeClr val="tx1"/>
              </a:solidFill>
              <a:latin typeface="Segoe UI"/>
              <a:ea typeface="微软雅黑"/>
              <a:cs typeface="Segoe UI"/>
            </a:endParaRPr>
          </a:p>
          <a:p>
            <a:pPr marL="247015" indent="-247015">
              <a:buClr>
                <a:srgbClr val="7C7C7C"/>
              </a:buClr>
            </a:pPr>
            <a:endParaRPr lang="en-US" sz="1765" b="0">
              <a:solidFill>
                <a:schemeClr val="tx1"/>
              </a:solidFill>
            </a:endParaRPr>
          </a:p>
          <a:p>
            <a:pPr marL="247015" indent="-247015">
              <a:buClr>
                <a:srgbClr val="7C7C7C"/>
              </a:buClr>
            </a:pPr>
            <a:endParaRPr lang="en-US" sz="1765">
              <a:solidFill>
                <a:schemeClr val="tx1"/>
              </a:solidFill>
            </a:endParaRPr>
          </a:p>
        </p:txBody>
      </p:sp>
      <p:graphicFrame>
        <p:nvGraphicFramePr>
          <p:cNvPr id="3" name="Table 6">
            <a:extLst>
              <a:ext uri="{FF2B5EF4-FFF2-40B4-BE49-F238E27FC236}">
                <a16:creationId xmlns:a16="http://schemas.microsoft.com/office/drawing/2014/main" id="{1971BB79-2538-425C-9876-B4CD8DEBFFD3}"/>
              </a:ext>
            </a:extLst>
          </p:cNvPr>
          <p:cNvGraphicFramePr>
            <a:graphicFrameLocks noGrp="1"/>
          </p:cNvGraphicFramePr>
          <p:nvPr/>
        </p:nvGraphicFramePr>
        <p:xfrm>
          <a:off x="475315" y="2335795"/>
          <a:ext cx="11241369" cy="3992880"/>
        </p:xfrm>
        <a:graphic>
          <a:graphicData uri="http://schemas.openxmlformats.org/drawingml/2006/table">
            <a:tbl>
              <a:tblPr firstRow="1" bandRow="1">
                <a:tableStyleId>{10A1B5D5-9B99-4C35-A422-299274C87663}</a:tableStyleId>
              </a:tblPr>
              <a:tblGrid>
                <a:gridCol w="3747123">
                  <a:extLst>
                    <a:ext uri="{9D8B030D-6E8A-4147-A177-3AD203B41FA5}">
                      <a16:colId xmlns:a16="http://schemas.microsoft.com/office/drawing/2014/main" val="604851188"/>
                    </a:ext>
                  </a:extLst>
                </a:gridCol>
                <a:gridCol w="3747123">
                  <a:extLst>
                    <a:ext uri="{9D8B030D-6E8A-4147-A177-3AD203B41FA5}">
                      <a16:colId xmlns:a16="http://schemas.microsoft.com/office/drawing/2014/main" val="3984412358"/>
                    </a:ext>
                  </a:extLst>
                </a:gridCol>
                <a:gridCol w="3747123">
                  <a:extLst>
                    <a:ext uri="{9D8B030D-6E8A-4147-A177-3AD203B41FA5}">
                      <a16:colId xmlns:a16="http://schemas.microsoft.com/office/drawing/2014/main" val="1247213027"/>
                    </a:ext>
                  </a:extLst>
                </a:gridCol>
              </a:tblGrid>
              <a:tr h="370840">
                <a:tc>
                  <a:txBody>
                    <a:bodyPr/>
                    <a:lstStyle/>
                    <a:p>
                      <a:pPr algn="ctr"/>
                      <a:r>
                        <a:rPr lang="en-US"/>
                        <a:t>Provider Name</a:t>
                      </a:r>
                    </a:p>
                  </a:txBody>
                  <a:tcPr/>
                </a:tc>
                <a:tc>
                  <a:txBody>
                    <a:bodyPr/>
                    <a:lstStyle/>
                    <a:p>
                      <a:pPr algn="ctr"/>
                      <a:r>
                        <a:rPr lang="en-US"/>
                        <a:t>Distribution Name</a:t>
                      </a:r>
                    </a:p>
                  </a:txBody>
                  <a:tcPr/>
                </a:tc>
                <a:tc>
                  <a:txBody>
                    <a:bodyPr/>
                    <a:lstStyle/>
                    <a:p>
                      <a:pPr algn="ctr"/>
                      <a:r>
                        <a:rPr lang="en-US"/>
                        <a:t>Version</a:t>
                      </a:r>
                    </a:p>
                  </a:txBody>
                  <a:tcPr/>
                </a:tc>
                <a:extLst>
                  <a:ext uri="{0D108BD9-81ED-4DB2-BD59-A6C34878D82A}">
                    <a16:rowId xmlns:a16="http://schemas.microsoft.com/office/drawing/2014/main" val="3084176717"/>
                  </a:ext>
                </a:extLst>
              </a:tr>
              <a:tr h="370840">
                <a:tc>
                  <a:txBody>
                    <a:bodyPr/>
                    <a:lstStyle/>
                    <a:p>
                      <a:r>
                        <a:rPr lang="en-US" sz="1400" b="0" kern="1200">
                          <a:solidFill>
                            <a:schemeClr val="dk1"/>
                          </a:solidFill>
                          <a:effectLst/>
                        </a:rPr>
                        <a:t>RedHat</a:t>
                      </a:r>
                      <a:endParaRPr lang="en-US" sz="1400">
                        <a:solidFill>
                          <a:schemeClr val="bg1"/>
                        </a:solidFill>
                      </a:endParaRPr>
                    </a:p>
                  </a:txBody>
                  <a:tcPr/>
                </a:tc>
                <a:tc>
                  <a:txBody>
                    <a:bodyPr/>
                    <a:lstStyle/>
                    <a:p>
                      <a:r>
                        <a:rPr lang="en-US" sz="1400"/>
                        <a:t>OpenShift Container Platform</a:t>
                      </a:r>
                    </a:p>
                  </a:txBody>
                  <a:tcPr/>
                </a:tc>
                <a:tc>
                  <a:txBody>
                    <a:bodyPr/>
                    <a:lstStyle/>
                    <a:p>
                      <a:r>
                        <a:rPr lang="en-US" sz="1400"/>
                        <a:t>4.5.41+, 4.6.35+, 4.7.18+</a:t>
                      </a:r>
                    </a:p>
                  </a:txBody>
                  <a:tcPr/>
                </a:tc>
                <a:extLst>
                  <a:ext uri="{0D108BD9-81ED-4DB2-BD59-A6C34878D82A}">
                    <a16:rowId xmlns:a16="http://schemas.microsoft.com/office/drawing/2014/main" val="2168610855"/>
                  </a:ext>
                </a:extLst>
              </a:tr>
              <a:tr h="370840">
                <a:tc>
                  <a:txBody>
                    <a:bodyPr/>
                    <a:lstStyle/>
                    <a:p>
                      <a:r>
                        <a:rPr lang="en-US" sz="1400"/>
                        <a:t>VMware</a:t>
                      </a:r>
                    </a:p>
                  </a:txBody>
                  <a:tcPr/>
                </a:tc>
                <a:tc>
                  <a:txBody>
                    <a:bodyPr/>
                    <a:lstStyle/>
                    <a:p>
                      <a:r>
                        <a:rPr lang="en-US" sz="1400"/>
                        <a:t>Tanzu Kubernetes Grid</a:t>
                      </a:r>
                    </a:p>
                  </a:txBody>
                  <a:tcPr/>
                </a:tc>
                <a:tc>
                  <a:txBody>
                    <a:bodyPr/>
                    <a:lstStyle/>
                    <a:p>
                      <a:r>
                        <a:rPr lang="en-US" sz="1400" err="1"/>
                        <a:t>TKGm</a:t>
                      </a:r>
                      <a:r>
                        <a:rPr lang="en-US" sz="1400"/>
                        <a:t> 1.4.0; upstream K8s v1.21.2+vmware.1</a:t>
                      </a:r>
                    </a:p>
                    <a:p>
                      <a:r>
                        <a:rPr lang="en-US" sz="1400" err="1"/>
                        <a:t>TKGm</a:t>
                      </a:r>
                      <a:r>
                        <a:rPr lang="en-US" sz="1400"/>
                        <a:t> 1.3.1; upstream K8s v1.20.5_vmware.2</a:t>
                      </a:r>
                    </a:p>
                    <a:p>
                      <a:r>
                        <a:rPr lang="en-US" sz="1400" err="1"/>
                        <a:t>TKGm</a:t>
                      </a:r>
                      <a:r>
                        <a:rPr lang="en-US" sz="1400"/>
                        <a:t> 1.2.1; upstream K8s v1.19.3+vmware.1</a:t>
                      </a:r>
                    </a:p>
                  </a:txBody>
                  <a:tcPr/>
                </a:tc>
                <a:extLst>
                  <a:ext uri="{0D108BD9-81ED-4DB2-BD59-A6C34878D82A}">
                    <a16:rowId xmlns:a16="http://schemas.microsoft.com/office/drawing/2014/main" val="2801517101"/>
                  </a:ext>
                </a:extLst>
              </a:tr>
              <a:tr h="370840">
                <a:tc>
                  <a:txBody>
                    <a:bodyPr/>
                    <a:lstStyle/>
                    <a:p>
                      <a:r>
                        <a:rPr lang="en-US" sz="1400"/>
                        <a:t>Canonical</a:t>
                      </a:r>
                    </a:p>
                  </a:txBody>
                  <a:tcPr/>
                </a:tc>
                <a:tc>
                  <a:txBody>
                    <a:bodyPr/>
                    <a:lstStyle/>
                    <a:p>
                      <a:r>
                        <a:rPr lang="en-US" sz="1400"/>
                        <a:t>Charmed Kubernetes</a:t>
                      </a:r>
                    </a:p>
                  </a:txBody>
                  <a:tcPr/>
                </a:tc>
                <a:tc>
                  <a:txBody>
                    <a:bodyPr/>
                    <a:lstStyle/>
                    <a:p>
                      <a:r>
                        <a:rPr lang="en-US" sz="1400"/>
                        <a:t>1.19</a:t>
                      </a:r>
                    </a:p>
                  </a:txBody>
                  <a:tcPr/>
                </a:tc>
                <a:extLst>
                  <a:ext uri="{0D108BD9-81ED-4DB2-BD59-A6C34878D82A}">
                    <a16:rowId xmlns:a16="http://schemas.microsoft.com/office/drawing/2014/main" val="388408346"/>
                  </a:ext>
                </a:extLst>
              </a:tr>
              <a:tr h="370840">
                <a:tc>
                  <a:txBody>
                    <a:bodyPr/>
                    <a:lstStyle/>
                    <a:p>
                      <a:r>
                        <a:rPr lang="en-US" sz="1400"/>
                        <a:t>SUSE Rancher</a:t>
                      </a:r>
                    </a:p>
                  </a:txBody>
                  <a:tcPr/>
                </a:tc>
                <a:tc>
                  <a:txBody>
                    <a:bodyPr/>
                    <a:lstStyle/>
                    <a:p>
                      <a:r>
                        <a:rPr lang="en-US" sz="1400"/>
                        <a:t>Rancher Kubernetes Engine</a:t>
                      </a:r>
                    </a:p>
                  </a:txBody>
                  <a:tcPr/>
                </a:tc>
                <a:tc>
                  <a:txBody>
                    <a:bodyPr/>
                    <a:lstStyle/>
                    <a:p>
                      <a:r>
                        <a:rPr lang="de-DE" sz="1400"/>
                        <a:t>RKE CLI version: v1.2.4; Kubernetes versions: 1.19.6), 1.18.14), 1.17.16)</a:t>
                      </a:r>
                      <a:endParaRPr lang="en-US" sz="1400"/>
                    </a:p>
                  </a:txBody>
                  <a:tcPr/>
                </a:tc>
                <a:extLst>
                  <a:ext uri="{0D108BD9-81ED-4DB2-BD59-A6C34878D82A}">
                    <a16:rowId xmlns:a16="http://schemas.microsoft.com/office/drawing/2014/main" val="1058760168"/>
                  </a:ext>
                </a:extLst>
              </a:tr>
              <a:tr h="370840">
                <a:tc>
                  <a:txBody>
                    <a:bodyPr/>
                    <a:lstStyle/>
                    <a:p>
                      <a:r>
                        <a:rPr lang="en-US" sz="1400"/>
                        <a:t>Nutanix</a:t>
                      </a:r>
                    </a:p>
                  </a:txBody>
                  <a:tcPr/>
                </a:tc>
                <a:tc>
                  <a:txBody>
                    <a:bodyPr/>
                    <a:lstStyle/>
                    <a:p>
                      <a:r>
                        <a:rPr lang="en-US" sz="1400"/>
                        <a:t>Karbon</a:t>
                      </a:r>
                    </a:p>
                  </a:txBody>
                  <a:tcPr/>
                </a:tc>
                <a:tc>
                  <a:txBody>
                    <a:bodyPr/>
                    <a:lstStyle/>
                    <a:p>
                      <a:r>
                        <a:rPr lang="en-US" sz="1400"/>
                        <a:t>Version 2.2.1</a:t>
                      </a:r>
                    </a:p>
                  </a:txBody>
                  <a:tcPr/>
                </a:tc>
                <a:extLst>
                  <a:ext uri="{0D108BD9-81ED-4DB2-BD59-A6C34878D82A}">
                    <a16:rowId xmlns:a16="http://schemas.microsoft.com/office/drawing/2014/main" val="835634968"/>
                  </a:ext>
                </a:extLst>
              </a:tr>
              <a:tr h="370840">
                <a:tc>
                  <a:txBody>
                    <a:bodyPr/>
                    <a:lstStyle/>
                    <a:p>
                      <a:r>
                        <a:rPr lang="en-US" sz="1400"/>
                        <a:t>Cisco</a:t>
                      </a:r>
                    </a:p>
                  </a:txBody>
                  <a:tcPr/>
                </a:tc>
                <a:tc>
                  <a:txBody>
                    <a:bodyPr/>
                    <a:lstStyle/>
                    <a:p>
                      <a:r>
                        <a:rPr lang="en-US" sz="1400"/>
                        <a:t>Intersight Kubernetes Service (IKS) Distribution</a:t>
                      </a:r>
                    </a:p>
                  </a:txBody>
                  <a:tcPr/>
                </a:tc>
                <a:tc>
                  <a:txBody>
                    <a:bodyPr/>
                    <a:lstStyle/>
                    <a:p>
                      <a:r>
                        <a:rPr lang="en-US" sz="1400"/>
                        <a:t>Upstream K8s version: 1.19.5</a:t>
                      </a:r>
                    </a:p>
                  </a:txBody>
                  <a:tcPr/>
                </a:tc>
                <a:extLst>
                  <a:ext uri="{0D108BD9-81ED-4DB2-BD59-A6C34878D82A}">
                    <a16:rowId xmlns:a16="http://schemas.microsoft.com/office/drawing/2014/main" val="489277807"/>
                  </a:ext>
                </a:extLst>
              </a:tr>
              <a:tr h="370840">
                <a:tc>
                  <a:txBody>
                    <a:bodyPr/>
                    <a:lstStyle/>
                    <a:p>
                      <a:r>
                        <a:rPr lang="en-US" sz="1400"/>
                        <a:t>Amazon Web Services</a:t>
                      </a:r>
                    </a:p>
                  </a:txBody>
                  <a:tcPr/>
                </a:tc>
                <a:tc>
                  <a:txBody>
                    <a:bodyPr/>
                    <a:lstStyle/>
                    <a:p>
                      <a:r>
                        <a:rPr lang="en-US" sz="1400"/>
                        <a:t>Elastic Kubernetes Service (EKS)</a:t>
                      </a:r>
                    </a:p>
                  </a:txBody>
                  <a:tcPr/>
                </a:tc>
                <a:tc>
                  <a:txBody>
                    <a:bodyPr/>
                    <a:lstStyle/>
                    <a:p>
                      <a:r>
                        <a:rPr lang="en-US" sz="1400"/>
                        <a:t>v1.18.9</a:t>
                      </a:r>
                    </a:p>
                  </a:txBody>
                  <a:tcPr/>
                </a:tc>
                <a:extLst>
                  <a:ext uri="{0D108BD9-81ED-4DB2-BD59-A6C34878D82A}">
                    <a16:rowId xmlns:a16="http://schemas.microsoft.com/office/drawing/2014/main" val="662963191"/>
                  </a:ext>
                </a:extLst>
              </a:tr>
              <a:tr h="370840">
                <a:tc>
                  <a:txBody>
                    <a:bodyPr/>
                    <a:lstStyle/>
                    <a:p>
                      <a:r>
                        <a:rPr lang="en-US" sz="1400"/>
                        <a:t>Google Cloud Platform</a:t>
                      </a:r>
                    </a:p>
                  </a:txBody>
                  <a:tcPr/>
                </a:tc>
                <a:tc>
                  <a:txBody>
                    <a:bodyPr/>
                    <a:lstStyle/>
                    <a:p>
                      <a:r>
                        <a:rPr lang="en-US" sz="1400"/>
                        <a:t>Google Kubernetes Engine (GKE)</a:t>
                      </a:r>
                    </a:p>
                  </a:txBody>
                  <a:tcPr/>
                </a:tc>
                <a:tc>
                  <a:txBody>
                    <a:bodyPr/>
                    <a:lstStyle/>
                    <a:p>
                      <a:r>
                        <a:rPr lang="en-US" sz="1400"/>
                        <a:t>v1.17.15</a:t>
                      </a:r>
                    </a:p>
                  </a:txBody>
                  <a:tcPr/>
                </a:tc>
                <a:extLst>
                  <a:ext uri="{0D108BD9-81ED-4DB2-BD59-A6C34878D82A}">
                    <a16:rowId xmlns:a16="http://schemas.microsoft.com/office/drawing/2014/main" val="876781361"/>
                  </a:ext>
                </a:extLst>
              </a:tr>
            </a:tbl>
          </a:graphicData>
        </a:graphic>
      </p:graphicFrame>
    </p:spTree>
    <p:extLst>
      <p:ext uri="{BB962C8B-B14F-4D97-AF65-F5344CB8AC3E}">
        <p14:creationId xmlns:p14="http://schemas.microsoft.com/office/powerpoint/2010/main" val="3627442091"/>
      </p:ext>
    </p:extLst>
  </p:cSld>
  <p:clrMapOvr>
    <a:masterClrMapping/>
  </p:clrMapOvr>
  <p:transition spd="med">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a:ea typeface="+mj-lt"/>
                <a:cs typeface="+mj-lt"/>
              </a:rPr>
              <a:t>Azure Arc-Enabled Kubernetes - Pricing Model</a:t>
            </a:r>
            <a:br>
              <a:rPr lang="en-US">
                <a:ea typeface="+mj-lt"/>
                <a:cs typeface="+mj-lt"/>
              </a:rPr>
            </a:br>
            <a:endParaRPr lang="en-US">
              <a:ea typeface="+mj-lt"/>
              <a:cs typeface="+mj-lt"/>
            </a:endParaRPr>
          </a:p>
          <a:p>
            <a:endParaRPr lang="en-US">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sp>
        <p:nvSpPr>
          <p:cNvPr id="6" name="Content Placeholder 5">
            <a:extLst>
              <a:ext uri="{FF2B5EF4-FFF2-40B4-BE49-F238E27FC236}">
                <a16:creationId xmlns:a16="http://schemas.microsoft.com/office/drawing/2014/main" id="{12C2E5DF-F2BE-47A5-98A5-9D086587E329}"/>
              </a:ext>
            </a:extLst>
          </p:cNvPr>
          <p:cNvSpPr>
            <a:spLocks noGrp="1"/>
          </p:cNvSpPr>
          <p:nvPr>
            <p:ph idx="1"/>
          </p:nvPr>
        </p:nvSpPr>
        <p:spPr>
          <a:xfrm>
            <a:off x="334434" y="1060884"/>
            <a:ext cx="11523132" cy="4491435"/>
          </a:xfrm>
        </p:spPr>
        <p:txBody>
          <a:bodyPr vert="horz" wrap="square" lIns="119520" tIns="59760" rIns="119520" bIns="59760" rtlCol="0" anchor="t">
            <a:spAutoFit/>
          </a:bodyPr>
          <a:lstStyle/>
          <a:p>
            <a:pPr>
              <a:buClr>
                <a:srgbClr val="7C7C7C"/>
              </a:buClr>
            </a:pPr>
            <a:r>
              <a:rPr lang="en-US" sz="2000" b="0">
                <a:solidFill>
                  <a:schemeClr val="tx1"/>
                </a:solidFill>
                <a:latin typeface="Segoe UI (Body)"/>
                <a:ea typeface="微软雅黑"/>
                <a:cs typeface="Segoe UI"/>
              </a:rPr>
              <a:t>Billing is based on the number of vCPUs/hour in the cluster.</a:t>
            </a:r>
          </a:p>
          <a:p>
            <a:pPr>
              <a:buClr>
                <a:srgbClr val="7C7C7C"/>
              </a:buClr>
            </a:pPr>
            <a:r>
              <a:rPr lang="en-US" sz="2000" b="0">
                <a:solidFill>
                  <a:schemeClr val="tx1"/>
                </a:solidFill>
                <a:latin typeface="Segoe UI (Body)"/>
                <a:ea typeface="微软雅黑"/>
                <a:cs typeface="Segoe UI"/>
              </a:rPr>
              <a:t>Single charge for configuration management no matter how many repositories are connected.</a:t>
            </a:r>
          </a:p>
          <a:p>
            <a:pPr>
              <a:buClr>
                <a:srgbClr val="7C7C7C"/>
              </a:buClr>
            </a:pPr>
            <a:r>
              <a:rPr lang="en-US" sz="2000" b="0">
                <a:solidFill>
                  <a:schemeClr val="tx1"/>
                </a:solidFill>
                <a:latin typeface="Segoe UI (Body)"/>
                <a:ea typeface="微软雅黑"/>
                <a:cs typeface="Segoe UI"/>
              </a:rPr>
              <a:t>Kubernetes Configuration: First 6 vCPUs are free, $2/vCPU/month thereafter.</a:t>
            </a:r>
          </a:p>
          <a:p>
            <a:pPr>
              <a:buClr>
                <a:srgbClr val="7C7C7C"/>
              </a:buClr>
            </a:pPr>
            <a:r>
              <a:rPr lang="en-US" sz="2000" b="0">
                <a:solidFill>
                  <a:schemeClr val="tx1"/>
                </a:solidFill>
                <a:latin typeface="Segoe UI (Body)"/>
                <a:ea typeface="微软雅黑"/>
                <a:cs typeface="Segoe UI"/>
              </a:rPr>
              <a:t>If the Arc enabled Kubernetes cluster is on Azure Stack Edge, AKS on Azure Stack HCI, or AKS on Windows Server 2019 Datacenter, then Kubernetes configuration is included at no charge.</a:t>
            </a:r>
          </a:p>
          <a:p>
            <a:pPr>
              <a:buClr>
                <a:srgbClr val="7C7C7C"/>
              </a:buClr>
            </a:pPr>
            <a:r>
              <a:rPr lang="en-US" sz="2000" b="0">
                <a:solidFill>
                  <a:schemeClr val="tx1"/>
                </a:solidFill>
                <a:latin typeface="Segoe UI (Body)"/>
                <a:ea typeface="微软雅黑"/>
                <a:cs typeface="Segoe UI"/>
              </a:rPr>
              <a:t>Azure Policy for Kubernetes, Azure Monitor for Containers and Azure Defender are in preview – No Cost. However, any data retained by these services may incur charges as per the pricing for that service.</a:t>
            </a:r>
          </a:p>
          <a:p>
            <a:pPr>
              <a:buClr>
                <a:srgbClr val="7C7C7C"/>
              </a:buClr>
            </a:pPr>
            <a:endParaRPr lang="en-US" sz="1765" b="0">
              <a:solidFill>
                <a:schemeClr val="tx1"/>
              </a:solidFill>
              <a:latin typeface="Segoe UI"/>
              <a:ea typeface="微软雅黑"/>
              <a:cs typeface="Segoe UI"/>
            </a:endParaRPr>
          </a:p>
        </p:txBody>
      </p:sp>
    </p:spTree>
    <p:extLst>
      <p:ext uri="{BB962C8B-B14F-4D97-AF65-F5344CB8AC3E}">
        <p14:creationId xmlns:p14="http://schemas.microsoft.com/office/powerpoint/2010/main" val="2736577529"/>
      </p:ext>
    </p:extLst>
  </p:cSld>
  <p:clrMapOvr>
    <a:masterClrMapping/>
  </p:clrMapOvr>
  <p:transition spd="med">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629984"/>
            <a:ext cx="5807732" cy="1793104"/>
          </a:xfrm>
        </p:spPr>
        <p:txBody>
          <a:bodyPr wrap="square" anchor="ctr">
            <a:normAutofit/>
          </a:bodyPr>
          <a:lstStyle/>
          <a:p>
            <a:r>
              <a:rPr lang="en-US" sz="4400" dirty="0">
                <a:solidFill>
                  <a:schemeClr val="tx1"/>
                </a:solidFill>
                <a:latin typeface="Segoe UI Semibold (Headings)"/>
                <a:cs typeface="Segoe UI"/>
              </a:rPr>
              <a:t>Azure Landing Zone</a:t>
            </a:r>
          </a:p>
        </p:txBody>
      </p:sp>
    </p:spTree>
    <p:extLst>
      <p:ext uri="{BB962C8B-B14F-4D97-AF65-F5344CB8AC3E}">
        <p14:creationId xmlns:p14="http://schemas.microsoft.com/office/powerpoint/2010/main" val="118420025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solidFill>
                  <a:schemeClr val="accent6">
                    <a:lumMod val="90000"/>
                  </a:schemeClr>
                </a:solidFill>
              </a:rPr>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solidFill>
                  <a:schemeClr val="accent6">
                    <a:lumMod val="90000"/>
                  </a:schemeClr>
                </a:solidFill>
              </a:rPr>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endParaRPr lang="en-US" sz="2400" b="1" dirty="0">
              <a:solidFill>
                <a:schemeClr val="accent6">
                  <a:lumMod val="90000"/>
                </a:schemeClr>
              </a:solidFill>
            </a:endParaRP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t>Azure Landing Zone</a:t>
            </a:r>
          </a:p>
        </p:txBody>
      </p:sp>
    </p:spTree>
    <p:extLst>
      <p:ext uri="{BB962C8B-B14F-4D97-AF65-F5344CB8AC3E}">
        <p14:creationId xmlns:p14="http://schemas.microsoft.com/office/powerpoint/2010/main" val="28488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What is landing zone</a:t>
            </a:r>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6" y="1195638"/>
            <a:ext cx="11448788" cy="4240739"/>
          </a:xfrm>
          <a:prstGeom prst="rect">
            <a:avLst/>
          </a:prstGeom>
          <a:noFill/>
        </p:spPr>
        <p:txBody>
          <a:bodyPr wrap="square" lIns="179285" tIns="143428" rIns="179285" bIns="143428" rtlCol="0" anchor="t">
            <a:spAutoFit/>
          </a:bodyPr>
          <a:lstStyle/>
          <a:p>
            <a:pPr marL="342349"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Please summarize what services/resources should be included?</a:t>
            </a:r>
          </a:p>
          <a:p>
            <a:pPr marL="342349"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Compute? Policy? Network?</a:t>
            </a:r>
          </a:p>
          <a:p>
            <a:pPr marL="342349"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Replicate manually</a:t>
            </a:r>
          </a:p>
          <a:p>
            <a:pPr marL="799532" lvl="1"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Time consuming</a:t>
            </a:r>
          </a:p>
          <a:p>
            <a:pPr marL="799532" lvl="1"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Manual Error</a:t>
            </a:r>
          </a:p>
          <a:p>
            <a:pPr marL="799532" lvl="1"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Not standardize</a:t>
            </a:r>
          </a:p>
          <a:p>
            <a:pPr marL="799532" lvl="1"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May not follow best practices or violate compliance</a:t>
            </a:r>
          </a:p>
          <a:p>
            <a:pPr marL="342349" indent="-342900">
              <a:lnSpc>
                <a:spcPct val="90000"/>
              </a:lnSpc>
              <a:spcAft>
                <a:spcPts val="588"/>
              </a:spcAft>
              <a:buFont typeface="Arial" panose="020B0604020202020204" pitchFamily="34" charset="0"/>
              <a:buChar char="•"/>
            </a:pPr>
            <a:endParaRPr lang="en-US" sz="2353" dirty="0">
              <a:gradFill>
                <a:gsLst>
                  <a:gs pos="2917">
                    <a:schemeClr val="tx1"/>
                  </a:gs>
                  <a:gs pos="30000">
                    <a:schemeClr val="tx1"/>
                  </a:gs>
                </a:gsLst>
                <a:lin ang="5400000" scaled="0"/>
              </a:gradFill>
              <a:cs typeface="Segoe UI"/>
            </a:endParaRPr>
          </a:p>
          <a:p>
            <a:pPr marL="342349"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Landing zone is a template sets of resources</a:t>
            </a:r>
          </a:p>
          <a:p>
            <a:pPr marL="342349" indent="-342900">
              <a:lnSpc>
                <a:spcPct val="90000"/>
              </a:lnSpc>
              <a:spcAft>
                <a:spcPts val="588"/>
              </a:spcAft>
              <a:buFont typeface="Arial" panose="020B0604020202020204" pitchFamily="34" charset="0"/>
              <a:buChar char="•"/>
            </a:pPr>
            <a:r>
              <a:rPr lang="en-US" sz="2353" dirty="0">
                <a:gradFill>
                  <a:gsLst>
                    <a:gs pos="2917">
                      <a:schemeClr val="tx1"/>
                    </a:gs>
                    <a:gs pos="30000">
                      <a:schemeClr val="tx1"/>
                    </a:gs>
                  </a:gsLst>
                  <a:lin ang="5400000" scaled="0"/>
                </a:gradFill>
                <a:cs typeface="Segoe UI"/>
              </a:rPr>
              <a:t>Based on this template, and then build your solutions on top of it</a:t>
            </a:r>
          </a:p>
        </p:txBody>
      </p:sp>
    </p:spTree>
    <p:extLst>
      <p:ext uri="{BB962C8B-B14F-4D97-AF65-F5344CB8AC3E}">
        <p14:creationId xmlns:p14="http://schemas.microsoft.com/office/powerpoint/2010/main" val="115753709"/>
      </p:ext>
    </p:extLst>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D0F2AB-E836-4233-9DCA-7FAE6A2D0E44}"/>
              </a:ext>
            </a:extLst>
          </p:cNvPr>
          <p:cNvSpPr>
            <a:spLocks noGrp="1"/>
          </p:cNvSpPr>
          <p:nvPr>
            <p:ph type="title"/>
          </p:nvPr>
        </p:nvSpPr>
        <p:spPr/>
        <p:txBody>
          <a:bodyPr/>
          <a:lstStyle/>
          <a:p>
            <a:r>
              <a:rPr lang="en-HK" dirty="0"/>
              <a:t>Azure Landing Zone</a:t>
            </a:r>
          </a:p>
        </p:txBody>
      </p:sp>
      <p:pic>
        <p:nvPicPr>
          <p:cNvPr id="9218" name="Picture 2">
            <a:extLst>
              <a:ext uri="{FF2B5EF4-FFF2-40B4-BE49-F238E27FC236}">
                <a16:creationId xmlns:a16="http://schemas.microsoft.com/office/drawing/2014/main" id="{6380A662-C968-4FB9-8C43-230F413A4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230" y="799863"/>
            <a:ext cx="7811540" cy="591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99123"/>
      </p:ext>
    </p:extLst>
  </p:cSld>
  <p:clrMapOvr>
    <a:masterClrMapping/>
  </p:clrMapOvr>
  <p:transition spd="med">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B174C5-D54A-4B6C-A932-85701F31BEAE}"/>
              </a:ext>
            </a:extLst>
          </p:cNvPr>
          <p:cNvSpPr>
            <a:spLocks noGrp="1"/>
          </p:cNvSpPr>
          <p:nvPr>
            <p:ph idx="1"/>
          </p:nvPr>
        </p:nvSpPr>
        <p:spPr>
          <a:xfrm>
            <a:off x="334436" y="1120776"/>
            <a:ext cx="11523132" cy="2402064"/>
          </a:xfrm>
        </p:spPr>
        <p:txBody>
          <a:bodyPr/>
          <a:lstStyle/>
          <a:p>
            <a:r>
              <a:rPr lang="en-HK" dirty="0">
                <a:solidFill>
                  <a:schemeClr val="tx1"/>
                </a:solidFill>
              </a:rPr>
              <a:t>Multi-subscription Azure environment</a:t>
            </a:r>
          </a:p>
          <a:p>
            <a:r>
              <a:rPr lang="en-US" dirty="0">
                <a:solidFill>
                  <a:schemeClr val="tx1"/>
                </a:solidFill>
              </a:rPr>
              <a:t>Workload, Security, Governance, Networking, Identity</a:t>
            </a:r>
          </a:p>
          <a:p>
            <a:r>
              <a:rPr lang="en-HK" dirty="0">
                <a:solidFill>
                  <a:schemeClr val="tx1"/>
                </a:solidFill>
              </a:rPr>
              <a:t>Azure landing zones enable application migration, modernization, and innovation at enterprise-scale in Azure</a:t>
            </a:r>
          </a:p>
        </p:txBody>
      </p:sp>
      <p:sp>
        <p:nvSpPr>
          <p:cNvPr id="3" name="Title 2">
            <a:extLst>
              <a:ext uri="{FF2B5EF4-FFF2-40B4-BE49-F238E27FC236}">
                <a16:creationId xmlns:a16="http://schemas.microsoft.com/office/drawing/2014/main" id="{17FC329D-E5B4-45BD-BD6C-5CC357181B1D}"/>
              </a:ext>
            </a:extLst>
          </p:cNvPr>
          <p:cNvSpPr>
            <a:spLocks noGrp="1"/>
          </p:cNvSpPr>
          <p:nvPr>
            <p:ph type="title"/>
          </p:nvPr>
        </p:nvSpPr>
        <p:spPr/>
        <p:txBody>
          <a:bodyPr/>
          <a:lstStyle/>
          <a:p>
            <a:r>
              <a:rPr lang="en-HK" dirty="0"/>
              <a:t>Azure Landing Zone</a:t>
            </a:r>
          </a:p>
        </p:txBody>
      </p:sp>
    </p:spTree>
    <p:extLst>
      <p:ext uri="{BB962C8B-B14F-4D97-AF65-F5344CB8AC3E}">
        <p14:creationId xmlns:p14="http://schemas.microsoft.com/office/powerpoint/2010/main" val="2094516309"/>
      </p:ext>
    </p:extLst>
  </p:cSld>
  <p:clrMapOvr>
    <a:masterClrMapping/>
  </p:clrMapOvr>
  <p:transition spd="med">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B174C5-D54A-4B6C-A932-85701F31BEAE}"/>
              </a:ext>
            </a:extLst>
          </p:cNvPr>
          <p:cNvSpPr>
            <a:spLocks noGrp="1"/>
          </p:cNvSpPr>
          <p:nvPr>
            <p:ph idx="1"/>
          </p:nvPr>
        </p:nvSpPr>
        <p:spPr>
          <a:xfrm>
            <a:off x="334436" y="1120776"/>
            <a:ext cx="11523132" cy="4834653"/>
          </a:xfrm>
        </p:spPr>
        <p:txBody>
          <a:bodyPr/>
          <a:lstStyle/>
          <a:p>
            <a:r>
              <a:rPr lang="en-US" dirty="0">
                <a:solidFill>
                  <a:schemeClr val="tx1"/>
                </a:solidFill>
              </a:rPr>
              <a:t>Scalable</a:t>
            </a:r>
          </a:p>
          <a:p>
            <a:pPr lvl="1">
              <a:lnSpc>
                <a:spcPct val="100000"/>
              </a:lnSpc>
              <a:buFont typeface="Arial" panose="020B0604020202020204" pitchFamily="34" charset="0"/>
              <a:buChar char="•"/>
            </a:pPr>
            <a:r>
              <a:rPr lang="en-US" b="0" dirty="0">
                <a:solidFill>
                  <a:schemeClr val="tx1"/>
                </a:solidFill>
              </a:rPr>
              <a:t>support cloud adoption at scale by providing repeatable environments</a:t>
            </a:r>
          </a:p>
          <a:p>
            <a:pPr lvl="1">
              <a:lnSpc>
                <a:spcPct val="100000"/>
              </a:lnSpc>
              <a:buFont typeface="Arial" panose="020B0604020202020204" pitchFamily="34" charset="0"/>
              <a:buChar char="•"/>
            </a:pPr>
            <a:r>
              <a:rPr lang="en-US" b="0" dirty="0">
                <a:solidFill>
                  <a:schemeClr val="tx1"/>
                </a:solidFill>
              </a:rPr>
              <a:t>consistent configuration and controls</a:t>
            </a:r>
          </a:p>
          <a:p>
            <a:pPr lvl="1">
              <a:lnSpc>
                <a:spcPct val="100000"/>
              </a:lnSpc>
              <a:buFont typeface="Arial" panose="020B0604020202020204" pitchFamily="34" charset="0"/>
              <a:buChar char="•"/>
            </a:pPr>
            <a:r>
              <a:rPr lang="en-US" b="0" dirty="0">
                <a:solidFill>
                  <a:schemeClr val="tx1"/>
                </a:solidFill>
              </a:rPr>
              <a:t>regardless of the workloads or Azure resources deployed to each landing zone instance.</a:t>
            </a:r>
          </a:p>
          <a:p>
            <a:r>
              <a:rPr lang="en-US" dirty="0">
                <a:solidFill>
                  <a:schemeClr val="tx1"/>
                </a:solidFill>
              </a:rPr>
              <a:t>Modular: </a:t>
            </a:r>
            <a:endParaRPr lang="en-US" b="0" dirty="0">
              <a:solidFill>
                <a:schemeClr val="tx1"/>
              </a:solidFill>
            </a:endParaRPr>
          </a:p>
          <a:p>
            <a:pPr lvl="1">
              <a:lnSpc>
                <a:spcPct val="100000"/>
              </a:lnSpc>
              <a:buFont typeface="Arial" panose="020B0604020202020204" pitchFamily="34" charset="0"/>
              <a:buChar char="•"/>
            </a:pPr>
            <a:r>
              <a:rPr lang="en-US" b="0" dirty="0">
                <a:solidFill>
                  <a:schemeClr val="tx1"/>
                </a:solidFill>
              </a:rPr>
              <a:t>provide a modular approach to building out environment</a:t>
            </a:r>
          </a:p>
          <a:p>
            <a:pPr lvl="1">
              <a:lnSpc>
                <a:spcPct val="100000"/>
              </a:lnSpc>
              <a:buFont typeface="Arial" panose="020B0604020202020204" pitchFamily="34" charset="0"/>
              <a:buChar char="•"/>
            </a:pPr>
            <a:r>
              <a:rPr lang="en-US" b="0" dirty="0">
                <a:solidFill>
                  <a:schemeClr val="tx1"/>
                </a:solidFill>
              </a:rPr>
              <a:t>based on a common set of design areas</a:t>
            </a:r>
          </a:p>
          <a:p>
            <a:pPr lvl="1">
              <a:lnSpc>
                <a:spcPct val="100000"/>
              </a:lnSpc>
              <a:buFont typeface="Arial" panose="020B0604020202020204" pitchFamily="34" charset="0"/>
              <a:buChar char="•"/>
            </a:pPr>
            <a:r>
              <a:rPr lang="en-US" b="0" dirty="0">
                <a:solidFill>
                  <a:schemeClr val="tx1"/>
                </a:solidFill>
              </a:rPr>
              <a:t>Each design area can be easily extended to support the distinct needs of various technology platforms</a:t>
            </a:r>
            <a:endParaRPr lang="en-HK" b="0" dirty="0">
              <a:solidFill>
                <a:schemeClr val="tx1"/>
              </a:solidFill>
            </a:endParaRPr>
          </a:p>
        </p:txBody>
      </p:sp>
      <p:sp>
        <p:nvSpPr>
          <p:cNvPr id="3" name="Title 2">
            <a:extLst>
              <a:ext uri="{FF2B5EF4-FFF2-40B4-BE49-F238E27FC236}">
                <a16:creationId xmlns:a16="http://schemas.microsoft.com/office/drawing/2014/main" id="{17FC329D-E5B4-45BD-BD6C-5CC357181B1D}"/>
              </a:ext>
            </a:extLst>
          </p:cNvPr>
          <p:cNvSpPr>
            <a:spLocks noGrp="1"/>
          </p:cNvSpPr>
          <p:nvPr>
            <p:ph type="title"/>
          </p:nvPr>
        </p:nvSpPr>
        <p:spPr/>
        <p:txBody>
          <a:bodyPr/>
          <a:lstStyle/>
          <a:p>
            <a:r>
              <a:rPr lang="en-HK" dirty="0"/>
              <a:t>Scalable and modular</a:t>
            </a:r>
          </a:p>
        </p:txBody>
      </p:sp>
    </p:spTree>
    <p:extLst>
      <p:ext uri="{BB962C8B-B14F-4D97-AF65-F5344CB8AC3E}">
        <p14:creationId xmlns:p14="http://schemas.microsoft.com/office/powerpoint/2010/main" val="198188547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endParaRPr lang="en-US" sz="2400" b="1" dirty="0"/>
          </a:p>
          <a:p>
            <a:pPr>
              <a:lnSpc>
                <a:spcPct val="100000"/>
              </a:lnSpc>
              <a:buFont typeface="Wingdings" panose="05000000000000000000" pitchFamily="2" charset="2"/>
              <a:buChar char="§"/>
            </a:pPr>
            <a:r>
              <a:rPr lang="en-US" sz="2400" b="1" dirty="0">
                <a:solidFill>
                  <a:schemeClr val="accent6">
                    <a:lumMod val="90000"/>
                  </a:schemeClr>
                </a:solidFill>
              </a:rPr>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endParaRPr lang="en-US" sz="2400" b="1" dirty="0">
              <a:solidFill>
                <a:schemeClr val="accent6">
                  <a:lumMod val="90000"/>
                </a:schemeClr>
              </a:solidFill>
            </a:endParaRP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363873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5 principles</a:t>
            </a:r>
            <a:br>
              <a:rPr lang="en-US" dirty="0">
                <a:ea typeface="+mj-lt"/>
                <a:cs typeface="+mj-lt"/>
              </a:rPr>
            </a:br>
            <a:endParaRPr lang="en-US" dirty="0">
              <a:ea typeface="+mj-lt"/>
              <a:cs typeface="+mj-lt"/>
            </a:endParaRPr>
          </a:p>
          <a:p>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pic>
        <p:nvPicPr>
          <p:cNvPr id="3" name="Picture 2">
            <a:extLst>
              <a:ext uri="{FF2B5EF4-FFF2-40B4-BE49-F238E27FC236}">
                <a16:creationId xmlns:a16="http://schemas.microsoft.com/office/drawing/2014/main" id="{861A582A-04A9-4D39-B88F-2F79112CFE8B}"/>
              </a:ext>
            </a:extLst>
          </p:cNvPr>
          <p:cNvPicPr>
            <a:picLocks noChangeAspect="1"/>
          </p:cNvPicPr>
          <p:nvPr/>
        </p:nvPicPr>
        <p:blipFill>
          <a:blip r:embed="rId3"/>
          <a:stretch>
            <a:fillRect/>
          </a:stretch>
        </p:blipFill>
        <p:spPr>
          <a:xfrm>
            <a:off x="722747" y="985431"/>
            <a:ext cx="10993937" cy="5511690"/>
          </a:xfrm>
          <a:prstGeom prst="rect">
            <a:avLst/>
          </a:prstGeom>
        </p:spPr>
      </p:pic>
    </p:spTree>
    <p:extLst>
      <p:ext uri="{BB962C8B-B14F-4D97-AF65-F5344CB8AC3E}">
        <p14:creationId xmlns:p14="http://schemas.microsoft.com/office/powerpoint/2010/main" val="2450275537"/>
      </p:ext>
    </p:extLst>
  </p:cSld>
  <p:clrMapOvr>
    <a:masterClrMapping/>
  </p:clrMapOvr>
  <p:transition spd="med">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5 principles</a:t>
            </a:r>
            <a:br>
              <a:rPr lang="en-US" dirty="0">
                <a:ea typeface="+mj-lt"/>
                <a:cs typeface="+mj-lt"/>
              </a:rPr>
            </a:br>
            <a:endParaRPr lang="en-US" dirty="0">
              <a:ea typeface="+mj-lt"/>
              <a:cs typeface="+mj-lt"/>
            </a:endParaRPr>
          </a:p>
          <a:p>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pic>
        <p:nvPicPr>
          <p:cNvPr id="3" name="Picture 2">
            <a:extLst>
              <a:ext uri="{FF2B5EF4-FFF2-40B4-BE49-F238E27FC236}">
                <a16:creationId xmlns:a16="http://schemas.microsoft.com/office/drawing/2014/main" id="{18A32091-551A-4AA8-8A09-759E15E30672}"/>
              </a:ext>
            </a:extLst>
          </p:cNvPr>
          <p:cNvPicPr>
            <a:picLocks noChangeAspect="1"/>
          </p:cNvPicPr>
          <p:nvPr/>
        </p:nvPicPr>
        <p:blipFill>
          <a:blip r:embed="rId3"/>
          <a:stretch>
            <a:fillRect/>
          </a:stretch>
        </p:blipFill>
        <p:spPr>
          <a:xfrm>
            <a:off x="933014" y="985431"/>
            <a:ext cx="10991088" cy="5686298"/>
          </a:xfrm>
          <a:prstGeom prst="rect">
            <a:avLst/>
          </a:prstGeom>
        </p:spPr>
      </p:pic>
    </p:spTree>
    <p:extLst>
      <p:ext uri="{BB962C8B-B14F-4D97-AF65-F5344CB8AC3E}">
        <p14:creationId xmlns:p14="http://schemas.microsoft.com/office/powerpoint/2010/main" val="918006175"/>
      </p:ext>
    </p:extLst>
  </p:cSld>
  <p:clrMapOvr>
    <a:masterClrMapping/>
  </p:clrMapOvr>
  <p:transition spd="med">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5 principles</a:t>
            </a:r>
            <a:br>
              <a:rPr lang="en-US" dirty="0">
                <a:ea typeface="+mj-lt"/>
                <a:cs typeface="+mj-lt"/>
              </a:rPr>
            </a:br>
            <a:endParaRPr lang="en-US" dirty="0">
              <a:ea typeface="+mj-lt"/>
              <a:cs typeface="+mj-lt"/>
            </a:endParaRPr>
          </a:p>
          <a:p>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pic>
        <p:nvPicPr>
          <p:cNvPr id="3" name="Picture 2">
            <a:extLst>
              <a:ext uri="{FF2B5EF4-FFF2-40B4-BE49-F238E27FC236}">
                <a16:creationId xmlns:a16="http://schemas.microsoft.com/office/drawing/2014/main" id="{55D9902C-AD2B-48E1-95D4-05FC4C4F3F20}"/>
              </a:ext>
            </a:extLst>
          </p:cNvPr>
          <p:cNvPicPr>
            <a:picLocks noChangeAspect="1"/>
          </p:cNvPicPr>
          <p:nvPr/>
        </p:nvPicPr>
        <p:blipFill>
          <a:blip r:embed="rId3"/>
          <a:stretch>
            <a:fillRect/>
          </a:stretch>
        </p:blipFill>
        <p:spPr>
          <a:xfrm>
            <a:off x="557048" y="844262"/>
            <a:ext cx="11267090" cy="5906592"/>
          </a:xfrm>
          <a:prstGeom prst="rect">
            <a:avLst/>
          </a:prstGeom>
        </p:spPr>
      </p:pic>
    </p:spTree>
    <p:extLst>
      <p:ext uri="{BB962C8B-B14F-4D97-AF65-F5344CB8AC3E}">
        <p14:creationId xmlns:p14="http://schemas.microsoft.com/office/powerpoint/2010/main" val="1984043316"/>
      </p:ext>
    </p:extLst>
  </p:cSld>
  <p:clrMapOvr>
    <a:masterClrMapping/>
  </p:clrMapOvr>
  <p:transition spd="med">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5 principles</a:t>
            </a:r>
            <a:br>
              <a:rPr lang="en-US" dirty="0">
                <a:ea typeface="+mj-lt"/>
                <a:cs typeface="+mj-lt"/>
              </a:rPr>
            </a:br>
            <a:endParaRPr lang="en-US" dirty="0">
              <a:ea typeface="+mj-lt"/>
              <a:cs typeface="+mj-lt"/>
            </a:endParaRPr>
          </a:p>
          <a:p>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pic>
        <p:nvPicPr>
          <p:cNvPr id="3" name="Picture 2">
            <a:extLst>
              <a:ext uri="{FF2B5EF4-FFF2-40B4-BE49-F238E27FC236}">
                <a16:creationId xmlns:a16="http://schemas.microsoft.com/office/drawing/2014/main" id="{F403A6FA-6158-49A1-B8A9-44A47BE6840F}"/>
              </a:ext>
            </a:extLst>
          </p:cNvPr>
          <p:cNvPicPr>
            <a:picLocks noChangeAspect="1"/>
          </p:cNvPicPr>
          <p:nvPr/>
        </p:nvPicPr>
        <p:blipFill>
          <a:blip r:embed="rId3"/>
          <a:stretch>
            <a:fillRect/>
          </a:stretch>
        </p:blipFill>
        <p:spPr>
          <a:xfrm>
            <a:off x="830317" y="847523"/>
            <a:ext cx="10991088" cy="5780589"/>
          </a:xfrm>
          <a:prstGeom prst="rect">
            <a:avLst/>
          </a:prstGeom>
        </p:spPr>
      </p:pic>
    </p:spTree>
    <p:extLst>
      <p:ext uri="{BB962C8B-B14F-4D97-AF65-F5344CB8AC3E}">
        <p14:creationId xmlns:p14="http://schemas.microsoft.com/office/powerpoint/2010/main" val="1006811378"/>
      </p:ext>
    </p:extLst>
  </p:cSld>
  <p:clrMapOvr>
    <a:masterClrMapping/>
  </p:clrMapOvr>
  <p:transition spd="med">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75316" y="229888"/>
            <a:ext cx="10159353" cy="1661993"/>
          </a:xfrm>
        </p:spPr>
        <p:txBody>
          <a:bodyPr/>
          <a:lstStyle/>
          <a:p>
            <a:r>
              <a:rPr lang="en-US" b="1" dirty="0">
                <a:ea typeface="+mj-lt"/>
                <a:cs typeface="+mj-lt"/>
              </a:rPr>
              <a:t>5 principles</a:t>
            </a:r>
            <a:br>
              <a:rPr lang="en-US" dirty="0">
                <a:ea typeface="+mj-lt"/>
                <a:cs typeface="+mj-lt"/>
              </a:rPr>
            </a:br>
            <a:endParaRPr lang="en-US" dirty="0">
              <a:ea typeface="+mj-lt"/>
              <a:cs typeface="+mj-lt"/>
            </a:endParaRPr>
          </a:p>
          <a:p>
            <a:endParaRPr lang="en-US" dirty="0">
              <a:solidFill>
                <a:srgbClr val="505050"/>
              </a:solidFill>
              <a:cs typeface="Segoe UI Light"/>
            </a:endParaRPr>
          </a:p>
        </p:txBody>
      </p:sp>
      <p:sp>
        <p:nvSpPr>
          <p:cNvPr id="5" name="TextBox 4" descr="pricing model">
            <a:extLst>
              <a:ext uri="{FF2B5EF4-FFF2-40B4-BE49-F238E27FC236}">
                <a16:creationId xmlns:a16="http://schemas.microsoft.com/office/drawing/2014/main" id="{AD3982C7-B16C-438B-A22B-F6ADD0F21FD7}"/>
              </a:ext>
            </a:extLst>
          </p:cNvPr>
          <p:cNvSpPr txBox="1"/>
          <p:nvPr/>
        </p:nvSpPr>
        <p:spPr>
          <a:xfrm>
            <a:off x="267898" y="985431"/>
            <a:ext cx="11448788" cy="615522"/>
          </a:xfrm>
          <a:prstGeom prst="rect">
            <a:avLst/>
          </a:prstGeom>
          <a:noFill/>
        </p:spPr>
        <p:txBody>
          <a:bodyPr wrap="square" lIns="179285" tIns="143428" rIns="179285" bIns="143428" rtlCol="0" anchor="t">
            <a:spAutoFit/>
          </a:bodyPr>
          <a:lstStyle/>
          <a:p>
            <a:pPr marL="913816" lvl="2">
              <a:lnSpc>
                <a:spcPct val="90000"/>
              </a:lnSpc>
              <a:spcAft>
                <a:spcPts val="588"/>
              </a:spcAft>
            </a:pPr>
            <a:endParaRPr lang="en-US" sz="2353" err="1">
              <a:gradFill>
                <a:gsLst>
                  <a:gs pos="2917">
                    <a:schemeClr val="tx1"/>
                  </a:gs>
                  <a:gs pos="30000">
                    <a:schemeClr val="tx1"/>
                  </a:gs>
                </a:gsLst>
                <a:lin ang="5400000" scaled="0"/>
              </a:gradFill>
              <a:cs typeface="Segoe UI"/>
            </a:endParaRPr>
          </a:p>
        </p:txBody>
      </p:sp>
      <p:pic>
        <p:nvPicPr>
          <p:cNvPr id="8" name="Picture 7">
            <a:extLst>
              <a:ext uri="{FF2B5EF4-FFF2-40B4-BE49-F238E27FC236}">
                <a16:creationId xmlns:a16="http://schemas.microsoft.com/office/drawing/2014/main" id="{99D5FC91-CFE1-4C14-A490-291B856E031D}"/>
              </a:ext>
            </a:extLst>
          </p:cNvPr>
          <p:cNvPicPr>
            <a:picLocks noChangeAspect="1"/>
          </p:cNvPicPr>
          <p:nvPr/>
        </p:nvPicPr>
        <p:blipFill>
          <a:blip r:embed="rId3"/>
          <a:stretch>
            <a:fillRect/>
          </a:stretch>
        </p:blipFill>
        <p:spPr>
          <a:xfrm>
            <a:off x="537423" y="1060884"/>
            <a:ext cx="10909738" cy="5492449"/>
          </a:xfrm>
          <a:prstGeom prst="rect">
            <a:avLst/>
          </a:prstGeom>
        </p:spPr>
      </p:pic>
    </p:spTree>
    <p:extLst>
      <p:ext uri="{BB962C8B-B14F-4D97-AF65-F5344CB8AC3E}">
        <p14:creationId xmlns:p14="http://schemas.microsoft.com/office/powerpoint/2010/main" val="38244102"/>
      </p:ext>
    </p:extLst>
  </p:cSld>
  <p:clrMapOvr>
    <a:masterClrMapping/>
  </p:clrMapOvr>
  <p:transition spd="med">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788BC-4ED2-4B7E-969E-479025C35B42}"/>
              </a:ext>
            </a:extLst>
          </p:cNvPr>
          <p:cNvSpPr>
            <a:spLocks noGrp="1"/>
          </p:cNvSpPr>
          <p:nvPr>
            <p:ph type="title"/>
          </p:nvPr>
        </p:nvSpPr>
        <p:spPr/>
        <p:txBody>
          <a:bodyPr/>
          <a:lstStyle/>
          <a:p>
            <a:r>
              <a:rPr lang="en-HK" dirty="0"/>
              <a:t>Azure landing zone accelerator</a:t>
            </a:r>
          </a:p>
        </p:txBody>
      </p:sp>
      <p:pic>
        <p:nvPicPr>
          <p:cNvPr id="5" name="Picture 4">
            <a:extLst>
              <a:ext uri="{FF2B5EF4-FFF2-40B4-BE49-F238E27FC236}">
                <a16:creationId xmlns:a16="http://schemas.microsoft.com/office/drawing/2014/main" id="{A68125BF-3188-4885-AABF-C30A20318AFC}"/>
              </a:ext>
            </a:extLst>
          </p:cNvPr>
          <p:cNvPicPr>
            <a:picLocks noChangeAspect="1"/>
          </p:cNvPicPr>
          <p:nvPr/>
        </p:nvPicPr>
        <p:blipFill>
          <a:blip r:embed="rId2"/>
          <a:stretch>
            <a:fillRect/>
          </a:stretch>
        </p:blipFill>
        <p:spPr>
          <a:xfrm>
            <a:off x="411802" y="1102354"/>
            <a:ext cx="11445766" cy="5052685"/>
          </a:xfrm>
          <a:prstGeom prst="rect">
            <a:avLst/>
          </a:prstGeom>
        </p:spPr>
      </p:pic>
    </p:spTree>
    <p:extLst>
      <p:ext uri="{BB962C8B-B14F-4D97-AF65-F5344CB8AC3E}">
        <p14:creationId xmlns:p14="http://schemas.microsoft.com/office/powerpoint/2010/main" val="3432747048"/>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51A5AF-D23D-47D5-9C40-B3CA5FBFA93C}"/>
              </a:ext>
            </a:extLst>
          </p:cNvPr>
          <p:cNvSpPr>
            <a:spLocks noGrp="1"/>
          </p:cNvSpPr>
          <p:nvPr>
            <p:ph type="title"/>
          </p:nvPr>
        </p:nvSpPr>
        <p:spPr/>
        <p:txBody>
          <a:bodyPr/>
          <a:lstStyle/>
          <a:p>
            <a:r>
              <a:rPr lang="en-HK" dirty="0"/>
              <a:t>Azure landing zone accelerator</a:t>
            </a:r>
          </a:p>
        </p:txBody>
      </p:sp>
      <p:pic>
        <p:nvPicPr>
          <p:cNvPr id="5" name="Picture 4">
            <a:extLst>
              <a:ext uri="{FF2B5EF4-FFF2-40B4-BE49-F238E27FC236}">
                <a16:creationId xmlns:a16="http://schemas.microsoft.com/office/drawing/2014/main" id="{8CD26FCD-03C5-462F-8F66-D36966EBFCC0}"/>
              </a:ext>
            </a:extLst>
          </p:cNvPr>
          <p:cNvPicPr>
            <a:picLocks noChangeAspect="1"/>
          </p:cNvPicPr>
          <p:nvPr/>
        </p:nvPicPr>
        <p:blipFill>
          <a:blip r:embed="rId2"/>
          <a:stretch>
            <a:fillRect/>
          </a:stretch>
        </p:blipFill>
        <p:spPr>
          <a:xfrm>
            <a:off x="2682110" y="1225171"/>
            <a:ext cx="6827780" cy="5372480"/>
          </a:xfrm>
          <a:prstGeom prst="rect">
            <a:avLst/>
          </a:prstGeom>
        </p:spPr>
      </p:pic>
    </p:spTree>
    <p:extLst>
      <p:ext uri="{BB962C8B-B14F-4D97-AF65-F5344CB8AC3E}">
        <p14:creationId xmlns:p14="http://schemas.microsoft.com/office/powerpoint/2010/main" val="3020101447"/>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ank you - International Students House">
            <a:extLst>
              <a:ext uri="{FF2B5EF4-FFF2-40B4-BE49-F238E27FC236}">
                <a16:creationId xmlns:a16="http://schemas.microsoft.com/office/drawing/2014/main" id="{986FC7EC-DE64-4B99-BF91-886EBF32D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0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75339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a:xfrm>
            <a:off x="418643" y="183319"/>
            <a:ext cx="11341268" cy="680196"/>
          </a:xfrm>
        </p:spPr>
        <p:txBody>
          <a:bodyPr/>
          <a:lstStyle/>
          <a:p>
            <a:r>
              <a:rPr lang="en-US" dirty="0"/>
              <a:t>Azure Resources</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sz="quarter" idx="10"/>
          </p:nvPr>
        </p:nvSpPr>
        <p:spPr>
          <a:xfrm>
            <a:off x="434510" y="1002016"/>
            <a:ext cx="11340811" cy="923330"/>
          </a:xfrm>
        </p:spPr>
        <p:txBody>
          <a:bodyPr vert="horz" wrap="square" lIns="0" tIns="91440" rIns="146304" bIns="91440" rtlCol="0" anchor="t">
            <a:spAutoFit/>
          </a:bodyPr>
          <a:lstStyle/>
          <a:p>
            <a:r>
              <a:rPr lang="en-US" dirty="0">
                <a:latin typeface="Segoe UI"/>
                <a:cs typeface="Segoe UI"/>
              </a:rPr>
              <a:t>Azure </a:t>
            </a:r>
            <a:r>
              <a:rPr lang="en-US" b="1" dirty="0">
                <a:latin typeface="Segoe UI"/>
                <a:cs typeface="Segoe UI"/>
              </a:rPr>
              <a:t>resources</a:t>
            </a:r>
            <a:r>
              <a:rPr lang="en-US" dirty="0">
                <a:latin typeface="Segoe UI"/>
                <a:cs typeface="Segoe UI"/>
              </a:rPr>
              <a:t> are components like storage, virtual machines, and networks that are available to build cloud solutions.</a:t>
            </a:r>
          </a:p>
        </p:txBody>
      </p:sp>
      <p:grpSp>
        <p:nvGrpSpPr>
          <p:cNvPr id="40" name="Group 39" descr="Group of 6 icons showing different types of Azure resources available.  The are Virtual Machine, Storage, Networks, App Services, SQL Databases, and Functions.">
            <a:extLst>
              <a:ext uri="{FF2B5EF4-FFF2-40B4-BE49-F238E27FC236}">
                <a16:creationId xmlns:a16="http://schemas.microsoft.com/office/drawing/2014/main" id="{B122006E-D25E-4CBD-9B42-EC2BB5B0F25E}"/>
              </a:ext>
            </a:extLst>
          </p:cNvPr>
          <p:cNvGrpSpPr/>
          <p:nvPr/>
        </p:nvGrpSpPr>
        <p:grpSpPr>
          <a:xfrm>
            <a:off x="1207858" y="1889478"/>
            <a:ext cx="9776285" cy="3704067"/>
            <a:chOff x="1091695" y="2530110"/>
            <a:chExt cx="9776285" cy="3704067"/>
          </a:xfrm>
        </p:grpSpPr>
        <p:grpSp>
          <p:nvGrpSpPr>
            <p:cNvPr id="37" name="Group 36">
              <a:extLst>
                <a:ext uri="{FF2B5EF4-FFF2-40B4-BE49-F238E27FC236}">
                  <a16:creationId xmlns:a16="http://schemas.microsoft.com/office/drawing/2014/main" id="{A4E7AC43-C3DB-4D3F-B94D-5F486AC7C88B}"/>
                </a:ext>
              </a:extLst>
            </p:cNvPr>
            <p:cNvGrpSpPr/>
            <p:nvPr/>
          </p:nvGrpSpPr>
          <p:grpSpPr>
            <a:xfrm>
              <a:off x="1091695" y="2641404"/>
              <a:ext cx="2638415" cy="1678252"/>
              <a:chOff x="552680" y="2675092"/>
              <a:chExt cx="2638415" cy="1678252"/>
            </a:xfrm>
          </p:grpSpPr>
          <p:pic>
            <p:nvPicPr>
              <p:cNvPr id="9" name="Picture 8">
                <a:extLst>
                  <a:ext uri="{FF2B5EF4-FFF2-40B4-BE49-F238E27FC236}">
                    <a16:creationId xmlns:a16="http://schemas.microsoft.com/office/drawing/2014/main" id="{4FD7DEAC-8E87-4AC2-81B9-437471FB6D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99094" y="2675092"/>
                <a:ext cx="1141353" cy="1141353"/>
              </a:xfrm>
              <a:prstGeom prst="rect">
                <a:avLst/>
              </a:prstGeom>
            </p:spPr>
          </p:pic>
          <p:sp>
            <p:nvSpPr>
              <p:cNvPr id="2" name="TextBox 1">
                <a:extLst>
                  <a:ext uri="{FF2B5EF4-FFF2-40B4-BE49-F238E27FC236}">
                    <a16:creationId xmlns:a16="http://schemas.microsoft.com/office/drawing/2014/main" id="{D0F08480-CCB0-437B-8C78-A36C810934C8}"/>
                  </a:ext>
                </a:extLst>
              </p:cNvPr>
              <p:cNvSpPr txBox="1"/>
              <p:nvPr/>
            </p:nvSpPr>
            <p:spPr>
              <a:xfrm>
                <a:off x="552680" y="3725480"/>
                <a:ext cx="26384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p:txBody>
          </p:sp>
        </p:grpSp>
        <p:grpSp>
          <p:nvGrpSpPr>
            <p:cNvPr id="38" name="Group 37">
              <a:extLst>
                <a:ext uri="{FF2B5EF4-FFF2-40B4-BE49-F238E27FC236}">
                  <a16:creationId xmlns:a16="http://schemas.microsoft.com/office/drawing/2014/main" id="{2C3A9148-E402-4A38-8986-71A09FC6353C}"/>
                </a:ext>
              </a:extLst>
            </p:cNvPr>
            <p:cNvGrpSpPr/>
            <p:nvPr/>
          </p:nvGrpSpPr>
          <p:grpSpPr>
            <a:xfrm>
              <a:off x="4608372" y="2667191"/>
              <a:ext cx="2745432" cy="1652465"/>
              <a:chOff x="3759281" y="2700879"/>
              <a:chExt cx="2745432" cy="1652465"/>
            </a:xfrm>
          </p:grpSpPr>
          <p:pic>
            <p:nvPicPr>
              <p:cNvPr id="25" name="Graphic 24">
                <a:extLst>
                  <a:ext uri="{FF2B5EF4-FFF2-40B4-BE49-F238E27FC236}">
                    <a16:creationId xmlns:a16="http://schemas.microsoft.com/office/drawing/2014/main" id="{88F29FB0-B242-4567-84B1-E49DD15432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4468751" y="2700879"/>
                <a:ext cx="1326493" cy="1094013"/>
              </a:xfrm>
              <a:prstGeom prst="rect">
                <a:avLst/>
              </a:prstGeom>
            </p:spPr>
          </p:pic>
          <p:sp>
            <p:nvSpPr>
              <p:cNvPr id="4" name="TextBox 3">
                <a:extLst>
                  <a:ext uri="{FF2B5EF4-FFF2-40B4-BE49-F238E27FC236}">
                    <a16:creationId xmlns:a16="http://schemas.microsoft.com/office/drawing/2014/main" id="{DAD5727A-D0F2-48A0-83C4-E848BD10AB09}"/>
                  </a:ext>
                </a:extLst>
              </p:cNvPr>
              <p:cNvSpPr txBox="1"/>
              <p:nvPr/>
            </p:nvSpPr>
            <p:spPr>
              <a:xfrm>
                <a:off x="3759281" y="3725480"/>
                <a:ext cx="27454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 Accounts</a:t>
                </a:r>
              </a:p>
            </p:txBody>
          </p:sp>
        </p:grpSp>
        <p:grpSp>
          <p:nvGrpSpPr>
            <p:cNvPr id="39" name="Group 38">
              <a:extLst>
                <a:ext uri="{FF2B5EF4-FFF2-40B4-BE49-F238E27FC236}">
                  <a16:creationId xmlns:a16="http://schemas.microsoft.com/office/drawing/2014/main" id="{92D0A42B-FDB0-4970-BFEB-A9BDCA5E6038}"/>
                </a:ext>
              </a:extLst>
            </p:cNvPr>
            <p:cNvGrpSpPr/>
            <p:nvPr/>
          </p:nvGrpSpPr>
          <p:grpSpPr>
            <a:xfrm>
              <a:off x="8232066" y="2530110"/>
              <a:ext cx="2635914" cy="1789546"/>
              <a:chOff x="7693051" y="2563798"/>
              <a:chExt cx="2635914" cy="1789546"/>
            </a:xfrm>
          </p:grpSpPr>
          <p:pic>
            <p:nvPicPr>
              <p:cNvPr id="17" name="Picture 16">
                <a:extLst>
                  <a:ext uri="{FF2B5EF4-FFF2-40B4-BE49-F238E27FC236}">
                    <a16:creationId xmlns:a16="http://schemas.microsoft.com/office/drawing/2014/main" id="{9D9A277B-EC91-412A-8467-C1232A6B28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26921" y="2563798"/>
                <a:ext cx="1368175" cy="1368175"/>
              </a:xfrm>
              <a:prstGeom prst="rect">
                <a:avLst/>
              </a:prstGeom>
            </p:spPr>
          </p:pic>
          <p:sp>
            <p:nvSpPr>
              <p:cNvPr id="8" name="TextBox 7">
                <a:extLst>
                  <a:ext uri="{FF2B5EF4-FFF2-40B4-BE49-F238E27FC236}">
                    <a16:creationId xmlns:a16="http://schemas.microsoft.com/office/drawing/2014/main" id="{AA19368E-E94C-4716-998F-FDC4BBDFA1A8}"/>
                  </a:ext>
                </a:extLst>
              </p:cNvPr>
              <p:cNvSpPr txBox="1"/>
              <p:nvPr/>
            </p:nvSpPr>
            <p:spPr>
              <a:xfrm>
                <a:off x="7693051" y="3725480"/>
                <a:ext cx="26359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Networks</a:t>
                </a:r>
              </a:p>
            </p:txBody>
          </p:sp>
        </p:grpSp>
        <p:grpSp>
          <p:nvGrpSpPr>
            <p:cNvPr id="36" name="Group 35">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21" name="Picture 20">
                <a:extLst>
                  <a:ext uri="{FF2B5EF4-FFF2-40B4-BE49-F238E27FC236}">
                    <a16:creationId xmlns:a16="http://schemas.microsoft.com/office/drawing/2014/main" id="{389E0D63-D73E-4B9B-A1D0-CEC5496B13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9095" y="4528018"/>
                <a:ext cx="1145586" cy="1145586"/>
              </a:xfrm>
              <a:prstGeom prst="rect">
                <a:avLst/>
              </a:prstGeom>
            </p:spPr>
          </p:pic>
          <p:sp>
            <p:nvSpPr>
              <p:cNvPr id="11" name="TextBox 10">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 Services</a:t>
                </a:r>
              </a:p>
            </p:txBody>
          </p:sp>
        </p:grpSp>
        <p:grpSp>
          <p:nvGrpSpPr>
            <p:cNvPr id="35" name="Group 34">
              <a:extLst>
                <a:ext uri="{FF2B5EF4-FFF2-40B4-BE49-F238E27FC236}">
                  <a16:creationId xmlns:a16="http://schemas.microsoft.com/office/drawing/2014/main" id="{6E24FB3E-78F6-4D83-8FC0-7A33DBFDD352}"/>
                </a:ext>
              </a:extLst>
            </p:cNvPr>
            <p:cNvGrpSpPr/>
            <p:nvPr/>
          </p:nvGrpSpPr>
          <p:grpSpPr>
            <a:xfrm>
              <a:off x="4737243" y="4425721"/>
              <a:ext cx="2390719" cy="1808456"/>
              <a:chOff x="3668838" y="4528018"/>
              <a:chExt cx="2390719" cy="1808456"/>
            </a:xfrm>
          </p:grpSpPr>
          <p:pic>
            <p:nvPicPr>
              <p:cNvPr id="13" name="Picture 12">
                <a:extLst>
                  <a:ext uri="{FF2B5EF4-FFF2-40B4-BE49-F238E27FC236}">
                    <a16:creationId xmlns:a16="http://schemas.microsoft.com/office/drawing/2014/main" id="{529D27F6-8177-4231-9DCC-022A63BD63D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91404" y="4528018"/>
                <a:ext cx="1145586" cy="1145586"/>
              </a:xfrm>
              <a:prstGeom prst="rect">
                <a:avLst/>
              </a:prstGeom>
            </p:spPr>
          </p:pic>
          <p:sp>
            <p:nvSpPr>
              <p:cNvPr id="14" name="TextBox 13">
                <a:extLst>
                  <a:ext uri="{FF2B5EF4-FFF2-40B4-BE49-F238E27FC236}">
                    <a16:creationId xmlns:a16="http://schemas.microsoft.com/office/drawing/2014/main" id="{B6C87DB8-DFA1-451C-9999-EE9DD0D3B4E1}"/>
                  </a:ext>
                </a:extLst>
              </p:cNvPr>
              <p:cNvSpPr txBox="1"/>
              <p:nvPr/>
            </p:nvSpPr>
            <p:spPr>
              <a:xfrm>
                <a:off x="3668838" y="5708610"/>
                <a:ext cx="239071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Databases</a:t>
                </a:r>
              </a:p>
            </p:txBody>
          </p:sp>
        </p:grpSp>
        <p:grpSp>
          <p:nvGrpSpPr>
            <p:cNvPr id="34" name="Group 33">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27" name="Graphic 26">
                <a:extLst>
                  <a:ext uri="{FF2B5EF4-FFF2-40B4-BE49-F238E27FC236}">
                    <a16:creationId xmlns:a16="http://schemas.microsoft.com/office/drawing/2014/main" id="{3740DC95-358B-4C11-9982-6AA809E9827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40522" y="4569016"/>
                <a:ext cx="1145586" cy="1145586"/>
              </a:xfrm>
              <a:prstGeom prst="rect">
                <a:avLst/>
              </a:prstGeom>
            </p:spPr>
          </p:pic>
          <p:sp>
            <p:nvSpPr>
              <p:cNvPr id="16" name="TextBox 15">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Functions</a:t>
                </a:r>
              </a:p>
            </p:txBody>
          </p:sp>
        </p:grpSp>
      </p:grpSp>
    </p:spTree>
    <p:extLst>
      <p:ext uri="{BB962C8B-B14F-4D97-AF65-F5344CB8AC3E}">
        <p14:creationId xmlns:p14="http://schemas.microsoft.com/office/powerpoint/2010/main" val="19441733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 groups</a:t>
            </a:r>
          </a:p>
        </p:txBody>
      </p:sp>
      <p:sp>
        <p:nvSpPr>
          <p:cNvPr id="2" name="Content Placeholder 1">
            <a:extLst>
              <a:ext uri="{FF2B5EF4-FFF2-40B4-BE49-F238E27FC236}">
                <a16:creationId xmlns:a16="http://schemas.microsoft.com/office/drawing/2014/main" id="{CA660EB7-DC05-45A1-9F5C-02ABC31AF64C}"/>
              </a:ext>
            </a:extLst>
          </p:cNvPr>
          <p:cNvSpPr>
            <a:spLocks noGrp="1"/>
          </p:cNvSpPr>
          <p:nvPr>
            <p:ph sz="quarter" idx="10"/>
          </p:nvPr>
        </p:nvSpPr>
        <p:spPr>
          <a:xfrm>
            <a:off x="419100" y="1456896"/>
            <a:ext cx="5808907" cy="4519186"/>
          </a:xfrm>
        </p:spPr>
        <p:txBody>
          <a:bodyPr/>
          <a:lstStyle/>
          <a:p>
            <a:r>
              <a:rPr lang="en-US" dirty="0">
                <a:latin typeface="+mn-lt"/>
              </a:rPr>
              <a:t>A </a:t>
            </a:r>
            <a:r>
              <a:rPr lang="en-US" b="1" dirty="0">
                <a:latin typeface="+mn-lt"/>
              </a:rPr>
              <a:t>resource group</a:t>
            </a:r>
            <a:r>
              <a:rPr lang="en-US" dirty="0">
                <a:latin typeface="+mn-lt"/>
              </a:rPr>
              <a:t> is a container to manage and aggregate resources in a single unit. </a:t>
            </a:r>
          </a:p>
          <a:p>
            <a:pPr marL="342900" indent="-342900">
              <a:buFont typeface="Arial" panose="020B0604020202020204" pitchFamily="34" charset="0"/>
              <a:buChar char="•"/>
            </a:pPr>
            <a:r>
              <a:rPr lang="en-US" dirty="0">
                <a:latin typeface="+mn-lt"/>
              </a:rPr>
              <a:t>Resources can exist in only one resource group.</a:t>
            </a:r>
          </a:p>
          <a:p>
            <a:pPr marL="342900" indent="-342900">
              <a:buFont typeface="Arial" panose="020B0604020202020204" pitchFamily="34" charset="0"/>
              <a:buChar char="•"/>
            </a:pPr>
            <a:r>
              <a:rPr lang="en-US" dirty="0">
                <a:latin typeface="+mn-lt"/>
              </a:rPr>
              <a:t>Resources can exist in different regions. </a:t>
            </a:r>
          </a:p>
          <a:p>
            <a:pPr marL="342900" indent="-342900">
              <a:buFont typeface="Arial" panose="020B0604020202020204" pitchFamily="34" charset="0"/>
              <a:buChar char="•"/>
            </a:pPr>
            <a:r>
              <a:rPr lang="en-US" dirty="0">
                <a:latin typeface="+mn-lt"/>
              </a:rPr>
              <a:t>Resources can be moved to different resource groups. </a:t>
            </a:r>
          </a:p>
          <a:p>
            <a:pPr marL="342900" indent="-342900">
              <a:buFont typeface="Arial" panose="020B0604020202020204" pitchFamily="34" charset="0"/>
              <a:buChar char="•"/>
            </a:pPr>
            <a:r>
              <a:rPr lang="en-US" dirty="0">
                <a:latin typeface="+mn-lt"/>
              </a:rPr>
              <a:t>Applications can utilize multiple resource groups.</a:t>
            </a:r>
          </a:p>
          <a:p>
            <a:endParaRPr lang="en-US" dirty="0"/>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454422" y="2719608"/>
            <a:ext cx="5236495" cy="451535"/>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6454420" y="967680"/>
            <a:ext cx="5236495" cy="1675123"/>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Resource groups </a:t>
              </a:r>
              <a:b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6454422" y="3231875"/>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5" name="Footer Placeholder 1">
            <a:extLst>
              <a:ext uri="{FF2B5EF4-FFF2-40B4-BE49-F238E27FC236}">
                <a16:creationId xmlns:a16="http://schemas.microsoft.com/office/drawing/2014/main" id="{BAB9D31E-7B43-4304-A89A-89AFAD0C74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p>
        </p:txBody>
      </p:sp>
      <p:pic>
        <p:nvPicPr>
          <p:cNvPr id="3" name="Picture 2" descr="Resource Manager request model">
            <a:extLst>
              <a:ext uri="{FF2B5EF4-FFF2-40B4-BE49-F238E27FC236}">
                <a16:creationId xmlns:a16="http://schemas.microsoft.com/office/drawing/2014/main" id="{5254E02D-4590-4CE5-B9AA-6DB1E37AEC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8268" y="1426690"/>
            <a:ext cx="7608779" cy="400462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sz="quarter" idx="10"/>
          </p:nvPr>
        </p:nvSpPr>
        <p:spPr>
          <a:xfrm>
            <a:off x="8219767" y="1818856"/>
            <a:ext cx="3883742" cy="2410244"/>
          </a:xfrm>
        </p:spPr>
        <p:txBody>
          <a:bodyPr/>
          <a:lstStyle/>
          <a:p>
            <a:r>
              <a:rPr lang="en-US" dirty="0">
                <a:latin typeface="+mn-lt"/>
              </a:rPr>
              <a:t>The </a:t>
            </a:r>
            <a:r>
              <a:rPr lang="en-US" b="1" dirty="0">
                <a:latin typeface="+mn-lt"/>
              </a:rPr>
              <a:t>Azure Resource Manager (ARM) </a:t>
            </a:r>
            <a:r>
              <a:rPr lang="en-US" dirty="0">
                <a:latin typeface="+mn-lt"/>
              </a:rPr>
              <a:t>provides a management layer that enables you to create, update, and delete resources in your Azure subscription.</a:t>
            </a:r>
          </a:p>
        </p:txBody>
      </p:sp>
      <p:sp>
        <p:nvSpPr>
          <p:cNvPr id="2" name="Footer Placeholder 1">
            <a:extLst>
              <a:ext uri="{FF2B5EF4-FFF2-40B4-BE49-F238E27FC236}">
                <a16:creationId xmlns:a16="http://schemas.microsoft.com/office/drawing/2014/main" id="{150D22A2-AC6A-4254-BB57-F0E78E9809E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Headings)"/>
              </a:rPr>
              <a:t>Agenda</a:t>
            </a:r>
            <a:endParaRPr lang="en-US" dirty="0"/>
          </a:p>
        </p:txBody>
      </p:sp>
      <p:pic>
        <p:nvPicPr>
          <p:cNvPr id="4" name="Graphic 3">
            <a:extLst>
              <a:ext uri="{FF2B5EF4-FFF2-40B4-BE49-F238E27FC236}">
                <a16:creationId xmlns:a16="http://schemas.microsoft.com/office/drawing/2014/main" id="{A7FF5DC6-DB01-4FB0-86C3-05499746D6AA}"/>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9807780" y="2638497"/>
            <a:ext cx="1864268" cy="1560346"/>
          </a:xfrm>
          <a:prstGeom prst="rect">
            <a:avLst/>
          </a:prstGeom>
        </p:spPr>
      </p:pic>
    </p:spTree>
    <p:extLst>
      <p:ext uri="{BB962C8B-B14F-4D97-AF65-F5344CB8AC3E}">
        <p14:creationId xmlns:p14="http://schemas.microsoft.com/office/powerpoint/2010/main" val="34327369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Subscriptions</a:t>
            </a:r>
          </a:p>
        </p:txBody>
      </p:sp>
      <p:sp>
        <p:nvSpPr>
          <p:cNvPr id="6" name="Text Placeholder 5"/>
          <p:cNvSpPr>
            <a:spLocks noGrp="1"/>
          </p:cNvSpPr>
          <p:nvPr>
            <p:ph sz="quarter" idx="10"/>
          </p:nvPr>
        </p:nvSpPr>
        <p:spPr>
          <a:xfrm>
            <a:off x="303287" y="1440862"/>
            <a:ext cx="6441141" cy="3395801"/>
          </a:xfrm>
        </p:spPr>
        <p:txBody>
          <a:bodyPr/>
          <a:lstStyle/>
          <a:p>
            <a:r>
              <a:rPr lang="en-IE" dirty="0">
                <a:latin typeface="+mn-lt"/>
              </a:rPr>
              <a:t>An Azure subscription provides you with authenticated and authorized access to Azure accounts.</a:t>
            </a:r>
          </a:p>
          <a:p>
            <a:pPr marL="457200" indent="-457200">
              <a:buFont typeface="Arial" panose="020B0604020202020204" pitchFamily="34" charset="0"/>
              <a:buChar char="•"/>
            </a:pPr>
            <a:r>
              <a:rPr lang="en-IE" b="1" dirty="0">
                <a:latin typeface="+mj-lt"/>
              </a:rPr>
              <a:t>Billing boundary:</a:t>
            </a:r>
            <a:r>
              <a:rPr lang="en-IE" dirty="0">
                <a:latin typeface="+mj-lt"/>
              </a:rPr>
              <a:t> </a:t>
            </a:r>
            <a:r>
              <a:rPr lang="en-US" dirty="0">
                <a:latin typeface="+mn-lt"/>
              </a:rPr>
              <a:t>generate separate billing reports and invoices for each subscription.</a:t>
            </a:r>
            <a:endParaRPr lang="en-IE" dirty="0">
              <a:latin typeface="+mn-lt"/>
            </a:endParaRPr>
          </a:p>
          <a:p>
            <a:pPr marL="457200" indent="-457200">
              <a:buFont typeface="Arial" panose="020B0604020202020204" pitchFamily="34" charset="0"/>
              <a:buChar char="•"/>
            </a:pPr>
            <a:r>
              <a:rPr lang="en-IE" b="1" dirty="0">
                <a:latin typeface="+mj-lt"/>
              </a:rPr>
              <a:t>Access control boundary:</a:t>
            </a:r>
            <a:r>
              <a:rPr lang="en-IE" dirty="0">
                <a:latin typeface="+mj-lt"/>
              </a:rPr>
              <a:t> </a:t>
            </a:r>
            <a:r>
              <a:rPr lang="en-US" dirty="0">
                <a:latin typeface="+mn-lt"/>
              </a:rPr>
              <a:t>manage and control access to the resources that users can provision with specific subscriptions.</a:t>
            </a:r>
            <a:endParaRPr lang="en-IE" dirty="0">
              <a:latin typeface="+mn-lt"/>
            </a:endParaRPr>
          </a:p>
        </p:txBody>
      </p:sp>
      <p:pic>
        <p:nvPicPr>
          <p:cNvPr id="2050" name="Picture 2" descr="Azure subscriptions are using authentication and authorization to access Azure accounts.">
            <a:extLst>
              <a:ext uri="{FF2B5EF4-FFF2-40B4-BE49-F238E27FC236}">
                <a16:creationId xmlns:a16="http://schemas.microsoft.com/office/drawing/2014/main" id="{C969DF39-E758-4DFC-8030-0DD803DA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428" y="813039"/>
            <a:ext cx="5271408" cy="216866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74"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BB6F14C8-7966-4A94-BADE-49B1D2232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993" y="3135041"/>
            <a:ext cx="5112277" cy="22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9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73CE442-4084-4763-A33B-B2E8F61DF2B1}"/>
              </a:ext>
            </a:extLst>
          </p:cNvPr>
          <p:cNvSpPr/>
          <p:nvPr/>
        </p:nvSpPr>
        <p:spPr bwMode="auto">
          <a:xfrm>
            <a:off x="586815"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Define organizational hierarchy</a:t>
            </a:r>
          </a:p>
        </p:txBody>
      </p:sp>
      <p:sp>
        <p:nvSpPr>
          <p:cNvPr id="60" name="Rectangle 59">
            <a:extLst>
              <a:ext uri="{FF2B5EF4-FFF2-40B4-BE49-F238E27FC236}">
                <a16:creationId xmlns:a16="http://schemas.microsoft.com/office/drawing/2014/main" id="{2F86FD55-37A2-4342-ABEC-569C4CFB943A}"/>
              </a:ext>
            </a:extLst>
          </p:cNvPr>
          <p:cNvSpPr/>
          <p:nvPr/>
        </p:nvSpPr>
        <p:spPr bwMode="auto">
          <a:xfrm>
            <a:off x="2820810"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Real-time enforcement, compliance assessment and remediation</a:t>
            </a:r>
          </a:p>
        </p:txBody>
      </p:sp>
      <p:sp>
        <p:nvSpPr>
          <p:cNvPr id="61" name="Rectangle 60">
            <a:extLst>
              <a:ext uri="{FF2B5EF4-FFF2-40B4-BE49-F238E27FC236}">
                <a16:creationId xmlns:a16="http://schemas.microsoft.com/office/drawing/2014/main" id="{DDAC3029-14AC-42B6-9311-31F37ED37606}"/>
              </a:ext>
            </a:extLst>
          </p:cNvPr>
          <p:cNvSpPr/>
          <p:nvPr/>
        </p:nvSpPr>
        <p:spPr bwMode="auto">
          <a:xfrm>
            <a:off x="5054805"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Deploy and update cloud environments in a repeatable manner using composable artifacts</a:t>
            </a:r>
          </a:p>
        </p:txBody>
      </p:sp>
      <p:sp>
        <p:nvSpPr>
          <p:cNvPr id="62" name="Rectangle 61">
            <a:extLst>
              <a:ext uri="{FF2B5EF4-FFF2-40B4-BE49-F238E27FC236}">
                <a16:creationId xmlns:a16="http://schemas.microsoft.com/office/drawing/2014/main" id="{EB552DD8-FA7D-411A-A256-B8C25CF6EF33}"/>
              </a:ext>
            </a:extLst>
          </p:cNvPr>
          <p:cNvSpPr/>
          <p:nvPr/>
        </p:nvSpPr>
        <p:spPr bwMode="auto">
          <a:xfrm>
            <a:off x="7288800"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Query, explore &amp; analyze cloud resources at scale</a:t>
            </a:r>
          </a:p>
        </p:txBody>
      </p:sp>
      <p:sp>
        <p:nvSpPr>
          <p:cNvPr id="63" name="Rectangle 62">
            <a:extLst>
              <a:ext uri="{FF2B5EF4-FFF2-40B4-BE49-F238E27FC236}">
                <a16:creationId xmlns:a16="http://schemas.microsoft.com/office/drawing/2014/main" id="{DC79DB16-AB23-4D19-A422-6FC929595523}"/>
              </a:ext>
            </a:extLst>
          </p:cNvPr>
          <p:cNvSpPr/>
          <p:nvPr/>
        </p:nvSpPr>
        <p:spPr bwMode="auto">
          <a:xfrm>
            <a:off x="9522796" y="3912325"/>
            <a:ext cx="2084832" cy="1843661"/>
          </a:xfrm>
          <a:prstGeom prst="rect">
            <a:avLst/>
          </a:prstGeom>
          <a:solidFill>
            <a:schemeClr val="bg1">
              <a:alpha val="10000"/>
            </a:schemeClr>
          </a:solidFill>
          <a:ln w="12700">
            <a:gradFill>
              <a:gsLst>
                <a:gs pos="0">
                  <a:srgbClr val="0078D4"/>
                </a:gs>
                <a:gs pos="100000">
                  <a:srgbClr val="50E6FF"/>
                </a:gs>
              </a:gsLst>
              <a:lin ang="3600000" scaled="0"/>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l" defTabSz="93220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Monitor cloud </a:t>
            </a:r>
            <a:b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b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spend and </a:t>
            </a:r>
            <a:b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br>
            <a:r>
              <a:rPr kumimoji="0" lang="en-US" sz="1200" b="0" i="0" u="none" strike="noStrike" kern="1200" cap="none" spc="0" normalizeH="0" baseline="0" noProof="0" dirty="0">
                <a:ln>
                  <a:noFill/>
                </a:ln>
                <a:solidFill>
                  <a:schemeClr val="tx1"/>
                </a:solidFill>
                <a:effectLst/>
                <a:uLnTx/>
                <a:uFillTx/>
                <a:latin typeface="Segoe UI" charset="0"/>
                <a:ea typeface="+mn-ea"/>
                <a:cs typeface="Segoe UI" charset="0"/>
              </a:rPr>
              <a:t>optimize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pPr algn="l"/>
            <a:r>
              <a:rPr lang="en-US" dirty="0"/>
              <a:t>Governance for the cloud</a:t>
            </a:r>
          </a:p>
        </p:txBody>
      </p:sp>
      <p:sp>
        <p:nvSpPr>
          <p:cNvPr id="2" name="Text Placeholder 1">
            <a:extLst>
              <a:ext uri="{FF2B5EF4-FFF2-40B4-BE49-F238E27FC236}">
                <a16:creationId xmlns:a16="http://schemas.microsoft.com/office/drawing/2014/main" id="{DF9F3D9B-61AA-46EE-AC11-CFDB84C4DBB9}"/>
              </a:ext>
            </a:extLst>
          </p:cNvPr>
          <p:cNvSpPr>
            <a:spLocks noGrp="1"/>
          </p:cNvSpPr>
          <p:nvPr>
            <p:ph type="body" sz="quarter" idx="11"/>
          </p:nvPr>
        </p:nvSpPr>
        <p:spPr>
          <a:xfrm>
            <a:off x="586815" y="1480771"/>
            <a:ext cx="11015474" cy="307777"/>
          </a:xfrm>
        </p:spPr>
        <p:txBody>
          <a:bodyPr/>
          <a:lstStyle/>
          <a:p>
            <a:r>
              <a:rPr lang="en-US" dirty="0"/>
              <a:t>The broadest governance portfolio of any cloud</a:t>
            </a:r>
          </a:p>
        </p:txBody>
      </p:sp>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766253" y="3161900"/>
            <a:ext cx="2932423" cy="627838"/>
          </a:xfrm>
          <a:prstGeom prst="rect">
            <a:avLst/>
          </a:prstGeom>
          <a:noFill/>
        </p:spPr>
        <p:txBody>
          <a:bodyPr wrap="squar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a:ea typeface="+mn-ea"/>
                <a:cs typeface="Segoe UI" panose="020B0502040204020203" pitchFamily="34" charset="0"/>
              </a:rPr>
              <a:t>Management </a:t>
            </a:r>
            <a:br>
              <a:rPr kumimoji="0" lang="en-US" sz="1600" b="0" i="0" u="none" strike="noStrike" kern="0" cap="none" spc="0" normalizeH="0" baseline="0" noProof="0" dirty="0">
                <a:ln>
                  <a:noFill/>
                </a:ln>
                <a:solidFill>
                  <a:schemeClr val="tx1"/>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chemeClr val="tx1"/>
                </a:solidFill>
                <a:effectLst/>
                <a:uLnTx/>
                <a:uFillTx/>
                <a:latin typeface="Segoe UI Semibold"/>
                <a:ea typeface="+mn-ea"/>
                <a:cs typeface="Segoe UI" panose="020B0502040204020203" pitchFamily="34" charset="0"/>
              </a:rPr>
              <a:t>Group</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89134" y="5206245"/>
            <a:ext cx="2094638"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noProof="0">
                <a:ln>
                  <a:noFill/>
                </a:ln>
                <a:gradFill>
                  <a:gsLst>
                    <a:gs pos="0">
                      <a:srgbClr val="0078D4"/>
                    </a:gs>
                    <a:gs pos="100000">
                      <a:srgbClr val="50E6FF"/>
                    </a:gs>
                  </a:gsLst>
                  <a:lin ang="3600000" scaled="0"/>
                </a:gradFill>
                <a:effectLst/>
                <a:uLnTx/>
                <a:uFillTx/>
                <a:latin typeface="Segoe UI Semibold"/>
                <a:ea typeface="+mn-ea"/>
                <a:cs typeface="Segoe UI" charset="0"/>
              </a:rPr>
              <a:t>HIERARCHY</a:t>
            </a:r>
          </a:p>
        </p:txBody>
      </p:sp>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3009319" y="3161900"/>
            <a:ext cx="640547" cy="406239"/>
          </a:xfrm>
          <a:prstGeom prst="rect">
            <a:avLst/>
          </a:prstGeom>
          <a:noFill/>
        </p:spPr>
        <p:txBody>
          <a:bodyPr wrap="non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Policy</a:t>
            </a:r>
          </a:p>
        </p:txBody>
      </p:sp>
      <p:sp>
        <p:nvSpPr>
          <p:cNvPr id="41" name="TextBox 40">
            <a:extLst>
              <a:ext uri="{FF2B5EF4-FFF2-40B4-BE49-F238E27FC236}">
                <a16:creationId xmlns:a16="http://schemas.microsoft.com/office/drawing/2014/main" id="{2F1D7D66-F396-4195-8ABD-8B5CD25B9640}"/>
              </a:ext>
            </a:extLst>
          </p:cNvPr>
          <p:cNvSpPr txBox="1"/>
          <p:nvPr/>
        </p:nvSpPr>
        <p:spPr>
          <a:xfrm>
            <a:off x="2826124"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noProof="0">
                <a:ln>
                  <a:noFill/>
                </a:ln>
                <a:gradFill>
                  <a:gsLst>
                    <a:gs pos="0">
                      <a:srgbClr val="0078D4"/>
                    </a:gs>
                    <a:gs pos="100000">
                      <a:srgbClr val="50E6FF"/>
                    </a:gs>
                  </a:gsLst>
                  <a:lin ang="3600000" scaled="0"/>
                </a:gradFill>
                <a:effectLst/>
                <a:uLnTx/>
                <a:uFillTx/>
                <a:latin typeface="Segoe UI Semibold"/>
                <a:ea typeface="+mn-ea"/>
                <a:cs typeface="Segoe UI" charset="0"/>
              </a:rPr>
              <a:t>CONTROL</a:t>
            </a:r>
          </a:p>
        </p:txBody>
      </p:sp>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701632" y="3161900"/>
            <a:ext cx="1801121" cy="406239"/>
          </a:xfrm>
          <a:prstGeom prst="rect">
            <a:avLst/>
          </a:prstGeom>
          <a:noFill/>
        </p:spPr>
        <p:txBody>
          <a:bodyPr wrap="non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Cost Management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524276"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noProof="0">
                <a:ln>
                  <a:noFill/>
                </a:ln>
                <a:gradFill>
                  <a:gsLst>
                    <a:gs pos="0">
                      <a:srgbClr val="0078D4"/>
                    </a:gs>
                    <a:gs pos="100000">
                      <a:srgbClr val="50E6FF"/>
                    </a:gs>
                  </a:gsLst>
                  <a:lin ang="3600000" scaled="0"/>
                </a:gradFill>
                <a:effectLst/>
                <a:uLnTx/>
                <a:uFillTx/>
                <a:latin typeface="Segoe UI Semibold"/>
                <a:ea typeface="+mn-ea"/>
                <a:cs typeface="Segoe UI" charset="0"/>
              </a:rPr>
              <a:t>CONSUMPTION</a:t>
            </a:r>
          </a:p>
        </p:txBody>
      </p:sp>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5228556" y="3161900"/>
            <a:ext cx="1031680" cy="406239"/>
          </a:xfrm>
          <a:prstGeom prst="rect">
            <a:avLst/>
          </a:prstGeom>
          <a:noFill/>
        </p:spPr>
        <p:txBody>
          <a:bodyPr wrap="none" lIns="0"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Semibold"/>
                <a:ea typeface="+mn-ea"/>
                <a:cs typeface="Segoe UI" panose="020B0502040204020203" pitchFamily="34" charset="0"/>
              </a:rPr>
              <a:t>Blueprints</a:t>
            </a:r>
          </a:p>
        </p:txBody>
      </p:sp>
      <p:sp>
        <p:nvSpPr>
          <p:cNvPr id="43" name="TextBox 42">
            <a:extLst>
              <a:ext uri="{FF2B5EF4-FFF2-40B4-BE49-F238E27FC236}">
                <a16:creationId xmlns:a16="http://schemas.microsoft.com/office/drawing/2014/main" id="{411B0740-B1A2-4BE3-983C-26F10E2093FF}"/>
              </a:ext>
            </a:extLst>
          </p:cNvPr>
          <p:cNvSpPr txBox="1"/>
          <p:nvPr/>
        </p:nvSpPr>
        <p:spPr>
          <a:xfrm>
            <a:off x="5055824" y="5206245"/>
            <a:ext cx="2094637"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noProof="0">
                <a:ln>
                  <a:noFill/>
                </a:ln>
                <a:gradFill>
                  <a:gsLst>
                    <a:gs pos="0">
                      <a:srgbClr val="0078D4"/>
                    </a:gs>
                    <a:gs pos="100000">
                      <a:srgbClr val="50E6FF"/>
                    </a:gs>
                  </a:gsLst>
                  <a:lin ang="3600000" scaled="0"/>
                </a:gradFill>
                <a:effectLst/>
                <a:uLnTx/>
                <a:uFillTx/>
                <a:latin typeface="Segoe UI Semibold"/>
                <a:ea typeface="+mn-ea"/>
                <a:cs typeface="Segoe UI" charset="0"/>
              </a:rPr>
              <a:t>ENVIRONMENT</a:t>
            </a:r>
          </a:p>
        </p:txBody>
      </p:sp>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7461449" y="3161900"/>
            <a:ext cx="1889255" cy="406239"/>
          </a:xfrm>
          <a:prstGeom prst="rect">
            <a:avLst/>
          </a:prstGeom>
          <a:noFill/>
        </p:spPr>
        <p:txBody>
          <a:bodyPr wrap="square" lIns="0"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Resource Graph</a:t>
            </a:r>
          </a:p>
        </p:txBody>
      </p:sp>
      <p:sp>
        <p:nvSpPr>
          <p:cNvPr id="42" name="TextBox 41">
            <a:extLst>
              <a:ext uri="{FF2B5EF4-FFF2-40B4-BE49-F238E27FC236}">
                <a16:creationId xmlns:a16="http://schemas.microsoft.com/office/drawing/2014/main" id="{524E4218-1D5F-49D7-9235-CFCC93F12ACF}"/>
              </a:ext>
            </a:extLst>
          </p:cNvPr>
          <p:cNvSpPr txBox="1"/>
          <p:nvPr/>
        </p:nvSpPr>
        <p:spPr>
          <a:xfrm>
            <a:off x="7291072" y="5206245"/>
            <a:ext cx="1945413" cy="377385"/>
          </a:xfrm>
          <a:prstGeom prst="rect">
            <a:avLst/>
          </a:prstGeom>
          <a:noFill/>
        </p:spPr>
        <p:txBody>
          <a:bodyPr wrap="square" lIns="182880" tIns="91427" rIns="91427" bIns="91427" rtlCol="0">
            <a:spAutoFit/>
          </a:bodyPr>
          <a:lstStyle/>
          <a:p>
            <a:pPr marL="0" marR="0" lvl="0" indent="0" algn="l" defTabSz="932205" rtl="0" eaLnBrk="1" fontAlgn="auto" latinLnBrk="0" hangingPunct="1">
              <a:lnSpc>
                <a:spcPct val="114000"/>
              </a:lnSpc>
              <a:spcBef>
                <a:spcPts val="288"/>
              </a:spcBef>
              <a:spcAft>
                <a:spcPts val="0"/>
              </a:spcAft>
              <a:buClrTx/>
              <a:buSzTx/>
              <a:buFontTx/>
              <a:buNone/>
              <a:tabLst/>
              <a:defRPr/>
            </a:pPr>
            <a:r>
              <a:rPr kumimoji="0" lang="en-US" sz="1200" b="0" i="0" u="none" strike="noStrike" kern="1200" cap="none" spc="200" normalizeH="0" noProof="0">
                <a:ln>
                  <a:noFill/>
                </a:ln>
                <a:gradFill>
                  <a:gsLst>
                    <a:gs pos="0">
                      <a:srgbClr val="0078D4"/>
                    </a:gs>
                    <a:gs pos="100000">
                      <a:srgbClr val="50E6FF"/>
                    </a:gs>
                  </a:gsLst>
                  <a:lin ang="3600000" scaled="0"/>
                </a:gradFill>
                <a:effectLst/>
                <a:uLnTx/>
                <a:uFillTx/>
                <a:latin typeface="Segoe UI Semibold"/>
                <a:ea typeface="+mn-ea"/>
                <a:cs typeface="Segoe UI" charset="0"/>
              </a:rPr>
              <a:t>VISIBILITY</a:t>
            </a:r>
          </a:p>
        </p:txBody>
      </p:sp>
      <p:pic>
        <p:nvPicPr>
          <p:cNvPr id="14" name="Graphic 13">
            <a:extLst>
              <a:ext uri="{FF2B5EF4-FFF2-40B4-BE49-F238E27FC236}">
                <a16:creationId xmlns:a16="http://schemas.microsoft.com/office/drawing/2014/main" id="{FF4A59DC-3B68-41F2-973F-190CB9804DD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8327" y="2307116"/>
            <a:ext cx="756546" cy="756546"/>
          </a:xfrm>
          <a:prstGeom prst="rect">
            <a:avLst/>
          </a:prstGeom>
        </p:spPr>
      </p:pic>
      <p:pic>
        <p:nvPicPr>
          <p:cNvPr id="19" name="Graphic 18">
            <a:extLst>
              <a:ext uri="{FF2B5EF4-FFF2-40B4-BE49-F238E27FC236}">
                <a16:creationId xmlns:a16="http://schemas.microsoft.com/office/drawing/2014/main" id="{64B3CFBD-E8C9-4441-A4E4-B292223D64B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24601" y="2309429"/>
            <a:ext cx="754233" cy="754233"/>
          </a:xfrm>
          <a:prstGeom prst="rect">
            <a:avLst/>
          </a:prstGeom>
        </p:spPr>
      </p:pic>
      <p:pic>
        <p:nvPicPr>
          <p:cNvPr id="21" name="Graphic 20">
            <a:extLst>
              <a:ext uri="{FF2B5EF4-FFF2-40B4-BE49-F238E27FC236}">
                <a16:creationId xmlns:a16="http://schemas.microsoft.com/office/drawing/2014/main" id="{4B529D5D-9579-4E09-B3B5-84B42FC7451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43243" y="2348691"/>
            <a:ext cx="732867" cy="732867"/>
          </a:xfrm>
          <a:prstGeom prst="rect">
            <a:avLst/>
          </a:prstGeom>
        </p:spPr>
      </p:pic>
      <p:pic>
        <p:nvPicPr>
          <p:cNvPr id="23" name="Graphic 22">
            <a:extLst>
              <a:ext uri="{FF2B5EF4-FFF2-40B4-BE49-F238E27FC236}">
                <a16:creationId xmlns:a16="http://schemas.microsoft.com/office/drawing/2014/main" id="{916584E3-53AF-4189-A6C6-127A6A70A73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681794" y="2307116"/>
            <a:ext cx="778254" cy="778254"/>
          </a:xfrm>
          <a:prstGeom prst="rect">
            <a:avLst/>
          </a:prstGeom>
        </p:spPr>
      </p:pic>
      <p:pic>
        <p:nvPicPr>
          <p:cNvPr id="25" name="Graphic 24">
            <a:extLst>
              <a:ext uri="{FF2B5EF4-FFF2-40B4-BE49-F238E27FC236}">
                <a16:creationId xmlns:a16="http://schemas.microsoft.com/office/drawing/2014/main" id="{638CA9CD-809A-4AA0-B3E7-6F1775C7D75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970540" y="2323919"/>
            <a:ext cx="728137" cy="728137"/>
          </a:xfrm>
          <a:prstGeom prst="rect">
            <a:avLst/>
          </a:prstGeom>
        </p:spPr>
      </p:pic>
    </p:spTree>
    <p:extLst>
      <p:ext uri="{BB962C8B-B14F-4D97-AF65-F5344CB8AC3E}">
        <p14:creationId xmlns:p14="http://schemas.microsoft.com/office/powerpoint/2010/main" val="6450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Management Groups</a:t>
            </a:r>
          </a:p>
        </p:txBody>
      </p:sp>
      <p:sp>
        <p:nvSpPr>
          <p:cNvPr id="6" name="Text Placeholder 5"/>
          <p:cNvSpPr>
            <a:spLocks noGrp="1"/>
          </p:cNvSpPr>
          <p:nvPr>
            <p:ph sz="quarter" idx="10"/>
          </p:nvPr>
        </p:nvSpPr>
        <p:spPr>
          <a:xfrm>
            <a:off x="418643" y="1719867"/>
            <a:ext cx="5636587" cy="4021614"/>
          </a:xfrm>
        </p:spPr>
        <p:txBody>
          <a:bodyPr/>
          <a:lstStyle/>
          <a:p>
            <a:pPr marL="342900" indent="-342900">
              <a:buFont typeface="Arial" panose="020B0604020202020204" pitchFamily="34" charset="0"/>
              <a:buChar char="•"/>
            </a:pPr>
            <a:r>
              <a:rPr lang="en-US" dirty="0">
                <a:latin typeface="+mn-lt"/>
              </a:rPr>
              <a:t>Management groups can include multiple Azure subscriptions.</a:t>
            </a:r>
          </a:p>
          <a:p>
            <a:pPr marL="342900" indent="-342900">
              <a:buFont typeface="Arial" panose="020B0604020202020204" pitchFamily="34" charset="0"/>
              <a:buChar char="•"/>
            </a:pPr>
            <a:r>
              <a:rPr lang="en-US" dirty="0">
                <a:latin typeface="+mn-lt"/>
              </a:rPr>
              <a:t>Subscriptions inherit conditions applied to the management group.</a:t>
            </a:r>
          </a:p>
          <a:p>
            <a:pPr marL="342900" indent="-342900">
              <a:buFont typeface="Arial" panose="020B0604020202020204" pitchFamily="34" charset="0"/>
              <a:buChar char="•"/>
            </a:pPr>
            <a:r>
              <a:rPr lang="en-US" dirty="0">
                <a:latin typeface="+mn-lt"/>
              </a:rPr>
              <a:t>10,000 management groups can be supported in a single directory.</a:t>
            </a:r>
          </a:p>
          <a:p>
            <a:pPr marL="342900" indent="-342900">
              <a:buFont typeface="Arial" panose="020B0604020202020204" pitchFamily="34" charset="0"/>
              <a:buChar char="•"/>
            </a:pPr>
            <a:r>
              <a:rPr lang="en-US" dirty="0">
                <a:latin typeface="+mn-lt"/>
              </a:rPr>
              <a:t>A management group tree can support up to six levels of depth.</a:t>
            </a:r>
          </a:p>
          <a:p>
            <a:endParaRPr lang="en-US" dirty="0">
              <a:latin typeface="+mn-lt"/>
            </a:endParaRPr>
          </a:p>
        </p:txBody>
      </p:sp>
      <p:pic>
        <p:nvPicPr>
          <p:cNvPr id="1026" name="Picture 2" descr="See the source image">
            <a:extLst>
              <a:ext uri="{FF2B5EF4-FFF2-40B4-BE49-F238E27FC236}">
                <a16:creationId xmlns:a16="http://schemas.microsoft.com/office/drawing/2014/main" id="{7643F234-CC3B-4AB0-A706-FA9199668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690" y="1953086"/>
            <a:ext cx="41243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16941" y="1460212"/>
            <a:ext cx="10895472" cy="2544286"/>
          </a:xfrm>
        </p:spPr>
        <p:txBody>
          <a:bodyPr/>
          <a:lstStyle/>
          <a:p>
            <a:pPr marL="342900" indent="-342900">
              <a:buFont typeface="Arial" panose="020B0604020202020204" pitchFamily="34" charset="0"/>
              <a:buChar char="•"/>
            </a:pPr>
            <a:r>
              <a:rPr lang="en-US" dirty="0">
                <a:latin typeface="+mn-lt"/>
                <a:cs typeface="Segoe UI Light" panose="020B0502040204020203" pitchFamily="34" charset="0"/>
                <a:hlinkClick r:id="rId3"/>
              </a:rPr>
              <a:t>Azure Policy</a:t>
            </a:r>
            <a:r>
              <a:rPr lang="en-US" dirty="0">
                <a:latin typeface="+mn-lt"/>
                <a:cs typeface="Segoe UI Light" panose="020B0502040204020203" pitchFamily="34" charset="0"/>
              </a:rPr>
              <a:t> </a:t>
            </a:r>
            <a:r>
              <a:rPr lang="en-US" dirty="0"/>
              <a:t>is an Azure service you use to create, assign and, manage policies</a:t>
            </a:r>
          </a:p>
          <a:p>
            <a:pPr marL="342900" indent="-342900">
              <a:buFont typeface="Arial" panose="020B0604020202020204" pitchFamily="34" charset="0"/>
              <a:buChar char="•"/>
            </a:pPr>
            <a:r>
              <a:rPr lang="en-US" dirty="0"/>
              <a:t>Enforce rules</a:t>
            </a:r>
          </a:p>
          <a:p>
            <a:pPr marL="342900" indent="-342900">
              <a:buFont typeface="Arial" panose="020B0604020202020204" pitchFamily="34" charset="0"/>
              <a:buChar char="•"/>
            </a:pPr>
            <a:r>
              <a:rPr lang="en-US" dirty="0"/>
              <a:t>Evaluate Noncompliance </a:t>
            </a:r>
          </a:p>
          <a:p>
            <a:pPr marL="342900" indent="-342900">
              <a:buFont typeface="Arial" panose="020B0604020202020204" pitchFamily="34" charset="0"/>
              <a:buChar char="•"/>
            </a:pPr>
            <a:r>
              <a:rPr lang="en-US" dirty="0"/>
              <a:t>Audit Policies</a:t>
            </a:r>
          </a:p>
          <a:p>
            <a:pPr marL="342900" indent="-342900">
              <a:buFont typeface="Arial" panose="020B0604020202020204" pitchFamily="34" charset="0"/>
              <a:buChar char="•"/>
            </a:pPr>
            <a:r>
              <a:rPr lang="en-US" dirty="0"/>
              <a:t>Integrate with Azure DevOps</a:t>
            </a:r>
          </a:p>
        </p:txBody>
      </p:sp>
      <p:pic>
        <p:nvPicPr>
          <p:cNvPr id="3" name="Picture 2">
            <a:extLst>
              <a:ext uri="{FF2B5EF4-FFF2-40B4-BE49-F238E27FC236}">
                <a16:creationId xmlns:a16="http://schemas.microsoft.com/office/drawing/2014/main" id="{6EA18A9B-801D-445D-967C-C7BB2FE41ABD}"/>
              </a:ext>
            </a:extLst>
          </p:cNvPr>
          <p:cNvPicPr>
            <a:picLocks noChangeAspect="1"/>
          </p:cNvPicPr>
          <p:nvPr/>
        </p:nvPicPr>
        <p:blipFill>
          <a:blip r:embed="rId4"/>
          <a:stretch>
            <a:fillRect/>
          </a:stretch>
        </p:blipFill>
        <p:spPr>
          <a:xfrm>
            <a:off x="10836249" y="5456987"/>
            <a:ext cx="1021960" cy="940203"/>
          </a:xfrm>
          <a:prstGeom prst="rect">
            <a:avLst/>
          </a:prstGeom>
        </p:spPr>
      </p:pic>
      <p:sp>
        <p:nvSpPr>
          <p:cNvPr id="5" name="Title 16">
            <a:extLst>
              <a:ext uri="{FF2B5EF4-FFF2-40B4-BE49-F238E27FC236}">
                <a16:creationId xmlns:a16="http://schemas.microsoft.com/office/drawing/2014/main" id="{53E0AAB6-6E24-4A80-99B1-B1C68D3897AF}"/>
              </a:ext>
            </a:extLst>
          </p:cNvPr>
          <p:cNvSpPr txBox="1">
            <a:spLocks/>
          </p:cNvSpPr>
          <p:nvPr/>
        </p:nvSpPr>
        <p:spPr>
          <a:xfrm>
            <a:off x="516941" y="665332"/>
            <a:ext cx="11341268" cy="68019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a:lstStyle>
          <a:p>
            <a:r>
              <a:rPr lang="en-HK" dirty="0"/>
              <a:t>Compliance with Azure Policy</a:t>
            </a:r>
          </a:p>
        </p:txBody>
      </p:sp>
    </p:spTree>
    <p:extLst>
      <p:ext uri="{BB962C8B-B14F-4D97-AF65-F5344CB8AC3E}">
        <p14:creationId xmlns:p14="http://schemas.microsoft.com/office/powerpoint/2010/main" val="16004257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Identifying Non-Compliant Resources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372408" y="1288826"/>
            <a:ext cx="11027012" cy="830997"/>
          </a:xfrm>
        </p:spPr>
        <p:txBody>
          <a:bodyPr/>
          <a:lstStyle/>
          <a:p>
            <a:r>
              <a:rPr lang="en-US" dirty="0">
                <a:latin typeface="+mn-lt"/>
                <a:cs typeface="Segoe UI Light" panose="020B0502040204020203" pitchFamily="34" charset="0"/>
              </a:rPr>
              <a:t>Use the applied policy definition to identify resources that aren't compliant with the policy assignment using the Azure portal</a:t>
            </a:r>
          </a:p>
        </p:txBody>
      </p:sp>
      <p:pic>
        <p:nvPicPr>
          <p:cNvPr id="5" name="Picture 4">
            <a:extLst>
              <a:ext uri="{FF2B5EF4-FFF2-40B4-BE49-F238E27FC236}">
                <a16:creationId xmlns:a16="http://schemas.microsoft.com/office/drawing/2014/main" id="{EBB30BC0-EB69-4B75-87F4-9AD87F25F6CB}"/>
              </a:ext>
            </a:extLst>
          </p:cNvPr>
          <p:cNvPicPr>
            <a:picLocks noChangeAspect="1"/>
          </p:cNvPicPr>
          <p:nvPr/>
        </p:nvPicPr>
        <p:blipFill>
          <a:blip r:embed="rId3"/>
          <a:stretch>
            <a:fillRect/>
          </a:stretch>
        </p:blipFill>
        <p:spPr>
          <a:xfrm>
            <a:off x="469017" y="2544875"/>
            <a:ext cx="10496588" cy="3373342"/>
          </a:xfrm>
          <a:prstGeom prst="rect">
            <a:avLst/>
          </a:prstGeom>
        </p:spPr>
      </p:pic>
      <p:pic>
        <p:nvPicPr>
          <p:cNvPr id="6" name="Picture 5">
            <a:extLst>
              <a:ext uri="{FF2B5EF4-FFF2-40B4-BE49-F238E27FC236}">
                <a16:creationId xmlns:a16="http://schemas.microsoft.com/office/drawing/2014/main" id="{E44F1669-1AEC-494D-8611-CD5FF9757BD8}"/>
              </a:ext>
            </a:extLst>
          </p:cNvPr>
          <p:cNvPicPr>
            <a:picLocks noChangeAspect="1"/>
          </p:cNvPicPr>
          <p:nvPr/>
        </p:nvPicPr>
        <p:blipFill>
          <a:blip r:embed="rId4"/>
          <a:stretch>
            <a:fillRect/>
          </a:stretch>
        </p:blipFill>
        <p:spPr>
          <a:xfrm>
            <a:off x="11038930" y="6046757"/>
            <a:ext cx="720981" cy="663302"/>
          </a:xfrm>
          <a:prstGeom prst="rect">
            <a:avLst/>
          </a:prstGeom>
        </p:spPr>
      </p:pic>
    </p:spTree>
    <p:extLst>
      <p:ext uri="{BB962C8B-B14F-4D97-AF65-F5344CB8AC3E}">
        <p14:creationId xmlns:p14="http://schemas.microsoft.com/office/powerpoint/2010/main" val="26833633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42766" y="469799"/>
            <a:ext cx="11306469" cy="403079"/>
          </a:xfrm>
        </p:spPr>
        <p:txBody>
          <a:bodyPr/>
          <a:lstStyle/>
          <a:p>
            <a:r>
              <a:rPr lang="en-US" dirty="0"/>
              <a:t>View Policy Evaluation Results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922800"/>
            <a:ext cx="9384447" cy="514756"/>
          </a:xfrm>
        </p:spPr>
        <p:txBody>
          <a:bodyPr/>
          <a:lstStyle/>
          <a:p>
            <a:pPr>
              <a:lnSpc>
                <a:spcPct val="100000"/>
              </a:lnSpc>
            </a:pPr>
            <a:r>
              <a:rPr lang="en-US" sz="2745" dirty="0">
                <a:latin typeface="Segoe UI Light" panose="020B0502040204020203" pitchFamily="34" charset="0"/>
                <a:cs typeface="Segoe UI Light" panose="020B0502040204020203" pitchFamily="34" charset="0"/>
              </a:rPr>
              <a:t>Lorem</a:t>
            </a:r>
          </a:p>
        </p:txBody>
      </p:sp>
      <p:pic>
        <p:nvPicPr>
          <p:cNvPr id="5" name="Picture 4">
            <a:extLst>
              <a:ext uri="{FF2B5EF4-FFF2-40B4-BE49-F238E27FC236}">
                <a16:creationId xmlns:a16="http://schemas.microsoft.com/office/drawing/2014/main" id="{BFDB063E-B624-4C1C-93C8-508CA4D6E983}"/>
              </a:ext>
            </a:extLst>
          </p:cNvPr>
          <p:cNvPicPr>
            <a:picLocks noChangeAspect="1"/>
          </p:cNvPicPr>
          <p:nvPr/>
        </p:nvPicPr>
        <p:blipFill>
          <a:blip r:embed="rId3"/>
          <a:stretch>
            <a:fillRect/>
          </a:stretch>
        </p:blipFill>
        <p:spPr>
          <a:xfrm>
            <a:off x="313018" y="1249325"/>
            <a:ext cx="11348997" cy="4830122"/>
          </a:xfrm>
          <a:prstGeom prst="rect">
            <a:avLst/>
          </a:prstGeom>
        </p:spPr>
      </p:pic>
    </p:spTree>
    <p:extLst>
      <p:ext uri="{BB962C8B-B14F-4D97-AF65-F5344CB8AC3E}">
        <p14:creationId xmlns:p14="http://schemas.microsoft.com/office/powerpoint/2010/main" val="1594342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Azure Blueprints</a:t>
            </a:r>
          </a:p>
        </p:txBody>
      </p:sp>
      <p:sp>
        <p:nvSpPr>
          <p:cNvPr id="6" name="TextBox 5">
            <a:extLst>
              <a:ext uri="{FF2B5EF4-FFF2-40B4-BE49-F238E27FC236}">
                <a16:creationId xmlns:a16="http://schemas.microsoft.com/office/drawing/2014/main" id="{BBBA37DF-AB10-48D5-8B71-AF0AE8A098D5}"/>
              </a:ext>
            </a:extLst>
          </p:cNvPr>
          <p:cNvSpPr txBox="1"/>
          <p:nvPr/>
        </p:nvSpPr>
        <p:spPr>
          <a:xfrm>
            <a:off x="335467" y="1094110"/>
            <a:ext cx="11207407" cy="2246769"/>
          </a:xfrm>
          <a:prstGeom prst="rect">
            <a:avLst/>
          </a:prstGeom>
          <a:noFill/>
        </p:spPr>
        <p:txBody>
          <a:bodyPr wrap="square">
            <a:spAutoFit/>
          </a:bodyPr>
          <a:lstStyle/>
          <a:p>
            <a:pPr algn="l">
              <a:spcAft>
                <a:spcPts val="600"/>
              </a:spcAft>
            </a:pPr>
            <a:r>
              <a:rPr lang="en-US" sz="2000" dirty="0">
                <a:solidFill>
                  <a:srgbClr val="171717"/>
                </a:solidFill>
                <a:cs typeface="Segoe UI Light" panose="020B0502040204020203" pitchFamily="34" charset="0"/>
              </a:rPr>
              <a:t>Blueprints are a declarative way to orchestrate the deployment of various resource templates and other artifacts such as:</a:t>
            </a:r>
          </a:p>
          <a:p>
            <a:pPr marL="280121" indent="-280121">
              <a:spcAft>
                <a:spcPts val="600"/>
              </a:spcAft>
              <a:buFont typeface="Arial" panose="020B0604020202020204" pitchFamily="34" charset="0"/>
              <a:buChar char="•"/>
            </a:pPr>
            <a:r>
              <a:rPr lang="en-US" sz="2000" dirty="0">
                <a:cs typeface="Segoe UI Light" panose="020B0502040204020203" pitchFamily="34" charset="0"/>
              </a:rPr>
              <a:t>Role Assignments</a:t>
            </a:r>
          </a:p>
          <a:p>
            <a:pPr marL="280121" indent="-280121">
              <a:spcAft>
                <a:spcPts val="600"/>
              </a:spcAft>
              <a:buFont typeface="Arial" panose="020B0604020202020204" pitchFamily="34" charset="0"/>
              <a:buChar char="•"/>
            </a:pPr>
            <a:r>
              <a:rPr lang="en-US" sz="2000" dirty="0">
                <a:cs typeface="Segoe UI Light" panose="020B0502040204020203" pitchFamily="34" charset="0"/>
              </a:rPr>
              <a:t>Policy Assignments</a:t>
            </a:r>
          </a:p>
          <a:p>
            <a:pPr marL="280121" indent="-280121">
              <a:spcAft>
                <a:spcPts val="600"/>
              </a:spcAft>
              <a:buFont typeface="Arial" panose="020B0604020202020204" pitchFamily="34" charset="0"/>
              <a:buChar char="•"/>
            </a:pPr>
            <a:r>
              <a:rPr lang="en-US" sz="2000" dirty="0">
                <a:cs typeface="Segoe UI Light" panose="020B0502040204020203" pitchFamily="34" charset="0"/>
              </a:rPr>
              <a:t>Azure Resource Manager templates (ARM templates)</a:t>
            </a:r>
          </a:p>
          <a:p>
            <a:pPr marL="280121" indent="-280121">
              <a:spcAft>
                <a:spcPts val="600"/>
              </a:spcAft>
              <a:buFont typeface="Arial" panose="020B0604020202020204" pitchFamily="34" charset="0"/>
              <a:buChar char="•"/>
            </a:pPr>
            <a:r>
              <a:rPr lang="en-US" sz="2000" dirty="0">
                <a:cs typeface="Segoe UI Light" panose="020B0502040204020203" pitchFamily="34" charset="0"/>
              </a:rPr>
              <a:t>Resource Groups</a:t>
            </a:r>
          </a:p>
        </p:txBody>
      </p:sp>
      <p:grpSp>
        <p:nvGrpSpPr>
          <p:cNvPr id="4" name="Group 3">
            <a:extLst>
              <a:ext uri="{FF2B5EF4-FFF2-40B4-BE49-F238E27FC236}">
                <a16:creationId xmlns:a16="http://schemas.microsoft.com/office/drawing/2014/main" id="{70E561D6-F46C-427B-B6B7-F1CC7E8EBFC9}"/>
              </a:ext>
            </a:extLst>
          </p:cNvPr>
          <p:cNvGrpSpPr/>
          <p:nvPr/>
        </p:nvGrpSpPr>
        <p:grpSpPr>
          <a:xfrm>
            <a:off x="728331" y="3429000"/>
            <a:ext cx="10623698" cy="3305278"/>
            <a:chOff x="728331" y="3429000"/>
            <a:chExt cx="10623698" cy="3305278"/>
          </a:xfrm>
        </p:grpSpPr>
        <p:pic>
          <p:nvPicPr>
            <p:cNvPr id="3" name="Picture 2">
              <a:extLst>
                <a:ext uri="{FF2B5EF4-FFF2-40B4-BE49-F238E27FC236}">
                  <a16:creationId xmlns:a16="http://schemas.microsoft.com/office/drawing/2014/main" id="{326C21FA-E483-4581-BE2E-5DAB91CFBFD1}"/>
                </a:ext>
              </a:extLst>
            </p:cNvPr>
            <p:cNvPicPr>
              <a:picLocks noChangeAspect="1"/>
            </p:cNvPicPr>
            <p:nvPr/>
          </p:nvPicPr>
          <p:blipFill>
            <a:blip r:embed="rId3"/>
            <a:stretch>
              <a:fillRect/>
            </a:stretch>
          </p:blipFill>
          <p:spPr>
            <a:xfrm>
              <a:off x="728331" y="3494102"/>
              <a:ext cx="10623698" cy="3240176"/>
            </a:xfrm>
            <a:prstGeom prst="rect">
              <a:avLst/>
            </a:prstGeom>
          </p:spPr>
        </p:pic>
        <p:sp>
          <p:nvSpPr>
            <p:cNvPr id="2" name="Rectangle 1">
              <a:extLst>
                <a:ext uri="{FF2B5EF4-FFF2-40B4-BE49-F238E27FC236}">
                  <a16:creationId xmlns:a16="http://schemas.microsoft.com/office/drawing/2014/main" id="{0A352CF1-5CBF-4317-B217-6BD168BED574}"/>
                </a:ext>
              </a:extLst>
            </p:cNvPr>
            <p:cNvSpPr/>
            <p:nvPr/>
          </p:nvSpPr>
          <p:spPr bwMode="auto">
            <a:xfrm>
              <a:off x="7783032" y="3429000"/>
              <a:ext cx="1743740" cy="4253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HK"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51207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538608" y="469356"/>
            <a:ext cx="11306469" cy="403079"/>
          </a:xfrm>
        </p:spPr>
        <p:txBody>
          <a:bodyPr/>
          <a:lstStyle/>
          <a:p>
            <a:r>
              <a:rPr lang="en-US" b="1" dirty="0">
                <a:latin typeface="Segoe UI" panose="020B0502040204020203" pitchFamily="34" charset="0"/>
              </a:rPr>
              <a:t>How Blueprints Differ from Resource Manager Templates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501138" y="1384850"/>
            <a:ext cx="11609346" cy="4088299"/>
          </a:xfrm>
        </p:spPr>
        <p:txBody>
          <a:bodyPr/>
          <a:lstStyle/>
          <a:p>
            <a:pPr>
              <a:spcAft>
                <a:spcPts val="1800"/>
              </a:spcAft>
            </a:pPr>
            <a:r>
              <a:rPr lang="en-US" dirty="0">
                <a:solidFill>
                  <a:schemeClr val="tx1">
                    <a:lumMod val="95000"/>
                    <a:lumOff val="5000"/>
                  </a:schemeClr>
                </a:solidFill>
                <a:latin typeface="+mn-lt"/>
                <a:cs typeface="Segoe UI Light" panose="020B0502040204020203" pitchFamily="34" charset="0"/>
              </a:rPr>
              <a:t>Blueprints are designed for environment setup</a:t>
            </a:r>
          </a:p>
          <a:p>
            <a:pPr>
              <a:spcAft>
                <a:spcPts val="1800"/>
              </a:spcAft>
            </a:pPr>
            <a:r>
              <a:rPr lang="en-US" dirty="0">
                <a:solidFill>
                  <a:schemeClr val="tx1">
                    <a:lumMod val="95000"/>
                    <a:lumOff val="5000"/>
                  </a:schemeClr>
                </a:solidFill>
                <a:latin typeface="+mn-lt"/>
                <a:cs typeface="Segoe UI Light" panose="020B0502040204020203" pitchFamily="34" charset="0"/>
              </a:rPr>
              <a:t>Template are used for deployments – no active connection post deployment.</a:t>
            </a:r>
          </a:p>
          <a:p>
            <a:pPr>
              <a:spcAft>
                <a:spcPts val="1800"/>
              </a:spcAft>
            </a:pPr>
            <a:r>
              <a:rPr lang="en-US" dirty="0">
                <a:latin typeface="+mn-lt"/>
                <a:cs typeface="Segoe UI Light" panose="020B0502040204020203" pitchFamily="34" charset="0"/>
              </a:rPr>
              <a:t>Blueprints preserves relationship between the </a:t>
            </a:r>
            <a:r>
              <a:rPr lang="en-US" dirty="0">
                <a:solidFill>
                  <a:schemeClr val="tx2"/>
                </a:solidFill>
                <a:latin typeface="+mn-lt"/>
                <a:cs typeface="Segoe UI Light" panose="020B0502040204020203" pitchFamily="34" charset="0"/>
              </a:rPr>
              <a:t>blueprint definition (what should be deployed) </a:t>
            </a:r>
            <a:r>
              <a:rPr lang="en-US" dirty="0">
                <a:latin typeface="+mn-lt"/>
                <a:cs typeface="Segoe UI Light" panose="020B0502040204020203" pitchFamily="34" charset="0"/>
              </a:rPr>
              <a:t>and the </a:t>
            </a:r>
            <a:r>
              <a:rPr lang="en-US" dirty="0">
                <a:solidFill>
                  <a:schemeClr val="tx2"/>
                </a:solidFill>
                <a:latin typeface="+mn-lt"/>
                <a:cs typeface="Segoe UI Light" panose="020B0502040204020203" pitchFamily="34" charset="0"/>
              </a:rPr>
              <a:t>blueprint assignment (what was deployed)</a:t>
            </a:r>
          </a:p>
          <a:p>
            <a:pPr>
              <a:spcAft>
                <a:spcPts val="1800"/>
              </a:spcAft>
            </a:pPr>
            <a:r>
              <a:rPr lang="en-US" dirty="0">
                <a:latin typeface="+mn-lt"/>
                <a:cs typeface="Segoe UI Light" panose="020B0502040204020203" pitchFamily="34" charset="0"/>
              </a:rPr>
              <a:t>Blueprints can upgrade </a:t>
            </a:r>
            <a:r>
              <a:rPr lang="en-US" dirty="0">
                <a:solidFill>
                  <a:schemeClr val="tx2"/>
                </a:solidFill>
                <a:latin typeface="+mn-lt"/>
                <a:cs typeface="Segoe UI Light" panose="020B0502040204020203" pitchFamily="34" charset="0"/>
              </a:rPr>
              <a:t>multiple subscriptions at once</a:t>
            </a:r>
          </a:p>
          <a:p>
            <a:pPr>
              <a:spcAft>
                <a:spcPts val="1800"/>
              </a:spcAft>
            </a:pPr>
            <a:r>
              <a:rPr lang="en-US" dirty="0">
                <a:latin typeface="+mn-lt"/>
                <a:cs typeface="Segoe UI Light" panose="020B0502040204020203" pitchFamily="34" charset="0"/>
              </a:rPr>
              <a:t>Blueprints consist of</a:t>
            </a:r>
            <a:r>
              <a:rPr lang="en-US" dirty="0">
                <a:solidFill>
                  <a:schemeClr val="tx2"/>
                </a:solidFill>
                <a:latin typeface="+mn-lt"/>
                <a:cs typeface="Segoe UI Light" panose="020B0502040204020203" pitchFamily="34" charset="0"/>
              </a:rPr>
              <a:t> zero or more templates</a:t>
            </a:r>
          </a:p>
          <a:p>
            <a:pPr>
              <a:spcAft>
                <a:spcPts val="1800"/>
              </a:spcAft>
            </a:pPr>
            <a:r>
              <a:rPr lang="en-US" dirty="0">
                <a:latin typeface="+mn-lt"/>
                <a:cs typeface="Segoe UI Light" panose="020B0502040204020203" pitchFamily="34" charset="0"/>
              </a:rPr>
              <a:t>Templates are </a:t>
            </a:r>
            <a:r>
              <a:rPr lang="en-US" dirty="0">
                <a:solidFill>
                  <a:schemeClr val="tx2"/>
                </a:solidFill>
                <a:latin typeface="+mn-lt"/>
                <a:cs typeface="Segoe UI Light" panose="020B0502040204020203" pitchFamily="34" charset="0"/>
              </a:rPr>
              <a:t>reusable in Blueprints</a:t>
            </a:r>
          </a:p>
        </p:txBody>
      </p:sp>
      <p:pic>
        <p:nvPicPr>
          <p:cNvPr id="2" name="Graphic 1">
            <a:extLst>
              <a:ext uri="{FF2B5EF4-FFF2-40B4-BE49-F238E27FC236}">
                <a16:creationId xmlns:a16="http://schemas.microsoft.com/office/drawing/2014/main" id="{29079BF4-6E30-421D-8B39-5204121DCF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9649" y="5378845"/>
            <a:ext cx="858329" cy="858329"/>
          </a:xfrm>
          <a:prstGeom prst="rect">
            <a:avLst/>
          </a:prstGeom>
        </p:spPr>
      </p:pic>
    </p:spTree>
    <p:extLst>
      <p:ext uri="{BB962C8B-B14F-4D97-AF65-F5344CB8AC3E}">
        <p14:creationId xmlns:p14="http://schemas.microsoft.com/office/powerpoint/2010/main" val="4010260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latin typeface="Segoe UI" panose="020B0502040204020203" pitchFamily="34" charset="0"/>
              </a:rPr>
              <a:t>How Blueprints Differ from Azure Policy</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632798"/>
            <a:ext cx="10814655" cy="3271152"/>
          </a:xfrm>
        </p:spPr>
        <p:txBody>
          <a:bodyPr/>
          <a:lstStyle/>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Blueprints are packages with sets of standards, patterns, and requirements related to the implementation of Azure cloud services</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A policy focused on resource properties</a:t>
            </a:r>
          </a:p>
          <a:p>
            <a:pPr marL="342900" indent="-342900">
              <a:spcAft>
                <a:spcPts val="3000"/>
              </a:spcAft>
              <a:buFont typeface="Arial" panose="020B0604020202020204" pitchFamily="34" charset="0"/>
              <a:buChar char="•"/>
            </a:pPr>
            <a:r>
              <a:rPr lang="en-US" dirty="0">
                <a:latin typeface="+mn-lt"/>
                <a:cs typeface="Segoe UI Light" panose="020B0502040204020203" pitchFamily="34" charset="0"/>
              </a:rPr>
              <a:t>A policy can be included as one of many artifacts in a blueprint definition</a:t>
            </a:r>
          </a:p>
          <a:p>
            <a:pPr>
              <a:spcAft>
                <a:spcPts val="1176"/>
              </a:spcAft>
            </a:pPr>
            <a:endParaRPr lang="en-US" sz="2745" dirty="0">
              <a:latin typeface="Segoe UI Light" panose="020B0502040204020203" pitchFamily="34" charset="0"/>
              <a:cs typeface="Segoe UI Light" panose="020B0502040204020203" pitchFamily="34" charset="0"/>
            </a:endParaRPr>
          </a:p>
        </p:txBody>
      </p:sp>
      <p:pic>
        <p:nvPicPr>
          <p:cNvPr id="3" name="Graphic 2">
            <a:extLst>
              <a:ext uri="{FF2B5EF4-FFF2-40B4-BE49-F238E27FC236}">
                <a16:creationId xmlns:a16="http://schemas.microsoft.com/office/drawing/2014/main" id="{BB512C9A-0AF4-4A34-B87C-FDF2BB9D1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0267" y="5416059"/>
            <a:ext cx="858329" cy="858329"/>
          </a:xfrm>
          <a:prstGeom prst="rect">
            <a:avLst/>
          </a:prstGeom>
        </p:spPr>
      </p:pic>
    </p:spTree>
    <p:extLst>
      <p:ext uri="{BB962C8B-B14F-4D97-AF65-F5344CB8AC3E}">
        <p14:creationId xmlns:p14="http://schemas.microsoft.com/office/powerpoint/2010/main" val="8929247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Azure management tools</a:t>
            </a:r>
          </a:p>
        </p:txBody>
      </p:sp>
      <p:pic>
        <p:nvPicPr>
          <p:cNvPr id="5" name="Graphic 4" descr="Tools">
            <a:extLst>
              <a:ext uri="{FF2B5EF4-FFF2-40B4-BE49-F238E27FC236}">
                <a16:creationId xmlns:a16="http://schemas.microsoft.com/office/drawing/2014/main" id="{C4B53E57-6676-4A4D-AB65-F20D2D3F8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90018" y="2841974"/>
            <a:ext cx="1153392" cy="1153392"/>
          </a:xfrm>
          <a:prstGeom prst="rect">
            <a:avLst/>
          </a:prstGeom>
        </p:spPr>
      </p:pic>
    </p:spTree>
    <p:extLst>
      <p:ext uri="{BB962C8B-B14F-4D97-AF65-F5344CB8AC3E}">
        <p14:creationId xmlns:p14="http://schemas.microsoft.com/office/powerpoint/2010/main" val="25829926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t>Governance</a:t>
            </a:r>
          </a:p>
          <a:p>
            <a:pPr marL="560241" lvl="1" indent="-336145">
              <a:lnSpc>
                <a:spcPct val="90000"/>
              </a:lnSpc>
              <a:spcBef>
                <a:spcPts val="392"/>
              </a:spcBef>
              <a:spcAft>
                <a:spcPts val="588"/>
              </a:spcAft>
              <a:buFont typeface="Arial" panose="020B0604020202020204" pitchFamily="34" charset="0"/>
              <a:buChar char="•"/>
            </a:pPr>
            <a:r>
              <a:rPr lang="en-US" sz="2400" dirty="0"/>
              <a:t>Management tools</a:t>
            </a:r>
            <a:endParaRPr lang="en-US" sz="2400" b="1" dirty="0"/>
          </a:p>
          <a:p>
            <a:pPr>
              <a:lnSpc>
                <a:spcPct val="100000"/>
              </a:lnSpc>
              <a:buFont typeface="Wingdings" panose="05000000000000000000" pitchFamily="2" charset="2"/>
              <a:buChar char="§"/>
            </a:pPr>
            <a:r>
              <a:rPr lang="en-US" sz="2400" b="1" dirty="0"/>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t>Compute </a:t>
            </a:r>
          </a:p>
          <a:p>
            <a:pPr marL="560241" lvl="1" indent="-336145">
              <a:lnSpc>
                <a:spcPct val="90000"/>
              </a:lnSpc>
              <a:spcBef>
                <a:spcPts val="392"/>
              </a:spcBef>
              <a:spcAft>
                <a:spcPts val="588"/>
              </a:spcAft>
              <a:buFont typeface="Arial" panose="020B0604020202020204" pitchFamily="34" charset="0"/>
              <a:buChar char="•"/>
            </a:pPr>
            <a:r>
              <a:rPr lang="en-US" sz="2400" dirty="0"/>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t>Storage</a:t>
            </a:r>
          </a:p>
          <a:p>
            <a:pPr marL="560241" lvl="1" indent="-336145">
              <a:lnSpc>
                <a:spcPct val="90000"/>
              </a:lnSpc>
              <a:spcBef>
                <a:spcPts val="392"/>
              </a:spcBef>
              <a:spcAft>
                <a:spcPts val="588"/>
              </a:spcAft>
              <a:buFont typeface="Arial" panose="020B0604020202020204" pitchFamily="34" charset="0"/>
              <a:buChar char="•"/>
            </a:pPr>
            <a:r>
              <a:rPr lang="en-US" sz="2400" dirty="0"/>
              <a:t>Databases</a:t>
            </a:r>
          </a:p>
          <a:p>
            <a:pPr>
              <a:lnSpc>
                <a:spcPct val="100000"/>
              </a:lnSpc>
              <a:buFont typeface="Wingdings" panose="05000000000000000000" pitchFamily="2" charset="2"/>
              <a:buChar char="§"/>
            </a:pPr>
            <a:r>
              <a:rPr lang="en-US" sz="2400" b="1" dirty="0"/>
              <a:t>Multi-Cloud Strategy by Azure Arc</a:t>
            </a:r>
          </a:p>
          <a:p>
            <a:pPr>
              <a:lnSpc>
                <a:spcPct val="100000"/>
              </a:lnSpc>
              <a:buFont typeface="Wingdings" panose="05000000000000000000" pitchFamily="2" charset="2"/>
              <a:buChar char="§"/>
            </a:pPr>
            <a:r>
              <a:rPr lang="en-US" sz="2400" b="1" dirty="0"/>
              <a:t>Azure Landing Zone</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t>Management tools</a:t>
            </a:r>
          </a:p>
          <a:p>
            <a:pPr>
              <a:lnSpc>
                <a:spcPct val="100000"/>
              </a:lnSpc>
              <a:buFont typeface="Wingdings" panose="05000000000000000000" pitchFamily="2" charset="2"/>
              <a:buChar char="§"/>
            </a:pPr>
            <a:r>
              <a:rPr lang="en-US" sz="2400" b="1" dirty="0">
                <a:solidFill>
                  <a:schemeClr val="accent6">
                    <a:lumMod val="90000"/>
                  </a:schemeClr>
                </a:solidFill>
              </a:rPr>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endParaRPr lang="en-US" sz="2400" b="1" dirty="0">
              <a:solidFill>
                <a:schemeClr val="accent6">
                  <a:lumMod val="90000"/>
                </a:schemeClr>
              </a:solidFill>
            </a:endParaRP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3417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F8039-6C38-4EF0-85F2-A923D9224100}"/>
              </a:ext>
            </a:extLst>
          </p:cNvPr>
          <p:cNvSpPr>
            <a:spLocks noGrp="1"/>
          </p:cNvSpPr>
          <p:nvPr>
            <p:ph type="title"/>
          </p:nvPr>
        </p:nvSpPr>
        <p:spPr/>
        <p:txBody>
          <a:bodyPr/>
          <a:lstStyle/>
          <a:p>
            <a:r>
              <a:rPr lang="en-US" dirty="0">
                <a:cs typeface="Segoe UI"/>
              </a:rPr>
              <a:t>Azure Management Tools</a:t>
            </a:r>
          </a:p>
        </p:txBody>
      </p:sp>
      <p:sp>
        <p:nvSpPr>
          <p:cNvPr id="3" name="Text Placeholder 2">
            <a:extLst>
              <a:ext uri="{FF2B5EF4-FFF2-40B4-BE49-F238E27FC236}">
                <a16:creationId xmlns:a16="http://schemas.microsoft.com/office/drawing/2014/main" id="{73FCDDB7-986A-464D-8EA9-CD6818C49190}"/>
              </a:ext>
            </a:extLst>
          </p:cNvPr>
          <p:cNvSpPr>
            <a:spLocks noGrp="1"/>
          </p:cNvSpPr>
          <p:nvPr>
            <p:ph sz="quarter" idx="10"/>
          </p:nvPr>
        </p:nvSpPr>
        <p:spPr>
          <a:xfrm>
            <a:off x="419100" y="1456897"/>
            <a:ext cx="11340811" cy="2544286"/>
          </a:xfrm>
        </p:spPr>
        <p:txBody>
          <a:bodyPr/>
          <a:lstStyle/>
          <a:p>
            <a:pPr marL="342900" lvl="0" indent="-342900" fontAlgn="base">
              <a:buFont typeface="Arial" panose="020B0604020202020204" pitchFamily="34" charset="0"/>
              <a:buChar char="•"/>
            </a:pPr>
            <a:r>
              <a:rPr lang="en-US" dirty="0">
                <a:latin typeface="+mn-lt"/>
              </a:rPr>
              <a:t>Azure Portal, Azure PowerShell, Azure CLI, Cloud Shell</a:t>
            </a:r>
          </a:p>
          <a:p>
            <a:pPr marL="342900" lvl="0" indent="-342900" fontAlgn="base">
              <a:buFont typeface="Arial" panose="020B0604020202020204" pitchFamily="34" charset="0"/>
              <a:buChar char="•"/>
            </a:pPr>
            <a:r>
              <a:rPr lang="en-US" dirty="0">
                <a:latin typeface="+mn-lt"/>
              </a:rPr>
              <a:t>Azure Advisor.</a:t>
            </a:r>
          </a:p>
          <a:p>
            <a:pPr marL="342900" lvl="0" indent="-342900" fontAlgn="base">
              <a:buFont typeface="Arial" panose="020B0604020202020204" pitchFamily="34" charset="0"/>
              <a:buChar char="•"/>
            </a:pPr>
            <a:r>
              <a:rPr lang="en-US" dirty="0">
                <a:latin typeface="+mn-lt"/>
              </a:rPr>
              <a:t>Azure Resource Manager (ARM) templates.</a:t>
            </a:r>
          </a:p>
          <a:p>
            <a:pPr marL="342900" lvl="0" indent="-342900" fontAlgn="base">
              <a:buFont typeface="Arial" panose="020B0604020202020204" pitchFamily="34" charset="0"/>
              <a:buChar char="•"/>
            </a:pPr>
            <a:r>
              <a:rPr lang="en-US" dirty="0">
                <a:latin typeface="+mn-lt"/>
              </a:rPr>
              <a:t>Azure Monitor.</a:t>
            </a:r>
          </a:p>
          <a:p>
            <a:pPr marL="342900" lvl="0" indent="-342900" fontAlgn="base">
              <a:buFont typeface="Arial" panose="020B0604020202020204" pitchFamily="34" charset="0"/>
              <a:buChar char="•"/>
            </a:pPr>
            <a:r>
              <a:rPr lang="en-US" dirty="0">
                <a:latin typeface="+mn-lt"/>
              </a:rPr>
              <a:t>Azure Service Health.</a:t>
            </a:r>
          </a:p>
        </p:txBody>
      </p:sp>
    </p:spTree>
    <p:extLst>
      <p:ext uri="{BB962C8B-B14F-4D97-AF65-F5344CB8AC3E}">
        <p14:creationId xmlns:p14="http://schemas.microsoft.com/office/powerpoint/2010/main" val="4740285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193679"/>
            <a:ext cx="11341268" cy="680196"/>
          </a:xfrm>
        </p:spPr>
        <p:txBody>
          <a:bodyPr/>
          <a:lstStyle/>
          <a:p>
            <a:r>
              <a:rPr lang="en-US" noProof="0" dirty="0"/>
              <a:t>Management tools available in Azure</a:t>
            </a:r>
          </a:p>
        </p:txBody>
      </p:sp>
      <p:grpSp>
        <p:nvGrpSpPr>
          <p:cNvPr id="74" name="Group 73" descr="Set of six management tools in Azure.  They are Azure Portal, PowerShell, the Azure Mobile App, Azure CLI, the REST API, and Azure Cloud Shell.  Each of these can be controlled by Azure Resource Manager.">
            <a:extLst>
              <a:ext uri="{FF2B5EF4-FFF2-40B4-BE49-F238E27FC236}">
                <a16:creationId xmlns:a16="http://schemas.microsoft.com/office/drawing/2014/main" id="{324471E5-3E8A-4B46-8F20-DFFB661DDDCD}"/>
              </a:ext>
            </a:extLst>
          </p:cNvPr>
          <p:cNvGrpSpPr/>
          <p:nvPr/>
        </p:nvGrpSpPr>
        <p:grpSpPr>
          <a:xfrm>
            <a:off x="2093343" y="819979"/>
            <a:ext cx="8005313" cy="4789980"/>
            <a:chOff x="1821873" y="1604513"/>
            <a:chExt cx="8005313" cy="4789980"/>
          </a:xfrm>
        </p:grpSpPr>
        <p:grpSp>
          <p:nvGrpSpPr>
            <p:cNvPr id="60" name="Group 59">
              <a:extLst>
                <a:ext uri="{FF2B5EF4-FFF2-40B4-BE49-F238E27FC236}">
                  <a16:creationId xmlns:a16="http://schemas.microsoft.com/office/drawing/2014/main" id="{DAD365CD-FCE8-4DBC-B51F-A8E0F6BCAADB}"/>
                </a:ext>
              </a:extLst>
            </p:cNvPr>
            <p:cNvGrpSpPr/>
            <p:nvPr/>
          </p:nvGrpSpPr>
          <p:grpSpPr>
            <a:xfrm>
              <a:off x="1821873" y="1604513"/>
              <a:ext cx="8005313" cy="3573142"/>
              <a:chOff x="68768" y="1715807"/>
              <a:chExt cx="8005313" cy="3573142"/>
            </a:xfrm>
          </p:grpSpPr>
          <p:sp>
            <p:nvSpPr>
              <p:cNvPr id="58" name="Rectangle 57">
                <a:extLst>
                  <a:ext uri="{FF2B5EF4-FFF2-40B4-BE49-F238E27FC236}">
                    <a16:creationId xmlns:a16="http://schemas.microsoft.com/office/drawing/2014/main" id="{4375CE31-64D8-4B50-8050-487084DA42DA}"/>
                  </a:ext>
                </a:extLst>
              </p:cNvPr>
              <p:cNvSpPr/>
              <p:nvPr/>
            </p:nvSpPr>
            <p:spPr bwMode="auto">
              <a:xfrm>
                <a:off x="68768" y="1715807"/>
                <a:ext cx="8005313" cy="3573142"/>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88B05BAD-A613-4F10-A713-184BFD26A54C}"/>
                  </a:ext>
                </a:extLst>
              </p:cNvPr>
              <p:cNvGrpSpPr/>
              <p:nvPr/>
            </p:nvGrpSpPr>
            <p:grpSpPr>
              <a:xfrm>
                <a:off x="460859" y="1861195"/>
                <a:ext cx="7423828" cy="3343156"/>
                <a:chOff x="754157" y="2068229"/>
                <a:chExt cx="7423828" cy="3343156"/>
              </a:xfrm>
            </p:grpSpPr>
            <p:grpSp>
              <p:nvGrpSpPr>
                <p:cNvPr id="33" name="Group 32">
                  <a:extLst>
                    <a:ext uri="{FF2B5EF4-FFF2-40B4-BE49-F238E27FC236}">
                      <a16:creationId xmlns:a16="http://schemas.microsoft.com/office/drawing/2014/main" id="{6730CDC1-F8DD-47AF-9809-B980CE41AE36}"/>
                    </a:ext>
                  </a:extLst>
                </p:cNvPr>
                <p:cNvGrpSpPr/>
                <p:nvPr/>
              </p:nvGrpSpPr>
              <p:grpSpPr>
                <a:xfrm>
                  <a:off x="754157" y="2075609"/>
                  <a:ext cx="3610566" cy="960262"/>
                  <a:chOff x="3790898" y="5423282"/>
                  <a:chExt cx="3610566" cy="960262"/>
                </a:xfrm>
              </p:grpSpPr>
              <p:sp>
                <p:nvSpPr>
                  <p:cNvPr id="19" name="Rectangle: Rounded Corners 18">
                    <a:extLst>
                      <a:ext uri="{FF2B5EF4-FFF2-40B4-BE49-F238E27FC236}">
                        <a16:creationId xmlns:a16="http://schemas.microsoft.com/office/drawing/2014/main" id="{1D3C3C88-54BE-465C-AB55-64867C5DA18F}"/>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8DC1268-EB17-4E65-BDA6-F12DA9E80A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20" name="TextBox 19">
                    <a:extLst>
                      <a:ext uri="{FF2B5EF4-FFF2-40B4-BE49-F238E27FC236}">
                        <a16:creationId xmlns:a16="http://schemas.microsoft.com/office/drawing/2014/main" id="{5DC6600A-6A3F-4661-9205-35DFC8C67378}"/>
                      </a:ext>
                    </a:extLst>
                  </p:cNvPr>
                  <p:cNvSpPr txBox="1"/>
                  <p:nvPr/>
                </p:nvSpPr>
                <p:spPr>
                  <a:xfrm>
                    <a:off x="4376469" y="558948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Portal</a:t>
                    </a:r>
                  </a:p>
                </p:txBody>
              </p:sp>
            </p:grpSp>
            <p:grpSp>
              <p:nvGrpSpPr>
                <p:cNvPr id="35" name="Group 34">
                  <a:extLst>
                    <a:ext uri="{FF2B5EF4-FFF2-40B4-BE49-F238E27FC236}">
                      <a16:creationId xmlns:a16="http://schemas.microsoft.com/office/drawing/2014/main" id="{A18D80B7-41DA-4FC3-86DE-684CB54AF0FF}"/>
                    </a:ext>
                  </a:extLst>
                </p:cNvPr>
                <p:cNvGrpSpPr/>
                <p:nvPr/>
              </p:nvGrpSpPr>
              <p:grpSpPr>
                <a:xfrm>
                  <a:off x="4539555" y="3238525"/>
                  <a:ext cx="3638430" cy="1001570"/>
                  <a:chOff x="3809041" y="5387870"/>
                  <a:chExt cx="3638430" cy="1001570"/>
                </a:xfrm>
              </p:grpSpPr>
              <p:sp>
                <p:nvSpPr>
                  <p:cNvPr id="36" name="Rectangle: Rounded Corners 35">
                    <a:extLst>
                      <a:ext uri="{FF2B5EF4-FFF2-40B4-BE49-F238E27FC236}">
                        <a16:creationId xmlns:a16="http://schemas.microsoft.com/office/drawing/2014/main" id="{0B63F06B-36BD-4B03-A91A-A4911ABF52F5}"/>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37" name="Graphic 36">
                    <a:extLst>
                      <a:ext uri="{FF2B5EF4-FFF2-40B4-BE49-F238E27FC236}">
                        <a16:creationId xmlns:a16="http://schemas.microsoft.com/office/drawing/2014/main" id="{698A36FD-A495-4345-AB6E-8A203D2A94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38" name="TextBox 37">
                    <a:extLst>
                      <a:ext uri="{FF2B5EF4-FFF2-40B4-BE49-F238E27FC236}">
                        <a16:creationId xmlns:a16="http://schemas.microsoft.com/office/drawing/2014/main" id="{EBEDE8DC-D815-4D2F-BE04-CBAE05A5BBAB}"/>
                      </a:ext>
                    </a:extLst>
                  </p:cNvPr>
                  <p:cNvSpPr txBox="1"/>
                  <p:nvPr/>
                </p:nvSpPr>
                <p:spPr>
                  <a:xfrm>
                    <a:off x="4376469" y="5387870"/>
                    <a:ext cx="307100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Command-Line Interface (CLI) </a:t>
                    </a:r>
                  </a:p>
                </p:txBody>
              </p:sp>
            </p:grpSp>
            <p:grpSp>
              <p:nvGrpSpPr>
                <p:cNvPr id="39" name="Group 38">
                  <a:extLst>
                    <a:ext uri="{FF2B5EF4-FFF2-40B4-BE49-F238E27FC236}">
                      <a16:creationId xmlns:a16="http://schemas.microsoft.com/office/drawing/2014/main" id="{A857370F-0707-4B93-A0BC-6D7DCF7525D3}"/>
                    </a:ext>
                  </a:extLst>
                </p:cNvPr>
                <p:cNvGrpSpPr/>
                <p:nvPr/>
              </p:nvGrpSpPr>
              <p:grpSpPr>
                <a:xfrm>
                  <a:off x="4521413" y="2068229"/>
                  <a:ext cx="3610566" cy="960262"/>
                  <a:chOff x="3790898" y="5423282"/>
                  <a:chExt cx="3610566" cy="960262"/>
                </a:xfrm>
              </p:grpSpPr>
              <p:sp>
                <p:nvSpPr>
                  <p:cNvPr id="40" name="Rectangle: Rounded Corners 39">
                    <a:extLst>
                      <a:ext uri="{FF2B5EF4-FFF2-40B4-BE49-F238E27FC236}">
                        <a16:creationId xmlns:a16="http://schemas.microsoft.com/office/drawing/2014/main" id="{40195766-F6A8-44BF-927B-82F54EA40D2D}"/>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2EA3B29A-C381-4F12-8FBA-8DD901BA49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42" name="TextBox 41">
                    <a:extLst>
                      <a:ext uri="{FF2B5EF4-FFF2-40B4-BE49-F238E27FC236}">
                        <a16:creationId xmlns:a16="http://schemas.microsoft.com/office/drawing/2014/main" id="{3939993E-305E-435B-A393-17804AFA5077}"/>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PowerShell</a:t>
                    </a:r>
                  </a:p>
                </p:txBody>
              </p:sp>
            </p:grpSp>
            <p:grpSp>
              <p:nvGrpSpPr>
                <p:cNvPr id="45" name="Group 44">
                  <a:extLst>
                    <a:ext uri="{FF2B5EF4-FFF2-40B4-BE49-F238E27FC236}">
                      <a16:creationId xmlns:a16="http://schemas.microsoft.com/office/drawing/2014/main" id="{F27606A3-2E17-4A4A-A99E-632AD85A7E7A}"/>
                    </a:ext>
                  </a:extLst>
                </p:cNvPr>
                <p:cNvGrpSpPr/>
                <p:nvPr/>
              </p:nvGrpSpPr>
              <p:grpSpPr>
                <a:xfrm>
                  <a:off x="4521412" y="4443743"/>
                  <a:ext cx="3610566" cy="960262"/>
                  <a:chOff x="3790898" y="5423282"/>
                  <a:chExt cx="3610566" cy="960262"/>
                </a:xfrm>
              </p:grpSpPr>
              <p:sp>
                <p:nvSpPr>
                  <p:cNvPr id="46" name="Rectangle: Rounded Corners 45">
                    <a:extLst>
                      <a:ext uri="{FF2B5EF4-FFF2-40B4-BE49-F238E27FC236}">
                        <a16:creationId xmlns:a16="http://schemas.microsoft.com/office/drawing/2014/main" id="{E56129BC-8D83-4788-9B0F-24995714A77D}"/>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47" name="Graphic 46">
                    <a:extLst>
                      <a:ext uri="{FF2B5EF4-FFF2-40B4-BE49-F238E27FC236}">
                        <a16:creationId xmlns:a16="http://schemas.microsoft.com/office/drawing/2014/main" id="{9F9F060C-F59F-469D-876D-65E060D5412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00346" y="5466459"/>
                    <a:ext cx="859148" cy="859148"/>
                  </a:xfrm>
                  <a:prstGeom prst="rect">
                    <a:avLst/>
                  </a:prstGeom>
                </p:spPr>
              </p:pic>
              <p:sp>
                <p:nvSpPr>
                  <p:cNvPr id="48" name="TextBox 47">
                    <a:extLst>
                      <a:ext uri="{FF2B5EF4-FFF2-40B4-BE49-F238E27FC236}">
                        <a16:creationId xmlns:a16="http://schemas.microsoft.com/office/drawing/2014/main" id="{98688D32-6A2E-489E-960B-7F2C31CCC512}"/>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Cloud Shell</a:t>
                    </a:r>
                  </a:p>
                </p:txBody>
              </p:sp>
            </p:grpSp>
            <p:grpSp>
              <p:nvGrpSpPr>
                <p:cNvPr id="50" name="Group 49">
                  <a:extLst>
                    <a:ext uri="{FF2B5EF4-FFF2-40B4-BE49-F238E27FC236}">
                      <a16:creationId xmlns:a16="http://schemas.microsoft.com/office/drawing/2014/main" id="{D0827787-DF8F-44EB-9833-993452FF1CAB}"/>
                    </a:ext>
                  </a:extLst>
                </p:cNvPr>
                <p:cNvGrpSpPr/>
                <p:nvPr/>
              </p:nvGrpSpPr>
              <p:grpSpPr>
                <a:xfrm>
                  <a:off x="754157" y="3263611"/>
                  <a:ext cx="3610566" cy="960262"/>
                  <a:chOff x="3790898" y="5423282"/>
                  <a:chExt cx="3610566" cy="960262"/>
                </a:xfrm>
              </p:grpSpPr>
              <p:sp>
                <p:nvSpPr>
                  <p:cNvPr id="51" name="Rectangle: Rounded Corners 50">
                    <a:extLst>
                      <a:ext uri="{FF2B5EF4-FFF2-40B4-BE49-F238E27FC236}">
                        <a16:creationId xmlns:a16="http://schemas.microsoft.com/office/drawing/2014/main" id="{F5FA1CB2-6944-47B4-9244-083109F05CAA}"/>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320841DF-4877-410C-852E-379E21E7AA11}"/>
                      </a:ext>
                    </a:extLst>
                  </p:cNvPr>
                  <p:cNvPicPr>
                    <a:picLocks noChangeAspect="1"/>
                  </p:cNvPicPr>
                  <p:nvPr/>
                </p:nvPicPr>
                <p:blipFill rotWithShape="1">
                  <a:blip r:embed="rId11">
                    <a:extLst>
                      <a:ext uri="{28A0092B-C50C-407E-A947-70E740481C1C}">
                        <a14:useLocalDpi xmlns:a14="http://schemas.microsoft.com/office/drawing/2010/main" val="0"/>
                      </a:ext>
                    </a:extLst>
                  </a:blip>
                  <a:srcRect l="16020" r="13695"/>
                  <a:stretch/>
                </p:blipFill>
                <p:spPr>
                  <a:xfrm>
                    <a:off x="3947587" y="5519865"/>
                    <a:ext cx="603850" cy="767096"/>
                  </a:xfrm>
                  <a:prstGeom prst="rect">
                    <a:avLst/>
                  </a:prstGeom>
                </p:spPr>
              </p:pic>
              <p:sp>
                <p:nvSpPr>
                  <p:cNvPr id="53" name="TextBox 52">
                    <a:extLst>
                      <a:ext uri="{FF2B5EF4-FFF2-40B4-BE49-F238E27FC236}">
                        <a16:creationId xmlns:a16="http://schemas.microsoft.com/office/drawing/2014/main" id="{013F7441-F319-4E92-B9BC-485CC95ABE62}"/>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Mobile App</a:t>
                    </a:r>
                  </a:p>
                </p:txBody>
              </p:sp>
            </p:grpSp>
            <p:grpSp>
              <p:nvGrpSpPr>
                <p:cNvPr id="54" name="Group 53">
                  <a:extLst>
                    <a:ext uri="{FF2B5EF4-FFF2-40B4-BE49-F238E27FC236}">
                      <a16:creationId xmlns:a16="http://schemas.microsoft.com/office/drawing/2014/main" id="{75D837DB-F902-4558-A799-2578938F3803}"/>
                    </a:ext>
                  </a:extLst>
                </p:cNvPr>
                <p:cNvGrpSpPr/>
                <p:nvPr/>
              </p:nvGrpSpPr>
              <p:grpSpPr>
                <a:xfrm>
                  <a:off x="754157" y="4451123"/>
                  <a:ext cx="3610566" cy="960262"/>
                  <a:chOff x="3790898" y="5423282"/>
                  <a:chExt cx="3610566" cy="960262"/>
                </a:xfrm>
              </p:grpSpPr>
              <p:sp>
                <p:nvSpPr>
                  <p:cNvPr id="55" name="Rectangle: Rounded Corners 54">
                    <a:extLst>
                      <a:ext uri="{FF2B5EF4-FFF2-40B4-BE49-F238E27FC236}">
                        <a16:creationId xmlns:a16="http://schemas.microsoft.com/office/drawing/2014/main" id="{7975503E-7D19-45DA-8636-46D9123A74A1}"/>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pic>
                <p:nvPicPr>
                  <p:cNvPr id="56" name="Graphic 55">
                    <a:extLst>
                      <a:ext uri="{FF2B5EF4-FFF2-40B4-BE49-F238E27FC236}">
                        <a16:creationId xmlns:a16="http://schemas.microsoft.com/office/drawing/2014/main" id="{D731D8F5-AEBF-4D00-82FB-6C4186E460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32870" y="5473839"/>
                    <a:ext cx="814096" cy="814096"/>
                  </a:xfrm>
                  <a:prstGeom prst="rect">
                    <a:avLst/>
                  </a:prstGeom>
                </p:spPr>
              </p:pic>
              <p:sp>
                <p:nvSpPr>
                  <p:cNvPr id="57" name="TextBox 56">
                    <a:extLst>
                      <a:ext uri="{FF2B5EF4-FFF2-40B4-BE49-F238E27FC236}">
                        <a16:creationId xmlns:a16="http://schemas.microsoft.com/office/drawing/2014/main" id="{560CDE64-BC6D-460D-9A2D-734D70050A89}"/>
                      </a:ext>
                    </a:extLst>
                  </p:cNvPr>
                  <p:cNvSpPr txBox="1"/>
                  <p:nvPr/>
                </p:nvSpPr>
                <p:spPr>
                  <a:xfrm>
                    <a:off x="4267020" y="559686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Azure REST API</a:t>
                    </a:r>
                  </a:p>
                </p:txBody>
              </p:sp>
            </p:grpSp>
          </p:grpSp>
        </p:grpSp>
        <p:sp>
          <p:nvSpPr>
            <p:cNvPr id="63" name="Arrow: Right 62">
              <a:extLst>
                <a:ext uri="{FF2B5EF4-FFF2-40B4-BE49-F238E27FC236}">
                  <a16:creationId xmlns:a16="http://schemas.microsoft.com/office/drawing/2014/main" id="{8F1E8D2A-2F4E-4C1A-9D99-7588882FCEF8}"/>
                </a:ext>
              </a:extLst>
            </p:cNvPr>
            <p:cNvSpPr/>
            <p:nvPr/>
          </p:nvSpPr>
          <p:spPr bwMode="auto">
            <a:xfrm rot="5400000" flipV="1">
              <a:off x="5698970" y="5206765"/>
              <a:ext cx="343272" cy="31105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a:extLst>
                <a:ext uri="{FF2B5EF4-FFF2-40B4-BE49-F238E27FC236}">
                  <a16:creationId xmlns:a16="http://schemas.microsoft.com/office/drawing/2014/main" id="{BE46648E-5D88-4307-8F3C-20936004759D}"/>
                </a:ext>
              </a:extLst>
            </p:cNvPr>
            <p:cNvGrpSpPr/>
            <p:nvPr/>
          </p:nvGrpSpPr>
          <p:grpSpPr>
            <a:xfrm>
              <a:off x="3935785" y="5498410"/>
              <a:ext cx="3777504" cy="896083"/>
              <a:chOff x="3388177" y="5515213"/>
              <a:chExt cx="3777504" cy="896083"/>
            </a:xfrm>
          </p:grpSpPr>
          <p:grpSp>
            <p:nvGrpSpPr>
              <p:cNvPr id="69" name="Group 68">
                <a:extLst>
                  <a:ext uri="{FF2B5EF4-FFF2-40B4-BE49-F238E27FC236}">
                    <a16:creationId xmlns:a16="http://schemas.microsoft.com/office/drawing/2014/main" id="{54FE7E7E-A594-404A-A35C-5229C8516F26}"/>
                  </a:ext>
                </a:extLst>
              </p:cNvPr>
              <p:cNvGrpSpPr/>
              <p:nvPr/>
            </p:nvGrpSpPr>
            <p:grpSpPr>
              <a:xfrm rot="5400000">
                <a:off x="4828887" y="4074503"/>
                <a:ext cx="896083" cy="3777504"/>
                <a:chOff x="9213887" y="1566895"/>
                <a:chExt cx="1282588" cy="4294754"/>
              </a:xfrm>
            </p:grpSpPr>
            <p:sp>
              <p:nvSpPr>
                <p:cNvPr id="64" name="Rectangle 63">
                  <a:extLst>
                    <a:ext uri="{FF2B5EF4-FFF2-40B4-BE49-F238E27FC236}">
                      <a16:creationId xmlns:a16="http://schemas.microsoft.com/office/drawing/2014/main" id="{68F91B03-A3B1-44A4-BE32-997EC2D3FF42}"/>
                    </a:ext>
                  </a:extLst>
                </p:cNvPr>
                <p:cNvSpPr/>
                <p:nvPr/>
              </p:nvSpPr>
              <p:spPr bwMode="auto">
                <a:xfrm>
                  <a:off x="9288191" y="1571451"/>
                  <a:ext cx="1208284" cy="429019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896A6962-045A-4E85-BE26-437D1D580E0A}"/>
                    </a:ext>
                  </a:extLst>
                </p:cNvPr>
                <p:cNvSpPr txBox="1"/>
                <p:nvPr/>
              </p:nvSpPr>
              <p:spPr>
                <a:xfrm rot="16200000">
                  <a:off x="7809629" y="2971153"/>
                  <a:ext cx="3768781" cy="960265"/>
                </a:xfrm>
                <a:prstGeom prst="rect">
                  <a:avLst/>
                </a:prstGeom>
                <a:noFill/>
              </p:spPr>
              <p:txBody>
                <a:bodyPr wrap="square" lIns="182880" tIns="146304" rIns="182880" bIns="146304" rtlCol="0">
                  <a:spAutoFit/>
                </a:bodyPr>
                <a:lstStyle/>
                <a:p>
                  <a:pPr algn="ctr">
                    <a:lnSpc>
                      <a:spcPct val="90000"/>
                    </a:lnSpc>
                    <a:spcAft>
                      <a:spcPts val="600"/>
                    </a:spcAft>
                  </a:pPr>
                  <a:r>
                    <a:rPr lang="en-US" sz="2400">
                      <a:gradFill>
                        <a:gsLst>
                          <a:gs pos="2917">
                            <a:schemeClr val="tx1"/>
                          </a:gs>
                          <a:gs pos="30000">
                            <a:schemeClr val="tx1"/>
                          </a:gs>
                        </a:gsLst>
                        <a:lin ang="5400000" scaled="0"/>
                      </a:gradFill>
                      <a:latin typeface="+mj-lt"/>
                    </a:rPr>
                    <a:t>Azure Resource Manager (ARM)</a:t>
                  </a:r>
                </a:p>
              </p:txBody>
            </p:sp>
          </p:grpSp>
          <p:pic>
            <p:nvPicPr>
              <p:cNvPr id="68" name="Graphic 67">
                <a:extLst>
                  <a:ext uri="{FF2B5EF4-FFF2-40B4-BE49-F238E27FC236}">
                    <a16:creationId xmlns:a16="http://schemas.microsoft.com/office/drawing/2014/main" id="{01AC7F80-C584-44A1-B063-0BBA6FC9CED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44155" y="5682585"/>
                <a:ext cx="613282" cy="613282"/>
              </a:xfrm>
              <a:prstGeom prst="rect">
                <a:avLst/>
              </a:prstGeom>
            </p:spPr>
          </p:pic>
        </p:grpSp>
      </p:grpSp>
      <p:pic>
        <p:nvPicPr>
          <p:cNvPr id="2" name="Picture 1">
            <a:extLst>
              <a:ext uri="{FF2B5EF4-FFF2-40B4-BE49-F238E27FC236}">
                <a16:creationId xmlns:a16="http://schemas.microsoft.com/office/drawing/2014/main" id="{48243F0C-6F88-42C7-93EC-B717100BA5CC}"/>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591050" y="6486525"/>
            <a:ext cx="3009900" cy="371475"/>
          </a:xfrm>
          <a:prstGeom prst="rect">
            <a:avLst/>
          </a:prstGeom>
        </p:spPr>
      </p:pic>
    </p:spTree>
    <p:extLst>
      <p:ext uri="{BB962C8B-B14F-4D97-AF65-F5344CB8AC3E}">
        <p14:creationId xmlns:p14="http://schemas.microsoft.com/office/powerpoint/2010/main" val="292539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E576-F320-4CE8-97FA-ADDBD108391E}"/>
              </a:ext>
            </a:extLst>
          </p:cNvPr>
          <p:cNvSpPr>
            <a:spLocks noGrp="1"/>
          </p:cNvSpPr>
          <p:nvPr>
            <p:ph type="title"/>
          </p:nvPr>
        </p:nvSpPr>
        <p:spPr>
          <a:xfrm>
            <a:off x="418643" y="351714"/>
            <a:ext cx="11341268" cy="680196"/>
          </a:xfrm>
        </p:spPr>
        <p:txBody>
          <a:bodyPr/>
          <a:lstStyle/>
          <a:p>
            <a:r>
              <a:rPr lang="en-US"/>
              <a:t>Azure Resource Manager (ARM) templates</a:t>
            </a:r>
          </a:p>
        </p:txBody>
      </p:sp>
      <p:sp>
        <p:nvSpPr>
          <p:cNvPr id="3" name="Content Placeholder 2">
            <a:extLst>
              <a:ext uri="{FF2B5EF4-FFF2-40B4-BE49-F238E27FC236}">
                <a16:creationId xmlns:a16="http://schemas.microsoft.com/office/drawing/2014/main" id="{326ABB9F-383D-40D6-A0F9-F2642D189D31}"/>
              </a:ext>
            </a:extLst>
          </p:cNvPr>
          <p:cNvSpPr>
            <a:spLocks noGrp="1"/>
          </p:cNvSpPr>
          <p:nvPr>
            <p:ph sz="quarter" idx="10"/>
          </p:nvPr>
        </p:nvSpPr>
        <p:spPr>
          <a:xfrm>
            <a:off x="418643" y="1202912"/>
            <a:ext cx="11340811" cy="4278094"/>
          </a:xfrm>
        </p:spPr>
        <p:txBody>
          <a:bodyPr/>
          <a:lstStyle/>
          <a:p>
            <a:r>
              <a:rPr lang="en-US" b="1" i="0" dirty="0">
                <a:solidFill>
                  <a:srgbClr val="171717"/>
                </a:solidFill>
                <a:effectLst/>
                <a:latin typeface="Segoe UI Semibold" panose="020B0702040204020203" pitchFamily="34" charset="0"/>
                <a:cs typeface="Segoe UI Semibold" panose="020B0702040204020203" pitchFamily="34" charset="0"/>
              </a:rPr>
              <a:t>Azure Resource Manager (ARM) </a:t>
            </a:r>
            <a:r>
              <a:rPr lang="en-US" b="0" i="0" dirty="0">
                <a:solidFill>
                  <a:srgbClr val="171717"/>
                </a:solidFill>
                <a:effectLst/>
                <a:latin typeface="Segoe UI" panose="020B0502040204020203" pitchFamily="34" charset="0"/>
              </a:rPr>
              <a:t>templates </a:t>
            </a:r>
            <a:r>
              <a:rPr lang="en-US" dirty="0">
                <a:solidFill>
                  <a:srgbClr val="171717"/>
                </a:solidFill>
                <a:latin typeface="Segoe UI" panose="020B0502040204020203" pitchFamily="34" charset="0"/>
              </a:rPr>
              <a:t>are JavaScript Object Notation (JSON) files that can be used to create and deploy Azure infrastructure without having to write programing commands.</a:t>
            </a:r>
          </a:p>
          <a:p>
            <a:pPr marL="342900" indent="-342900">
              <a:buFont typeface="Arial" panose="020B0604020202020204" pitchFamily="34" charset="0"/>
              <a:buChar char="•"/>
            </a:pPr>
            <a:r>
              <a:rPr lang="en-US" dirty="0">
                <a:solidFill>
                  <a:srgbClr val="171717"/>
                </a:solidFill>
                <a:latin typeface="Segoe UI" panose="020B0502040204020203" pitchFamily="34" charset="0"/>
              </a:rPr>
              <a:t>Declarative syntax</a:t>
            </a:r>
          </a:p>
          <a:p>
            <a:pPr marL="342900" indent="-342900">
              <a:buFont typeface="Arial" panose="020B0604020202020204" pitchFamily="34" charset="0"/>
              <a:buChar char="•"/>
            </a:pPr>
            <a:r>
              <a:rPr lang="en-US" dirty="0">
                <a:solidFill>
                  <a:srgbClr val="171717"/>
                </a:solidFill>
                <a:latin typeface="Segoe UI" panose="020B0502040204020203" pitchFamily="34" charset="0"/>
              </a:rPr>
              <a:t>Repeatable results</a:t>
            </a:r>
          </a:p>
          <a:p>
            <a:pPr marL="342900" indent="-342900">
              <a:buFont typeface="Arial" panose="020B0604020202020204" pitchFamily="34" charset="0"/>
              <a:buChar char="•"/>
            </a:pPr>
            <a:r>
              <a:rPr lang="en-US" dirty="0">
                <a:solidFill>
                  <a:srgbClr val="171717"/>
                </a:solidFill>
                <a:latin typeface="Segoe UI" panose="020B0502040204020203" pitchFamily="34" charset="0"/>
              </a:rPr>
              <a:t>Orchestration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Modular files</a:t>
            </a:r>
          </a:p>
          <a:p>
            <a:pPr marL="342900" indent="-342900">
              <a:buFont typeface="Arial" panose="020B0604020202020204" pitchFamily="34" charset="0"/>
              <a:buChar char="•"/>
            </a:pPr>
            <a:r>
              <a:rPr lang="en-US" dirty="0">
                <a:solidFill>
                  <a:srgbClr val="171717"/>
                </a:solidFill>
                <a:latin typeface="Segoe UI" panose="020B0502040204020203" pitchFamily="34" charset="0"/>
              </a:rPr>
              <a:t>Built-in validation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Exportable code</a:t>
            </a:r>
            <a:endParaRPr lang="en-US" dirty="0"/>
          </a:p>
        </p:txBody>
      </p:sp>
      <p:pic>
        <p:nvPicPr>
          <p:cNvPr id="1026" name="Picture 2" descr="Template deployment comparison">
            <a:extLst>
              <a:ext uri="{FF2B5EF4-FFF2-40B4-BE49-F238E27FC236}">
                <a16:creationId xmlns:a16="http://schemas.microsoft.com/office/drawing/2014/main" id="{68AAA998-FDAD-4A33-B25E-1F1E19015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065" y="2239401"/>
            <a:ext cx="7007830" cy="323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77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Advisor</a:t>
            </a:r>
          </a:p>
        </p:txBody>
      </p:sp>
      <p:sp>
        <p:nvSpPr>
          <p:cNvPr id="3" name="Text Placeholder 2">
            <a:extLst>
              <a:ext uri="{FF2B5EF4-FFF2-40B4-BE49-F238E27FC236}">
                <a16:creationId xmlns:a16="http://schemas.microsoft.com/office/drawing/2014/main" id="{61305E9E-589A-43A1-9A16-D0BA79D9C4B6}"/>
              </a:ext>
            </a:extLst>
          </p:cNvPr>
          <p:cNvSpPr>
            <a:spLocks noGrp="1"/>
          </p:cNvSpPr>
          <p:nvPr>
            <p:ph sz="quarter" idx="10"/>
          </p:nvPr>
        </p:nvSpPr>
        <p:spPr>
          <a:xfrm>
            <a:off x="462447" y="1236939"/>
            <a:ext cx="11528787" cy="1422377"/>
          </a:xfrm>
        </p:spPr>
        <p:txBody>
          <a:bodyPr/>
          <a:lstStyle/>
          <a:p>
            <a:pPr marL="1588">
              <a:lnSpc>
                <a:spcPct val="115000"/>
              </a:lnSpc>
              <a:spcBef>
                <a:spcPts val="567"/>
              </a:spcBef>
              <a:buClr>
                <a:srgbClr val="1A1A1A"/>
              </a:buClr>
            </a:pPr>
            <a:r>
              <a:rPr lang="en-US" b="1"/>
              <a:t>Azure Advisor </a:t>
            </a:r>
            <a:r>
              <a:rPr lang="en-US"/>
              <a:t>analyzes deployed Azure resources and makes recommendations based on best practices to optimize Azure deployments. </a:t>
            </a:r>
            <a:endParaRPr lang="en-US" b="0" i="0">
              <a:solidFill>
                <a:srgbClr val="171717"/>
              </a:solidFill>
              <a:effectLst/>
              <a:latin typeface="Segoe UI" panose="020B0502040204020203" pitchFamily="34" charset="0"/>
            </a:endParaRPr>
          </a:p>
        </p:txBody>
      </p:sp>
      <p:sp>
        <p:nvSpPr>
          <p:cNvPr id="7" name="Text Placeholder 2">
            <a:extLst>
              <a:ext uri="{FF2B5EF4-FFF2-40B4-BE49-F238E27FC236}">
                <a16:creationId xmlns:a16="http://schemas.microsoft.com/office/drawing/2014/main" id="{8211F619-94DC-46FD-8301-A1DC5F93625D}"/>
              </a:ext>
            </a:extLst>
          </p:cNvPr>
          <p:cNvSpPr txBox="1">
            <a:spLocks/>
          </p:cNvSpPr>
          <p:nvPr/>
        </p:nvSpPr>
        <p:spPr>
          <a:xfrm>
            <a:off x="1074785" y="2248984"/>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171717"/>
                </a:solidFill>
                <a:latin typeface="Segoe UI" panose="020B0502040204020203" pitchFamily="34" charset="0"/>
              </a:rPr>
              <a:t>Reliability</a:t>
            </a:r>
          </a:p>
          <a:p>
            <a:pPr marL="342900" indent="-342900">
              <a:buFont typeface="Arial" panose="020B0604020202020204" pitchFamily="34" charset="0"/>
              <a:buChar char="•"/>
            </a:pPr>
            <a:r>
              <a:rPr lang="en-US">
                <a:solidFill>
                  <a:srgbClr val="171717"/>
                </a:solidFill>
                <a:latin typeface="Segoe UI" panose="020B0502040204020203" pitchFamily="34" charset="0"/>
              </a:rPr>
              <a:t>Security</a:t>
            </a:r>
          </a:p>
          <a:p>
            <a:pPr marL="342900" indent="-342900">
              <a:buFont typeface="Arial" panose="020B0604020202020204" pitchFamily="34" charset="0"/>
              <a:buChar char="•"/>
            </a:pPr>
            <a:r>
              <a:rPr lang="en-US">
                <a:solidFill>
                  <a:srgbClr val="171717"/>
                </a:solidFill>
                <a:latin typeface="Segoe UI" panose="020B0502040204020203" pitchFamily="34" charset="0"/>
              </a:rPr>
              <a:t>Performance</a:t>
            </a:r>
          </a:p>
          <a:p>
            <a:pPr marL="342900" indent="-342900">
              <a:buFont typeface="Arial" panose="020B0604020202020204" pitchFamily="34" charset="0"/>
              <a:buChar char="•"/>
            </a:pPr>
            <a:r>
              <a:rPr lang="en-US">
                <a:solidFill>
                  <a:srgbClr val="171717"/>
                </a:solidFill>
                <a:latin typeface="Segoe UI" panose="020B0502040204020203" pitchFamily="34" charset="0"/>
              </a:rPr>
              <a:t>Cost</a:t>
            </a:r>
          </a:p>
          <a:p>
            <a:pPr marL="342900" indent="-342900">
              <a:buFont typeface="Arial" panose="020B0604020202020204" pitchFamily="34" charset="0"/>
              <a:buChar char="•"/>
            </a:pPr>
            <a:r>
              <a:rPr lang="en-US">
                <a:solidFill>
                  <a:srgbClr val="171717"/>
                </a:solidFill>
                <a:latin typeface="Segoe UI" panose="020B0502040204020203" pitchFamily="34" charset="0"/>
              </a:rPr>
              <a:t>Operational Excellence</a:t>
            </a:r>
            <a:endParaRPr lang="en-US"/>
          </a:p>
        </p:txBody>
      </p:sp>
      <p:pic>
        <p:nvPicPr>
          <p:cNvPr id="4" name="Graphic 3">
            <a:extLst>
              <a:ext uri="{FF2B5EF4-FFF2-40B4-BE49-F238E27FC236}">
                <a16:creationId xmlns:a16="http://schemas.microsoft.com/office/drawing/2014/main" id="{20DDA732-3832-48FC-BD76-D6B11216319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7175" y="0"/>
            <a:ext cx="1422378" cy="1422378"/>
          </a:xfrm>
          <a:prstGeom prst="rect">
            <a:avLst/>
          </a:prstGeom>
        </p:spPr>
      </p:pic>
      <p:pic>
        <p:nvPicPr>
          <p:cNvPr id="9" name="Picture 8" descr="Screenshot of Azure Advisor showing available recommendations to increase Availability, Security, and Operational Excellence.  Along with cost reduction options.">
            <a:extLst>
              <a:ext uri="{FF2B5EF4-FFF2-40B4-BE49-F238E27FC236}">
                <a16:creationId xmlns:a16="http://schemas.microsoft.com/office/drawing/2014/main" id="{6C5AB806-BA5A-4198-BDBC-996D1200695D}"/>
              </a:ext>
            </a:extLst>
          </p:cNvPr>
          <p:cNvPicPr>
            <a:picLocks noChangeAspect="1"/>
          </p:cNvPicPr>
          <p:nvPr/>
        </p:nvPicPr>
        <p:blipFill>
          <a:blip r:embed="rId5"/>
          <a:stretch>
            <a:fillRect/>
          </a:stretch>
        </p:blipFill>
        <p:spPr>
          <a:xfrm>
            <a:off x="5125513" y="2292781"/>
            <a:ext cx="5095875" cy="2867025"/>
          </a:xfrm>
          <a:prstGeom prst="rect">
            <a:avLst/>
          </a:prstGeom>
        </p:spPr>
      </p:pic>
      <p:sp>
        <p:nvSpPr>
          <p:cNvPr id="2" name="Footer Placeholder 1">
            <a:extLst>
              <a:ext uri="{FF2B5EF4-FFF2-40B4-BE49-F238E27FC236}">
                <a16:creationId xmlns:a16="http://schemas.microsoft.com/office/drawing/2014/main" id="{D214BF27-303B-4C79-A29C-4298223950B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68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a:t>Azure Monitor</a:t>
            </a:r>
          </a:p>
        </p:txBody>
      </p:sp>
      <p:sp>
        <p:nvSpPr>
          <p:cNvPr id="2" name="Content Placeholder 1">
            <a:extLst>
              <a:ext uri="{FF2B5EF4-FFF2-40B4-BE49-F238E27FC236}">
                <a16:creationId xmlns:a16="http://schemas.microsoft.com/office/drawing/2014/main" id="{B651D040-F18F-4BC8-B269-1B007C84FF33}"/>
              </a:ext>
            </a:extLst>
          </p:cNvPr>
          <p:cNvSpPr>
            <a:spLocks noGrp="1"/>
          </p:cNvSpPr>
          <p:nvPr>
            <p:ph sz="quarter" idx="10"/>
          </p:nvPr>
        </p:nvSpPr>
        <p:spPr>
          <a:xfrm>
            <a:off x="418643" y="1291692"/>
            <a:ext cx="11340811" cy="1292662"/>
          </a:xfrm>
        </p:spPr>
        <p:txBody>
          <a:bodyPr vert="horz" wrap="square" lIns="0" tIns="91440" rIns="146304" bIns="91440" rtlCol="0" anchor="t">
            <a:spAutoFit/>
          </a:bodyPr>
          <a:lstStyle/>
          <a:p>
            <a:r>
              <a:rPr lang="en-IE" b="1"/>
              <a:t>Azure Monitor </a:t>
            </a:r>
            <a:r>
              <a:rPr lang="en-US" b="0" i="0">
                <a:solidFill>
                  <a:srgbClr val="171717"/>
                </a:solidFill>
                <a:effectLst/>
                <a:latin typeface="Segoe UI"/>
                <a:cs typeface="Segoe UI"/>
              </a:rPr>
              <a:t>maximizes the availability and performance of applications and services by collecting, analyzing, and acting on telemetry from cloud and on-premises environments.</a:t>
            </a:r>
            <a:r>
              <a:rPr lang="en-US">
                <a:solidFill>
                  <a:srgbClr val="171717"/>
                </a:solidFill>
                <a:latin typeface="Segoe UI"/>
                <a:cs typeface="Segoe UI"/>
              </a:rPr>
              <a:t> </a:t>
            </a:r>
            <a:endParaRPr lang="en-US" b="0" i="0">
              <a:solidFill>
                <a:srgbClr val="171717"/>
              </a:solidFill>
              <a:effectLst/>
              <a:latin typeface="Segoe UI"/>
              <a:cs typeface="Segoe UI"/>
            </a:endParaRPr>
          </a:p>
        </p:txBody>
      </p:sp>
      <p:sp>
        <p:nvSpPr>
          <p:cNvPr id="6" name="Text Placeholder 2">
            <a:extLst>
              <a:ext uri="{FF2B5EF4-FFF2-40B4-BE49-F238E27FC236}">
                <a16:creationId xmlns:a16="http://schemas.microsoft.com/office/drawing/2014/main" id="{8663E32C-DF10-4033-BCA2-825E74F48432}"/>
              </a:ext>
            </a:extLst>
          </p:cNvPr>
          <p:cNvSpPr txBox="1">
            <a:spLocks/>
          </p:cNvSpPr>
          <p:nvPr/>
        </p:nvSpPr>
        <p:spPr>
          <a:xfrm>
            <a:off x="1074785" y="2582983"/>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171717"/>
                </a:solidFill>
                <a:latin typeface="Segoe UI" panose="020B0502040204020203" pitchFamily="34" charset="0"/>
              </a:rPr>
              <a:t>Application Insights</a:t>
            </a:r>
          </a:p>
          <a:p>
            <a:pPr marL="342900" indent="-342900">
              <a:buFont typeface="Arial" panose="020B0604020202020204" pitchFamily="34" charset="0"/>
              <a:buChar char="•"/>
            </a:pPr>
            <a:r>
              <a:rPr lang="en-US">
                <a:solidFill>
                  <a:srgbClr val="171717"/>
                </a:solidFill>
                <a:latin typeface="Segoe UI" panose="020B0502040204020203" pitchFamily="34" charset="0"/>
              </a:rPr>
              <a:t>Log Analytics</a:t>
            </a:r>
          </a:p>
          <a:p>
            <a:pPr marL="342900" indent="-342900">
              <a:buFont typeface="Arial" panose="020B0604020202020204" pitchFamily="34" charset="0"/>
              <a:buChar char="•"/>
            </a:pPr>
            <a:r>
              <a:rPr lang="en-US">
                <a:solidFill>
                  <a:srgbClr val="171717"/>
                </a:solidFill>
                <a:latin typeface="Segoe UI" panose="020B0502040204020203" pitchFamily="34" charset="0"/>
              </a:rPr>
              <a:t>Smart Alerts</a:t>
            </a:r>
          </a:p>
          <a:p>
            <a:pPr marL="342900" indent="-342900">
              <a:buFont typeface="Arial" panose="020B0604020202020204" pitchFamily="34" charset="0"/>
              <a:buChar char="•"/>
            </a:pPr>
            <a:r>
              <a:rPr lang="en-US">
                <a:solidFill>
                  <a:srgbClr val="171717"/>
                </a:solidFill>
                <a:latin typeface="Segoe UI" panose="020B0502040204020203" pitchFamily="34" charset="0"/>
              </a:rPr>
              <a:t>Automation Actions</a:t>
            </a:r>
          </a:p>
          <a:p>
            <a:pPr marL="342900" indent="-342900">
              <a:buFont typeface="Arial" panose="020B0604020202020204" pitchFamily="34" charset="0"/>
              <a:buChar char="•"/>
            </a:pPr>
            <a:r>
              <a:rPr lang="en-US">
                <a:solidFill>
                  <a:srgbClr val="171717"/>
                </a:solidFill>
                <a:latin typeface="Segoe UI" panose="020B0502040204020203" pitchFamily="34" charset="0"/>
              </a:rPr>
              <a:t>Customized Dashboards</a:t>
            </a:r>
            <a:endParaRPr lang="en-US"/>
          </a:p>
        </p:txBody>
      </p:sp>
      <p:pic>
        <p:nvPicPr>
          <p:cNvPr id="9" name="Graphic 8">
            <a:extLst>
              <a:ext uri="{FF2B5EF4-FFF2-40B4-BE49-F238E27FC236}">
                <a16:creationId xmlns:a16="http://schemas.microsoft.com/office/drawing/2014/main" id="{99E5DF5D-DA24-4B0D-9466-AE576BD76C6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3065" y="2582983"/>
            <a:ext cx="2816149" cy="2816149"/>
          </a:xfrm>
          <a:prstGeom prst="rect">
            <a:avLst/>
          </a:prstGeom>
        </p:spPr>
      </p:pic>
    </p:spTree>
    <p:extLst>
      <p:ext uri="{BB962C8B-B14F-4D97-AF65-F5344CB8AC3E}">
        <p14:creationId xmlns:p14="http://schemas.microsoft.com/office/powerpoint/2010/main" val="14274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80697"/>
            <a:ext cx="11341268" cy="680196"/>
          </a:xfrm>
        </p:spPr>
        <p:txBody>
          <a:bodyPr/>
          <a:lstStyle/>
          <a:p>
            <a:r>
              <a:rPr lang="en-US" noProof="0" dirty="0"/>
              <a:t>Azure Service </a:t>
            </a:r>
            <a:r>
              <a:rPr lang="en-US" dirty="0"/>
              <a:t>Health</a:t>
            </a:r>
            <a:endParaRPr lang="en-US" noProof="0" dirty="0"/>
          </a:p>
        </p:txBody>
      </p:sp>
      <p:pic>
        <p:nvPicPr>
          <p:cNvPr id="1026" name="Picture 2" descr="Screenshot of the Azure Service Health UI showing a notification that storage service is temporarily down.">
            <a:extLst>
              <a:ext uri="{FF2B5EF4-FFF2-40B4-BE49-F238E27FC236}">
                <a16:creationId xmlns:a16="http://schemas.microsoft.com/office/drawing/2014/main" id="{C1FD750E-1B8D-4AA2-B122-AD194BB38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1" y="858928"/>
            <a:ext cx="7944492" cy="4581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sz="quarter" idx="10"/>
          </p:nvPr>
        </p:nvSpPr>
        <p:spPr>
          <a:xfrm>
            <a:off x="8305454" y="2764416"/>
            <a:ext cx="3791296" cy="2029257"/>
          </a:xfrm>
        </p:spPr>
        <p:txBody>
          <a:bodyPr/>
          <a:lstStyle/>
          <a:p>
            <a:r>
              <a:rPr lang="en-US">
                <a:latin typeface="+mn-lt"/>
              </a:rPr>
              <a:t>Evaluate the impact of Azure service issues with personalized guidance and support, notifications, and issue resolution updates.</a:t>
            </a:r>
            <a:endParaRPr lang="en-US" noProof="0">
              <a:latin typeface="+mn-lt"/>
            </a:endParaRPr>
          </a:p>
        </p:txBody>
      </p:sp>
      <p:pic>
        <p:nvPicPr>
          <p:cNvPr id="4" name="Picture 3" descr="Azure Service Health icon. ">
            <a:extLst>
              <a:ext uri="{FF2B5EF4-FFF2-40B4-BE49-F238E27FC236}">
                <a16:creationId xmlns:a16="http://schemas.microsoft.com/office/drawing/2014/main" id="{548EF610-4EC2-460A-85DE-77190BE1F20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8881" y="1296653"/>
            <a:ext cx="1438967" cy="1291800"/>
          </a:xfrm>
          <a:prstGeom prst="rect">
            <a:avLst/>
          </a:prstGeom>
        </p:spPr>
      </p:pic>
    </p:spTree>
    <p:extLst>
      <p:ext uri="{BB962C8B-B14F-4D97-AF65-F5344CB8AC3E}">
        <p14:creationId xmlns:p14="http://schemas.microsoft.com/office/powerpoint/2010/main" val="5223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262935"/>
            <a:ext cx="11341268" cy="680196"/>
          </a:xfrm>
        </p:spPr>
        <p:txBody>
          <a:bodyPr/>
          <a:lstStyle/>
          <a:p>
            <a:r>
              <a:rPr lang="en-US" noProof="0" dirty="0"/>
              <a:t>Azure Service </a:t>
            </a:r>
            <a:r>
              <a:rPr lang="en-US" dirty="0"/>
              <a:t>Health </a:t>
            </a:r>
            <a:r>
              <a:rPr lang="en-US" sz="1800" dirty="0"/>
              <a:t>(continued)</a:t>
            </a:r>
            <a:endParaRPr lang="en-US" sz="1800" noProof="0" dirty="0"/>
          </a:p>
        </p:txBody>
      </p:sp>
      <p:sp>
        <p:nvSpPr>
          <p:cNvPr id="5" name="Content Placeholder 4">
            <a:extLst>
              <a:ext uri="{FF2B5EF4-FFF2-40B4-BE49-F238E27FC236}">
                <a16:creationId xmlns:a16="http://schemas.microsoft.com/office/drawing/2014/main" id="{73383DDD-C51A-44C9-85B2-777B81897618}"/>
              </a:ext>
            </a:extLst>
          </p:cNvPr>
          <p:cNvSpPr>
            <a:spLocks noGrp="1"/>
          </p:cNvSpPr>
          <p:nvPr>
            <p:ph sz="quarter" idx="10"/>
          </p:nvPr>
        </p:nvSpPr>
        <p:spPr>
          <a:xfrm>
            <a:off x="418643" y="1114134"/>
            <a:ext cx="11340811" cy="923330"/>
          </a:xfrm>
        </p:spPr>
        <p:txBody>
          <a:bodyPr/>
          <a:lstStyle/>
          <a:p>
            <a:r>
              <a:rPr lang="en-US" b="1"/>
              <a:t>Azure Service Health</a:t>
            </a:r>
            <a:r>
              <a:rPr lang="en-US"/>
              <a:t> provides a personalized view of the health of Azure services and the regions being used.</a:t>
            </a:r>
            <a:endParaRPr lang="en-US" b="1"/>
          </a:p>
        </p:txBody>
      </p:sp>
      <p:sp>
        <p:nvSpPr>
          <p:cNvPr id="10" name="Text Placeholder 2">
            <a:extLst>
              <a:ext uri="{FF2B5EF4-FFF2-40B4-BE49-F238E27FC236}">
                <a16:creationId xmlns:a16="http://schemas.microsoft.com/office/drawing/2014/main" id="{E6AA95A4-F6B2-4057-B42C-3ABE13E45E59}"/>
              </a:ext>
            </a:extLst>
          </p:cNvPr>
          <p:cNvSpPr txBox="1">
            <a:spLocks/>
          </p:cNvSpPr>
          <p:nvPr/>
        </p:nvSpPr>
        <p:spPr>
          <a:xfrm>
            <a:off x="992653" y="2037464"/>
            <a:ext cx="5457426" cy="1549142"/>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171717"/>
                </a:solidFill>
                <a:latin typeface="Segoe UI" panose="020B0502040204020203" pitchFamily="34" charset="0"/>
              </a:rPr>
              <a:t>Communication regarding outages</a:t>
            </a:r>
          </a:p>
          <a:p>
            <a:pPr marL="342900" indent="-342900">
              <a:buFont typeface="Arial" panose="020B0604020202020204" pitchFamily="34" charset="0"/>
              <a:buChar char="•"/>
            </a:pPr>
            <a:r>
              <a:rPr lang="en-US">
                <a:solidFill>
                  <a:srgbClr val="171717"/>
                </a:solidFill>
                <a:latin typeface="Segoe UI" panose="020B0502040204020203" pitchFamily="34" charset="0"/>
              </a:rPr>
              <a:t>Planned maintenance</a:t>
            </a:r>
          </a:p>
          <a:p>
            <a:pPr marL="342900" indent="-342900">
              <a:buFont typeface="Arial" panose="020B0604020202020204" pitchFamily="34" charset="0"/>
              <a:buChar char="•"/>
            </a:pPr>
            <a:r>
              <a:rPr lang="en-US">
                <a:solidFill>
                  <a:srgbClr val="171717"/>
                </a:solidFill>
                <a:latin typeface="Segoe UI" panose="020B0502040204020203" pitchFamily="34" charset="0"/>
              </a:rPr>
              <a:t>Other health advisories</a:t>
            </a:r>
            <a:endParaRPr lang="en-US"/>
          </a:p>
        </p:txBody>
      </p:sp>
      <p:pic>
        <p:nvPicPr>
          <p:cNvPr id="15" name="Picture 14" descr="Sample Azure Service Health message describe where and outage occurred and information about its duration.">
            <a:extLst>
              <a:ext uri="{FF2B5EF4-FFF2-40B4-BE49-F238E27FC236}">
                <a16:creationId xmlns:a16="http://schemas.microsoft.com/office/drawing/2014/main" id="{7ADEE659-983F-482C-A86F-47D5B658221B}"/>
              </a:ext>
            </a:extLst>
          </p:cNvPr>
          <p:cNvPicPr>
            <a:picLocks noChangeAspect="1"/>
          </p:cNvPicPr>
          <p:nvPr/>
        </p:nvPicPr>
        <p:blipFill>
          <a:blip r:embed="rId3"/>
          <a:stretch>
            <a:fillRect/>
          </a:stretch>
        </p:blipFill>
        <p:spPr>
          <a:xfrm>
            <a:off x="6029325" y="1713075"/>
            <a:ext cx="6035589" cy="3747062"/>
          </a:xfrm>
          <a:prstGeom prst="rect">
            <a:avLst/>
          </a:prstGeom>
          <a:ln>
            <a:solidFill>
              <a:schemeClr val="tx1"/>
            </a:solidFill>
          </a:ln>
        </p:spPr>
      </p:pic>
    </p:spTree>
    <p:extLst>
      <p:ext uri="{BB962C8B-B14F-4D97-AF65-F5344CB8AC3E}">
        <p14:creationId xmlns:p14="http://schemas.microsoft.com/office/powerpoint/2010/main" val="362731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629984"/>
            <a:ext cx="5807732" cy="1793104"/>
          </a:xfrm>
        </p:spPr>
        <p:txBody>
          <a:bodyPr wrap="square" anchor="ctr">
            <a:normAutofit/>
          </a:bodyPr>
          <a:lstStyle/>
          <a:p>
            <a:r>
              <a:rPr lang="en-US" sz="4400" dirty="0">
                <a:solidFill>
                  <a:schemeClr val="tx1"/>
                </a:solidFill>
                <a:latin typeface="Segoe UI Semibold (Headings)"/>
                <a:cs typeface="Segoe UI"/>
              </a:rPr>
              <a:t>Core Azure Services</a:t>
            </a:r>
            <a:endParaRPr lang="en-US" sz="4400" dirty="0"/>
          </a:p>
        </p:txBody>
      </p:sp>
    </p:spTree>
    <p:extLst>
      <p:ext uri="{BB962C8B-B14F-4D97-AF65-F5344CB8AC3E}">
        <p14:creationId xmlns:p14="http://schemas.microsoft.com/office/powerpoint/2010/main" val="7414217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solidFill>
                  <a:schemeClr val="accent6">
                    <a:lumMod val="90000"/>
                  </a:schemeClr>
                </a:solidFill>
              </a:rPr>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t>Compute </a:t>
            </a:r>
          </a:p>
          <a:p>
            <a:pPr marL="560241" lvl="1" indent="-336145">
              <a:lnSpc>
                <a:spcPct val="90000"/>
              </a:lnSpc>
              <a:spcBef>
                <a:spcPts val="392"/>
              </a:spcBef>
              <a:spcAft>
                <a:spcPts val="588"/>
              </a:spcAft>
              <a:buFont typeface="Arial" panose="020B0604020202020204" pitchFamily="34" charset="0"/>
              <a:buChar char="•"/>
            </a:pPr>
            <a:r>
              <a:rPr lang="en-US" sz="2400" dirty="0"/>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t>Storage</a:t>
            </a:r>
          </a:p>
          <a:p>
            <a:pPr marL="560241" lvl="1" indent="-336145">
              <a:lnSpc>
                <a:spcPct val="90000"/>
              </a:lnSpc>
              <a:spcBef>
                <a:spcPts val="392"/>
              </a:spcBef>
              <a:spcAft>
                <a:spcPts val="588"/>
              </a:spcAft>
              <a:buFont typeface="Arial" panose="020B0604020202020204" pitchFamily="34" charset="0"/>
              <a:buChar char="•"/>
            </a:pPr>
            <a:r>
              <a:rPr lang="en-US" sz="2400" dirty="0"/>
              <a:t>Databases</a:t>
            </a: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26594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681" y="2532448"/>
            <a:ext cx="5807732" cy="1793104"/>
          </a:xfrm>
        </p:spPr>
        <p:txBody>
          <a:bodyPr wrap="square" anchor="b">
            <a:normAutofit/>
          </a:bodyPr>
          <a:lstStyle/>
          <a:p>
            <a:pPr>
              <a:lnSpc>
                <a:spcPct val="100000"/>
              </a:lnSpc>
            </a:pPr>
            <a:r>
              <a:rPr lang="en-US" sz="4400" b="1" dirty="0"/>
              <a:t>Azure architectural components</a:t>
            </a:r>
          </a:p>
        </p:txBody>
      </p:sp>
    </p:spTree>
    <p:extLst>
      <p:ext uri="{BB962C8B-B14F-4D97-AF65-F5344CB8AC3E}">
        <p14:creationId xmlns:p14="http://schemas.microsoft.com/office/powerpoint/2010/main" val="3635852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Core Azure workload products - Compute</a:t>
            </a:r>
            <a:endParaRPr lang="en-US" dirty="0"/>
          </a:p>
        </p:txBody>
      </p:sp>
      <p:pic>
        <p:nvPicPr>
          <p:cNvPr id="5" name="Graphic 4" descr="Blockchain">
            <a:extLst>
              <a:ext uri="{FF2B5EF4-FFF2-40B4-BE49-F238E27FC236}">
                <a16:creationId xmlns:a16="http://schemas.microsoft.com/office/drawing/2014/main" id="{A7A056C9-D569-4189-8279-4A9B82534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40189839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D27E-F58A-4B20-B941-5EC56B66F1D1}"/>
              </a:ext>
            </a:extLst>
          </p:cNvPr>
          <p:cNvSpPr>
            <a:spLocks noGrp="1"/>
          </p:cNvSpPr>
          <p:nvPr>
            <p:ph type="title"/>
          </p:nvPr>
        </p:nvSpPr>
        <p:spPr/>
        <p:txBody>
          <a:bodyPr/>
          <a:lstStyle/>
          <a:p>
            <a:r>
              <a:rPr lang="en-US" dirty="0"/>
              <a:t>Azure compute services</a:t>
            </a:r>
          </a:p>
        </p:txBody>
      </p:sp>
      <p:sp>
        <p:nvSpPr>
          <p:cNvPr id="21" name="Content Placeholder 20">
            <a:extLst>
              <a:ext uri="{FF2B5EF4-FFF2-40B4-BE49-F238E27FC236}">
                <a16:creationId xmlns:a16="http://schemas.microsoft.com/office/drawing/2014/main" id="{B640ED0B-E66F-468C-A8E2-E10C9FEDF3DF}"/>
              </a:ext>
            </a:extLst>
          </p:cNvPr>
          <p:cNvSpPr>
            <a:spLocks noGrp="1"/>
          </p:cNvSpPr>
          <p:nvPr>
            <p:ph sz="quarter" idx="10"/>
          </p:nvPr>
        </p:nvSpPr>
        <p:spPr>
          <a:xfrm>
            <a:off x="419100" y="1456897"/>
            <a:ext cx="11340811" cy="923330"/>
          </a:xfrm>
        </p:spPr>
        <p:txBody>
          <a:bodyPr/>
          <a:lstStyle/>
          <a:p>
            <a:r>
              <a:rPr lang="en-US" dirty="0">
                <a:latin typeface="+mn-lt"/>
              </a:rPr>
              <a:t>Azure </a:t>
            </a:r>
            <a:r>
              <a:rPr lang="en-US" b="1" dirty="0">
                <a:latin typeface="+mn-lt"/>
              </a:rPr>
              <a:t>compute</a:t>
            </a:r>
            <a:r>
              <a:rPr lang="en-US" dirty="0">
                <a:latin typeface="+mn-lt"/>
              </a:rPr>
              <a:t> is an on-demand computing service that provides computing resources such as disks, processors, memory, networking, and operating systems.</a:t>
            </a:r>
          </a:p>
        </p:txBody>
      </p:sp>
      <p:grpSp>
        <p:nvGrpSpPr>
          <p:cNvPr id="29" name="Group 28" descr="Group of 5 icons representing different on-demand compute resource like Virtual Machines, App Service, Containers, Azure Kubernetes Service, and Windows Virtual Desktop.">
            <a:extLst>
              <a:ext uri="{FF2B5EF4-FFF2-40B4-BE49-F238E27FC236}">
                <a16:creationId xmlns:a16="http://schemas.microsoft.com/office/drawing/2014/main" id="{EC9A2C1F-3853-44D8-A5C8-B5AD096B16D8}"/>
              </a:ext>
            </a:extLst>
          </p:cNvPr>
          <p:cNvGrpSpPr/>
          <p:nvPr/>
        </p:nvGrpSpPr>
        <p:grpSpPr>
          <a:xfrm>
            <a:off x="101941" y="3177242"/>
            <a:ext cx="11988117" cy="2379968"/>
            <a:chOff x="69927" y="3491749"/>
            <a:chExt cx="11988117" cy="2379968"/>
          </a:xfrm>
        </p:grpSpPr>
        <p:pic>
          <p:nvPicPr>
            <p:cNvPr id="11" name="Graphic 10">
              <a:extLst>
                <a:ext uri="{FF2B5EF4-FFF2-40B4-BE49-F238E27FC236}">
                  <a16:creationId xmlns:a16="http://schemas.microsoft.com/office/drawing/2014/main" id="{7E99825D-055E-421A-A609-57CA734EA4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219" y="3491749"/>
              <a:ext cx="1508960" cy="1508959"/>
            </a:xfrm>
            <a:prstGeom prst="rect">
              <a:avLst/>
            </a:prstGeom>
          </p:spPr>
        </p:pic>
        <p:sp>
          <p:nvSpPr>
            <p:cNvPr id="12" name="TextBox 11">
              <a:extLst>
                <a:ext uri="{FF2B5EF4-FFF2-40B4-BE49-F238E27FC236}">
                  <a16:creationId xmlns:a16="http://schemas.microsoft.com/office/drawing/2014/main" id="{09C215C7-3F79-4615-A31C-DEF0E0B0C008}"/>
                </a:ext>
              </a:extLst>
            </p:cNvPr>
            <p:cNvSpPr txBox="1"/>
            <p:nvPr/>
          </p:nvSpPr>
          <p:spPr>
            <a:xfrm>
              <a:off x="69927" y="5000709"/>
              <a:ext cx="2272907" cy="707075"/>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a:t>
              </a:r>
            </a:p>
            <a:p>
              <a:pPr algn="ctr">
                <a:lnSpc>
                  <a:spcPct val="90000"/>
                </a:lnSpc>
                <a:spcAft>
                  <a:spcPts val="600"/>
                </a:spcAft>
              </a:pPr>
              <a:r>
                <a:rPr lang="en-US" sz="1800" dirty="0">
                  <a:gradFill>
                    <a:gsLst>
                      <a:gs pos="2917">
                        <a:schemeClr val="tx1"/>
                      </a:gs>
                      <a:gs pos="30000">
                        <a:schemeClr val="tx1"/>
                      </a:gs>
                    </a:gsLst>
                    <a:lin ang="5400000" scaled="0"/>
                  </a:gradFill>
                </a:rPr>
                <a:t>Machines</a:t>
              </a:r>
            </a:p>
          </p:txBody>
        </p:sp>
        <p:pic>
          <p:nvPicPr>
            <p:cNvPr id="7" name="Graphic 6">
              <a:extLst>
                <a:ext uri="{FF2B5EF4-FFF2-40B4-BE49-F238E27FC236}">
                  <a16:creationId xmlns:a16="http://schemas.microsoft.com/office/drawing/2014/main" id="{8A4C6A50-9F4A-47D9-8109-8064E999342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879681" y="3497958"/>
              <a:ext cx="1508960" cy="1508960"/>
            </a:xfrm>
            <a:prstGeom prst="rect">
              <a:avLst/>
            </a:prstGeom>
          </p:spPr>
        </p:pic>
        <p:sp>
          <p:nvSpPr>
            <p:cNvPr id="13" name="TextBox 12">
              <a:extLst>
                <a:ext uri="{FF2B5EF4-FFF2-40B4-BE49-F238E27FC236}">
                  <a16:creationId xmlns:a16="http://schemas.microsoft.com/office/drawing/2014/main" id="{A7233128-8059-42A1-812B-E52181FF1EF3}"/>
                </a:ext>
              </a:extLst>
            </p:cNvPr>
            <p:cNvSpPr txBox="1"/>
            <p:nvPr/>
          </p:nvSpPr>
          <p:spPr>
            <a:xfrm>
              <a:off x="2497707" y="5000709"/>
              <a:ext cx="2274270" cy="871008"/>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a:t>
              </a:r>
            </a:p>
            <a:p>
              <a:pPr algn="ctr">
                <a:lnSpc>
                  <a:spcPct val="90000"/>
                </a:lnSpc>
                <a:spcAft>
                  <a:spcPts val="600"/>
                </a:spcAft>
              </a:pPr>
              <a:r>
                <a:rPr lang="en-US" sz="1800" dirty="0">
                  <a:gradFill>
                    <a:gsLst>
                      <a:gs pos="2917">
                        <a:schemeClr val="tx1"/>
                      </a:gs>
                      <a:gs pos="30000">
                        <a:schemeClr val="tx1"/>
                      </a:gs>
                    </a:gsLst>
                    <a:lin ang="5400000" scaled="0"/>
                  </a:gradFill>
                </a:rPr>
                <a:t>Services</a:t>
              </a:r>
            </a:p>
          </p:txBody>
        </p:sp>
        <p:pic>
          <p:nvPicPr>
            <p:cNvPr id="9" name="Graphic 8">
              <a:extLst>
                <a:ext uri="{FF2B5EF4-FFF2-40B4-BE49-F238E27FC236}">
                  <a16:creationId xmlns:a16="http://schemas.microsoft.com/office/drawing/2014/main" id="{6DFB4A3E-1D70-43C4-A64E-3AE96B51E4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38648" y="3491749"/>
              <a:ext cx="1508960" cy="1508960"/>
            </a:xfrm>
            <a:prstGeom prst="rect">
              <a:avLst/>
            </a:prstGeom>
          </p:spPr>
        </p:pic>
        <p:sp>
          <p:nvSpPr>
            <p:cNvPr id="14" name="TextBox 13">
              <a:extLst>
                <a:ext uri="{FF2B5EF4-FFF2-40B4-BE49-F238E27FC236}">
                  <a16:creationId xmlns:a16="http://schemas.microsoft.com/office/drawing/2014/main" id="{24A8DE95-589F-4D10-AE5B-6AEF0A4E3F83}"/>
                </a:ext>
              </a:extLst>
            </p:cNvPr>
            <p:cNvSpPr txBox="1"/>
            <p:nvPr/>
          </p:nvSpPr>
          <p:spPr>
            <a:xfrm>
              <a:off x="7355993" y="5000709"/>
              <a:ext cx="2274270" cy="644613"/>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Kubernetes Services (AKS)</a:t>
              </a:r>
            </a:p>
          </p:txBody>
        </p:sp>
        <p:pic>
          <p:nvPicPr>
            <p:cNvPr id="5" name="Graphic 4">
              <a:extLst>
                <a:ext uri="{FF2B5EF4-FFF2-40B4-BE49-F238E27FC236}">
                  <a16:creationId xmlns:a16="http://schemas.microsoft.com/office/drawing/2014/main" id="{722E562B-C4A2-4B55-9A3B-B8E7B3420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65067" y="3491749"/>
              <a:ext cx="1508960" cy="1508960"/>
            </a:xfrm>
            <a:prstGeom prst="rect">
              <a:avLst/>
            </a:prstGeom>
          </p:spPr>
        </p:pic>
        <p:sp>
          <p:nvSpPr>
            <p:cNvPr id="15" name="TextBox 14">
              <a:extLst>
                <a:ext uri="{FF2B5EF4-FFF2-40B4-BE49-F238E27FC236}">
                  <a16:creationId xmlns:a16="http://schemas.microsoft.com/office/drawing/2014/main" id="{C03EFE29-B17F-4773-B9CD-70D9177E81FB}"/>
                </a:ext>
              </a:extLst>
            </p:cNvPr>
            <p:cNvSpPr txBox="1"/>
            <p:nvPr/>
          </p:nvSpPr>
          <p:spPr>
            <a:xfrm>
              <a:off x="9785137" y="5000709"/>
              <a:ext cx="2272907" cy="794064"/>
            </a:xfrm>
            <a:prstGeom prst="rect">
              <a:avLst/>
            </a:prstGeom>
            <a:noFill/>
          </p:spPr>
          <p:txBody>
            <a:bodyPr wrap="square" lIns="182880" tIns="146304" rIns="182880" bIns="146304" rtlCol="0" anchor="t">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Virtual Desktop</a:t>
              </a:r>
            </a:p>
          </p:txBody>
        </p:sp>
        <p:pic>
          <p:nvPicPr>
            <p:cNvPr id="24" name="Graphic 23">
              <a:extLst>
                <a:ext uri="{FF2B5EF4-FFF2-40B4-BE49-F238E27FC236}">
                  <a16:creationId xmlns:a16="http://schemas.microsoft.com/office/drawing/2014/main" id="{43EBD658-A0FF-45C1-B796-1D233D15F0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08143" y="3491749"/>
              <a:ext cx="1508960" cy="1508960"/>
            </a:xfrm>
            <a:prstGeom prst="rect">
              <a:avLst/>
            </a:prstGeom>
          </p:spPr>
        </p:pic>
        <p:sp>
          <p:nvSpPr>
            <p:cNvPr id="28" name="TextBox 27">
              <a:extLst>
                <a:ext uri="{FF2B5EF4-FFF2-40B4-BE49-F238E27FC236}">
                  <a16:creationId xmlns:a16="http://schemas.microsoft.com/office/drawing/2014/main" id="{FB20D3E5-220E-4E29-A87B-5AD608C8F82E}"/>
                </a:ext>
              </a:extLst>
            </p:cNvPr>
            <p:cNvSpPr txBox="1"/>
            <p:nvPr/>
          </p:nvSpPr>
          <p:spPr>
            <a:xfrm>
              <a:off x="4926850" y="5000709"/>
              <a:ext cx="2274270"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Container Instances</a:t>
              </a:r>
            </a:p>
          </p:txBody>
        </p:sp>
      </p:grpSp>
    </p:spTree>
    <p:extLst>
      <p:ext uri="{BB962C8B-B14F-4D97-AF65-F5344CB8AC3E}">
        <p14:creationId xmlns:p14="http://schemas.microsoft.com/office/powerpoint/2010/main" val="13757266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sz="3137" dirty="0">
                <a:latin typeface="+mn-lt"/>
                <a:cs typeface="Segoe UI Light" panose="020B0502040204020203" pitchFamily="34" charset="0"/>
              </a:rPr>
              <a:t>Review - </a:t>
            </a:r>
            <a:r>
              <a:rPr lang="en-US" dirty="0">
                <a:latin typeface="+mn-lt"/>
                <a:cs typeface="Segoe UI Light" panose="020B0502040204020203" pitchFamily="34" charset="0"/>
              </a:rPr>
              <a:t>Features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1275961" y="1225689"/>
            <a:ext cx="9828531" cy="5191817"/>
          </a:xfrm>
        </p:spPr>
        <p:txBody>
          <a:bodyPr/>
          <a:lstStyle/>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3"/>
              </a:rPr>
              <a:t>App Service</a:t>
            </a:r>
            <a:r>
              <a:rPr lang="en-US" sz="2000" b="0" i="0" u="none" strike="noStrike" dirty="0">
                <a:effectLst/>
                <a:latin typeface="Segoe UI" panose="020B0502040204020203" pitchFamily="34" charset="0"/>
                <a:cs typeface="Segoe UI" panose="020B0502040204020203" pitchFamily="34" charset="0"/>
              </a:rPr>
              <a:t>. A managed service for hosting web apps, mobile app back ends, RESTful APIs, or automated business processes.</a:t>
            </a: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4"/>
              </a:rPr>
              <a:t>Functions</a:t>
            </a:r>
            <a:r>
              <a:rPr lang="en-US" sz="2000" b="1" i="0" u="none" strike="noStrike" dirty="0">
                <a:effectLst/>
                <a:latin typeface="Segoe UI" panose="020B0502040204020203" pitchFamily="34" charset="0"/>
                <a:cs typeface="Segoe UI" panose="020B0502040204020203" pitchFamily="34" charset="0"/>
              </a:rPr>
              <a:t> </a:t>
            </a:r>
            <a:r>
              <a:rPr lang="en-US" sz="2000" b="0" i="0" u="none" strike="noStrike" dirty="0">
                <a:effectLst/>
                <a:latin typeface="Segoe UI" panose="020B0502040204020203" pitchFamily="34" charset="0"/>
                <a:cs typeface="Segoe UI" panose="020B0502040204020203" pitchFamily="34" charset="0"/>
              </a:rPr>
              <a:t>.</a:t>
            </a:r>
            <a:r>
              <a:rPr lang="en-US" sz="2000" dirty="0">
                <a:latin typeface="Segoe UI" panose="020B0502040204020203" pitchFamily="34" charset="0"/>
                <a:cs typeface="Segoe UI" panose="020B0502040204020203" pitchFamily="34" charset="0"/>
              </a:rPr>
              <a:t> A managed PaaS service.</a:t>
            </a: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5"/>
              </a:rPr>
              <a:t>Batch</a:t>
            </a:r>
            <a:r>
              <a:rPr lang="en-US" sz="2000" b="1" i="0" u="none" strike="noStrike" dirty="0">
                <a:effectLst/>
                <a:latin typeface="Segoe UI" panose="020B0502040204020203" pitchFamily="34" charset="0"/>
                <a:cs typeface="Segoe UI" panose="020B0502040204020203" pitchFamily="34" charset="0"/>
              </a:rPr>
              <a:t> </a:t>
            </a:r>
            <a:r>
              <a:rPr lang="en-US" sz="2000" b="0" i="0" u="none" strike="noStrike" dirty="0">
                <a:effectLst/>
                <a:latin typeface="Segoe UI" panose="020B0502040204020203" pitchFamily="34" charset="0"/>
                <a:cs typeface="Segoe UI" panose="020B0502040204020203" pitchFamily="34" charset="0"/>
              </a:rPr>
              <a:t>. A managed service for running large-scale parallel and high-performance computing (HPC) applications</a:t>
            </a: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6"/>
              </a:rPr>
              <a:t>Azure Kubernetes Service</a:t>
            </a:r>
            <a:r>
              <a:rPr lang="en-US" sz="2000" b="1" i="0" u="none" strike="noStrike" dirty="0">
                <a:effectLst/>
                <a:latin typeface="Segoe UI" panose="020B0502040204020203" pitchFamily="34" charset="0"/>
                <a:cs typeface="Segoe UI" panose="020B0502040204020203" pitchFamily="34" charset="0"/>
              </a:rPr>
              <a:t> </a:t>
            </a:r>
            <a:r>
              <a:rPr lang="en-US" sz="2000" b="0" i="0" u="none" strike="noStrike" dirty="0">
                <a:effectLst/>
                <a:latin typeface="Segoe UI" panose="020B0502040204020203" pitchFamily="34" charset="0"/>
                <a:cs typeface="Segoe UI" panose="020B0502040204020203" pitchFamily="34" charset="0"/>
              </a:rPr>
              <a:t>(AKS). A managed Kubernetes service for running containerized applications.</a:t>
            </a: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7"/>
              </a:rPr>
              <a:t>Container Instances</a:t>
            </a:r>
            <a:r>
              <a:rPr lang="en-US" sz="2000" b="1" i="0" u="none" strike="noStrike" dirty="0">
                <a:effectLst/>
                <a:latin typeface="Segoe UI" panose="020B0502040204020203" pitchFamily="34" charset="0"/>
                <a:cs typeface="Segoe UI" panose="020B0502040204020203" pitchFamily="34" charset="0"/>
              </a:rPr>
              <a:t> </a:t>
            </a:r>
            <a:r>
              <a:rPr lang="en-US" sz="2000" b="0" i="0" u="none" strike="noStrike" dirty="0">
                <a:effectLst/>
                <a:latin typeface="Segoe UI" panose="020B0502040204020203" pitchFamily="34" charset="0"/>
                <a:cs typeface="Segoe UI" panose="020B0502040204020203" pitchFamily="34" charset="0"/>
              </a:rPr>
              <a:t>. The fastest and simplest way to run a container in Azure, without having to provision any virtual machines and without having to adopt a higher-level service.</a:t>
            </a:r>
          </a:p>
          <a:p>
            <a:pPr>
              <a:spcBef>
                <a:spcPts val="0"/>
              </a:spcBef>
              <a:spcAft>
                <a:spcPts val="1200"/>
              </a:spcAft>
            </a:pPr>
            <a:r>
              <a:rPr lang="en-US" sz="2000" b="1" i="0" u="none" strike="noStrike" dirty="0">
                <a:effectLst/>
                <a:latin typeface="Segoe UI" panose="020B0502040204020203" pitchFamily="34" charset="0"/>
                <a:cs typeface="Segoe UI" panose="020B0502040204020203" pitchFamily="34" charset="0"/>
                <a:hlinkClick r:id="rId8"/>
              </a:rPr>
              <a:t>Virtual machines</a:t>
            </a:r>
            <a:r>
              <a:rPr lang="en-US" sz="2000" b="1" i="0" u="none" strike="noStrike" dirty="0">
                <a:effectLst/>
                <a:latin typeface="Segoe UI" panose="020B0502040204020203" pitchFamily="34" charset="0"/>
                <a:cs typeface="Segoe UI" panose="020B0502040204020203" pitchFamily="34" charset="0"/>
              </a:rPr>
              <a:t> </a:t>
            </a:r>
            <a:r>
              <a:rPr lang="en-US" sz="2000" b="0" i="0" u="none" strike="noStrike" dirty="0">
                <a:effectLst/>
                <a:latin typeface="Segoe UI" panose="020B0502040204020203" pitchFamily="34" charset="0"/>
                <a:cs typeface="Segoe UI" panose="020B0502040204020203" pitchFamily="34" charset="0"/>
              </a:rPr>
              <a:t>. Deploy and manage VMs inside an Azure virtual network.</a:t>
            </a:r>
          </a:p>
          <a:p>
            <a:pPr>
              <a:spcBef>
                <a:spcPts val="0"/>
              </a:spcBef>
              <a:spcAft>
                <a:spcPts val="1200"/>
              </a:spcAft>
            </a:pPr>
            <a:r>
              <a:rPr lang="en-US" sz="2000" b="1" i="0" u="none" strike="noStrike" dirty="0">
                <a:effectLst/>
                <a:latin typeface="+mn-lt"/>
                <a:hlinkClick r:id="rId9"/>
              </a:rPr>
              <a:t>Azure Service Fabric</a:t>
            </a:r>
            <a:r>
              <a:rPr lang="en-US" sz="2000" b="1" i="0" dirty="0">
                <a:effectLst/>
                <a:latin typeface="+mn-lt"/>
              </a:rPr>
              <a:t> </a:t>
            </a:r>
            <a:r>
              <a:rPr lang="en-US" sz="2000" b="0" i="0" dirty="0">
                <a:effectLst/>
                <a:latin typeface="+mn-lt"/>
              </a:rPr>
              <a:t>. Package, deploy, and manage scalable and reliable microservices and containers.</a:t>
            </a:r>
          </a:p>
          <a:p>
            <a:pPr>
              <a:spcBef>
                <a:spcPts val="0"/>
              </a:spcBef>
              <a:spcAft>
                <a:spcPts val="400"/>
              </a:spcAft>
            </a:pPr>
            <a:endParaRPr lang="en-US" sz="2000" b="0" i="0" u="none" strike="noStrike" dirty="0">
              <a:effectLst/>
              <a:latin typeface="Segoe UI" panose="020B0502040204020203" pitchFamily="34" charset="0"/>
              <a:cs typeface="Segoe UI"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pic>
        <p:nvPicPr>
          <p:cNvPr id="2" name="Graphic 1">
            <a:extLst>
              <a:ext uri="{FF2B5EF4-FFF2-40B4-BE49-F238E27FC236}">
                <a16:creationId xmlns:a16="http://schemas.microsoft.com/office/drawing/2014/main" id="{2488BFFE-4B0A-49CE-A364-4151D807F6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1537" y="1295237"/>
            <a:ext cx="368570" cy="368570"/>
          </a:xfrm>
          <a:prstGeom prst="rect">
            <a:avLst/>
          </a:prstGeom>
        </p:spPr>
      </p:pic>
      <p:pic>
        <p:nvPicPr>
          <p:cNvPr id="4" name="Graphic 3">
            <a:extLst>
              <a:ext uri="{FF2B5EF4-FFF2-40B4-BE49-F238E27FC236}">
                <a16:creationId xmlns:a16="http://schemas.microsoft.com/office/drawing/2014/main" id="{52E4FC40-4169-47CA-995E-4E1BBF786C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378" y="3218602"/>
            <a:ext cx="466888" cy="466888"/>
          </a:xfrm>
          <a:prstGeom prst="rect">
            <a:avLst/>
          </a:prstGeom>
        </p:spPr>
      </p:pic>
      <p:pic>
        <p:nvPicPr>
          <p:cNvPr id="5" name="Graphic 4">
            <a:extLst>
              <a:ext uri="{FF2B5EF4-FFF2-40B4-BE49-F238E27FC236}">
                <a16:creationId xmlns:a16="http://schemas.microsoft.com/office/drawing/2014/main" id="{BFEAE36E-2197-4C34-B779-8EC9AEED57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5589" y="4013203"/>
            <a:ext cx="476785" cy="449971"/>
          </a:xfrm>
          <a:prstGeom prst="rect">
            <a:avLst/>
          </a:prstGeom>
        </p:spPr>
      </p:pic>
      <p:pic>
        <p:nvPicPr>
          <p:cNvPr id="6" name="Graphic 5">
            <a:extLst>
              <a:ext uri="{FF2B5EF4-FFF2-40B4-BE49-F238E27FC236}">
                <a16:creationId xmlns:a16="http://schemas.microsoft.com/office/drawing/2014/main" id="{15705E29-0E3D-4CFE-8020-53784BD5296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0136" y="2515558"/>
            <a:ext cx="449971" cy="449971"/>
          </a:xfrm>
          <a:prstGeom prst="rect">
            <a:avLst/>
          </a:prstGeom>
        </p:spPr>
      </p:pic>
      <p:pic>
        <p:nvPicPr>
          <p:cNvPr id="7" name="Graphic 6">
            <a:extLst>
              <a:ext uri="{FF2B5EF4-FFF2-40B4-BE49-F238E27FC236}">
                <a16:creationId xmlns:a16="http://schemas.microsoft.com/office/drawing/2014/main" id="{3DDFC340-3AEA-423B-A5B4-03D401205E5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62735" y="1964629"/>
            <a:ext cx="437372" cy="437372"/>
          </a:xfrm>
          <a:prstGeom prst="rect">
            <a:avLst/>
          </a:prstGeom>
        </p:spPr>
      </p:pic>
      <p:pic>
        <p:nvPicPr>
          <p:cNvPr id="8" name="Graphic 7">
            <a:extLst>
              <a:ext uri="{FF2B5EF4-FFF2-40B4-BE49-F238E27FC236}">
                <a16:creationId xmlns:a16="http://schemas.microsoft.com/office/drawing/2014/main" id="{9520490D-8F6B-47A7-92DF-E4E18A3F0BE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1839" y="4923038"/>
            <a:ext cx="821109" cy="634493"/>
          </a:xfrm>
          <a:prstGeom prst="rect">
            <a:avLst/>
          </a:prstGeom>
        </p:spPr>
      </p:pic>
      <p:pic>
        <p:nvPicPr>
          <p:cNvPr id="11" name="Picture 10">
            <a:extLst>
              <a:ext uri="{FF2B5EF4-FFF2-40B4-BE49-F238E27FC236}">
                <a16:creationId xmlns:a16="http://schemas.microsoft.com/office/drawing/2014/main" id="{C23C19EC-458F-4CDF-ACB1-33C33319E63A}"/>
              </a:ext>
            </a:extLst>
          </p:cNvPr>
          <p:cNvPicPr>
            <a:picLocks noChangeAspect="1"/>
          </p:cNvPicPr>
          <p:nvPr/>
        </p:nvPicPr>
        <p:blipFill>
          <a:blip r:embed="rId22"/>
          <a:stretch>
            <a:fillRect/>
          </a:stretch>
        </p:blipFill>
        <p:spPr>
          <a:xfrm>
            <a:off x="682378" y="5632884"/>
            <a:ext cx="480033" cy="561350"/>
          </a:xfrm>
          <a:prstGeom prst="rect">
            <a:avLst/>
          </a:prstGeom>
        </p:spPr>
      </p:pic>
    </p:spTree>
    <p:extLst>
      <p:ext uri="{BB962C8B-B14F-4D97-AF65-F5344CB8AC3E}">
        <p14:creationId xmlns:p14="http://schemas.microsoft.com/office/powerpoint/2010/main" val="776760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37028"/>
            <a:ext cx="11306469" cy="402302"/>
          </a:xfrm>
        </p:spPr>
        <p:txBody>
          <a:bodyPr/>
          <a:lstStyle/>
          <a:p>
            <a:r>
              <a:rPr lang="en-US" spc="0" dirty="0">
                <a:latin typeface="+mn-lt"/>
                <a:cs typeface="Segoe UI Light" panose="020B0502040204020203" pitchFamily="34" charset="0"/>
              </a:rPr>
              <a:t>Choosing an Azure Compute Service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653883"/>
            <a:ext cx="3587583" cy="4042132"/>
          </a:xfrm>
        </p:spPr>
        <p:txBody>
          <a:bodyPr/>
          <a:lstStyle/>
          <a:p>
            <a:pPr marL="342900" indent="-342900" algn="l">
              <a:buFont typeface="Arial" panose="020B0604020202020204" pitchFamily="34" charset="0"/>
              <a:buChar char="•"/>
            </a:pPr>
            <a:r>
              <a:rPr lang="en-US" b="1" i="0" u="none" strike="noStrike" dirty="0">
                <a:effectLst/>
                <a:latin typeface="Segoe UI" panose="020B0502040204020203" pitchFamily="34" charset="0"/>
                <a:cs typeface="Segoe UI" panose="020B0502040204020203" pitchFamily="34" charset="0"/>
              </a:rPr>
              <a:t>"Lift and shift“</a:t>
            </a:r>
            <a:r>
              <a:rPr lang="en-US" dirty="0">
                <a:latin typeface="Segoe UI" panose="020B0502040204020203" pitchFamily="34" charset="0"/>
                <a:cs typeface="Segoe UI" panose="020B0502040204020203" pitchFamily="34" charset="0"/>
              </a:rPr>
              <a:t> – (rehosting) - </a:t>
            </a:r>
            <a:r>
              <a:rPr lang="en-US" b="0" i="0" u="none" strike="noStrike" dirty="0">
                <a:effectLst/>
                <a:latin typeface="Segoe UI" panose="020B0502040204020203" pitchFamily="34" charset="0"/>
                <a:cs typeface="Segoe UI" panose="020B0502040204020203" pitchFamily="34" charset="0"/>
              </a:rPr>
              <a:t>migrating a without redesigning the application or making code changes </a:t>
            </a:r>
          </a:p>
          <a:p>
            <a:pPr marL="342900" indent="-342900" algn="l">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342900" indent="-342900" algn="l">
              <a:buFont typeface="Arial" panose="020B0604020202020204" pitchFamily="34" charset="0"/>
              <a:buChar char="•"/>
            </a:pPr>
            <a:r>
              <a:rPr lang="en-US" b="1" i="0" u="none" strike="noStrike" dirty="0">
                <a:effectLst/>
                <a:latin typeface="Segoe UI" panose="020B0502040204020203" pitchFamily="34" charset="0"/>
                <a:cs typeface="Segoe UI" panose="020B0502040204020203" pitchFamily="34" charset="0"/>
              </a:rPr>
              <a:t>Cloud optimized</a:t>
            </a:r>
            <a:r>
              <a:rPr lang="en-US" b="0" i="0" u="none" strike="noStrike" dirty="0">
                <a:effectLst/>
                <a:latin typeface="Segoe UI" panose="020B0502040204020203" pitchFamily="34" charset="0"/>
                <a:cs typeface="Segoe UI" panose="020B0502040204020203" pitchFamily="34" charset="0"/>
              </a:rPr>
              <a:t>  - take advantage of cloud-native features and capabilities</a:t>
            </a:r>
          </a:p>
        </p:txBody>
      </p:sp>
      <p:pic>
        <p:nvPicPr>
          <p:cNvPr id="4" name="Picture 3">
            <a:extLst>
              <a:ext uri="{FF2B5EF4-FFF2-40B4-BE49-F238E27FC236}">
                <a16:creationId xmlns:a16="http://schemas.microsoft.com/office/drawing/2014/main" id="{07D285AF-53DA-434C-98FD-7786C51CBBB7}"/>
              </a:ext>
            </a:extLst>
          </p:cNvPr>
          <p:cNvPicPr>
            <a:picLocks noChangeAspect="1"/>
          </p:cNvPicPr>
          <p:nvPr/>
        </p:nvPicPr>
        <p:blipFill>
          <a:blip r:embed="rId3"/>
          <a:stretch>
            <a:fillRect/>
          </a:stretch>
        </p:blipFill>
        <p:spPr>
          <a:xfrm>
            <a:off x="3923748" y="1171997"/>
            <a:ext cx="8097632" cy="5005903"/>
          </a:xfrm>
          <a:prstGeom prst="rect">
            <a:avLst/>
          </a:prstGeom>
        </p:spPr>
      </p:pic>
    </p:spTree>
    <p:extLst>
      <p:ext uri="{BB962C8B-B14F-4D97-AF65-F5344CB8AC3E}">
        <p14:creationId xmlns:p14="http://schemas.microsoft.com/office/powerpoint/2010/main" val="40438666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Scalability</a:t>
            </a:r>
          </a:p>
        </p:txBody>
      </p:sp>
      <p:graphicFrame>
        <p:nvGraphicFramePr>
          <p:cNvPr id="3" name="Table 2">
            <a:extLst>
              <a:ext uri="{FF2B5EF4-FFF2-40B4-BE49-F238E27FC236}">
                <a16:creationId xmlns:a16="http://schemas.microsoft.com/office/drawing/2014/main" id="{4DA1EB4D-27B0-4B53-9F33-F8EDA593AF01}"/>
              </a:ext>
            </a:extLst>
          </p:cNvPr>
          <p:cNvGraphicFramePr/>
          <p:nvPr/>
        </p:nvGraphicFramePr>
        <p:xfrm>
          <a:off x="714375" y="1344782"/>
          <a:ext cx="10858504" cy="3526768"/>
        </p:xfrm>
        <a:graphic>
          <a:graphicData uri="http://schemas.openxmlformats.org/drawingml/2006/table">
            <a:tbl>
              <a:tblPr>
                <a:tableStyleId>{5C22544A-7EE6-4342-B048-85BDC9FD1C3A}</a:tableStyleId>
              </a:tblPr>
              <a:tblGrid>
                <a:gridCol w="1357313">
                  <a:extLst>
                    <a:ext uri="{9D8B030D-6E8A-4147-A177-3AD203B41FA5}">
                      <a16:colId xmlns:a16="http://schemas.microsoft.com/office/drawing/2014/main" val="1517437591"/>
                    </a:ext>
                  </a:extLst>
                </a:gridCol>
                <a:gridCol w="1357313">
                  <a:extLst>
                    <a:ext uri="{9D8B030D-6E8A-4147-A177-3AD203B41FA5}">
                      <a16:colId xmlns:a16="http://schemas.microsoft.com/office/drawing/2014/main" val="2566008276"/>
                    </a:ext>
                  </a:extLst>
                </a:gridCol>
                <a:gridCol w="1357313">
                  <a:extLst>
                    <a:ext uri="{9D8B030D-6E8A-4147-A177-3AD203B41FA5}">
                      <a16:colId xmlns:a16="http://schemas.microsoft.com/office/drawing/2014/main" val="1572063286"/>
                    </a:ext>
                  </a:extLst>
                </a:gridCol>
                <a:gridCol w="1357313">
                  <a:extLst>
                    <a:ext uri="{9D8B030D-6E8A-4147-A177-3AD203B41FA5}">
                      <a16:colId xmlns:a16="http://schemas.microsoft.com/office/drawing/2014/main" val="1639131998"/>
                    </a:ext>
                  </a:extLst>
                </a:gridCol>
                <a:gridCol w="1357313">
                  <a:extLst>
                    <a:ext uri="{9D8B030D-6E8A-4147-A177-3AD203B41FA5}">
                      <a16:colId xmlns:a16="http://schemas.microsoft.com/office/drawing/2014/main" val="733401816"/>
                    </a:ext>
                  </a:extLst>
                </a:gridCol>
                <a:gridCol w="1357313">
                  <a:extLst>
                    <a:ext uri="{9D8B030D-6E8A-4147-A177-3AD203B41FA5}">
                      <a16:colId xmlns:a16="http://schemas.microsoft.com/office/drawing/2014/main" val="651433990"/>
                    </a:ext>
                  </a:extLst>
                </a:gridCol>
                <a:gridCol w="1357313">
                  <a:extLst>
                    <a:ext uri="{9D8B030D-6E8A-4147-A177-3AD203B41FA5}">
                      <a16:colId xmlns:a16="http://schemas.microsoft.com/office/drawing/2014/main" val="1739866252"/>
                    </a:ext>
                  </a:extLst>
                </a:gridCol>
                <a:gridCol w="1357313">
                  <a:extLst>
                    <a:ext uri="{9D8B030D-6E8A-4147-A177-3AD203B41FA5}">
                      <a16:colId xmlns:a16="http://schemas.microsoft.com/office/drawing/2014/main" val="3058775477"/>
                    </a:ext>
                  </a:extLst>
                </a:gridCol>
              </a:tblGrid>
              <a:tr h="282525">
                <a:tc>
                  <a:txBody>
                    <a:bodyPr/>
                    <a:lstStyle/>
                    <a:p>
                      <a:pPr algn="l" fontAlgn="ctr">
                        <a:spcBef>
                          <a:spcPts val="0"/>
                        </a:spcBef>
                        <a:spcAft>
                          <a:spcPts val="0"/>
                        </a:spcAft>
                      </a:pPr>
                      <a:r>
                        <a:rPr lang="en-US" sz="1400" u="none" strike="noStrike" dirty="0">
                          <a:solidFill>
                            <a:schemeClr val="bg1"/>
                          </a:solidFill>
                          <a:effectLst/>
                        </a:rPr>
                        <a:t>Criteria</a:t>
                      </a:r>
                      <a:endParaRPr lang="en-US" sz="1400" b="0" i="0" u="none" strike="noStrike" dirty="0">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Virtual Machines</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App Service</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Service Fabric</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Azure Functions</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Azure Kubernetes Service</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a:solidFill>
                            <a:schemeClr val="bg1"/>
                          </a:solidFill>
                          <a:effectLst/>
                        </a:rPr>
                        <a:t>Container Instances</a:t>
                      </a:r>
                      <a:endParaRPr lang="en-US" sz="1400" b="0" i="0" u="none" strike="noStrike">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tc>
                  <a:txBody>
                    <a:bodyPr/>
                    <a:lstStyle/>
                    <a:p>
                      <a:pPr algn="l" fontAlgn="ctr">
                        <a:spcBef>
                          <a:spcPts val="0"/>
                        </a:spcBef>
                        <a:spcAft>
                          <a:spcPts val="0"/>
                        </a:spcAft>
                      </a:pPr>
                      <a:r>
                        <a:rPr lang="en-US" sz="1400" u="none" strike="noStrike" dirty="0">
                          <a:solidFill>
                            <a:schemeClr val="bg1"/>
                          </a:solidFill>
                          <a:effectLst/>
                        </a:rPr>
                        <a:t>Azure Batch</a:t>
                      </a:r>
                      <a:endParaRPr lang="en-US" sz="1400" b="0" i="0" u="none" strike="noStrike" dirty="0">
                        <a:solidFill>
                          <a:schemeClr val="bg1"/>
                        </a:solidFill>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75000"/>
                      </a:schemeClr>
                    </a:solidFill>
                  </a:tcPr>
                </a:tc>
                <a:extLst>
                  <a:ext uri="{0D108BD9-81ED-4DB2-BD59-A6C34878D82A}">
                    <a16:rowId xmlns:a16="http://schemas.microsoft.com/office/drawing/2014/main" val="2223140499"/>
                  </a:ext>
                </a:extLst>
              </a:tr>
              <a:tr h="452041">
                <a:tc>
                  <a:txBody>
                    <a:bodyPr/>
                    <a:lstStyle/>
                    <a:p>
                      <a:pPr algn="l" fontAlgn="ctr">
                        <a:spcBef>
                          <a:spcPts val="0"/>
                        </a:spcBef>
                        <a:spcAft>
                          <a:spcPts val="0"/>
                        </a:spcAft>
                      </a:pPr>
                      <a:r>
                        <a:rPr lang="en-US" sz="1400" u="none" strike="noStrike" dirty="0">
                          <a:effectLst/>
                        </a:rPr>
                        <a:t>Autoscaling</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400" u="none" strike="noStrike" dirty="0">
                          <a:effectLst/>
                        </a:rPr>
                        <a:t>Virtual machine scale sets</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Built-in service</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Virtual machine scale sets</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Built-in service</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Pod auto-scaling</a:t>
                      </a:r>
                      <a:r>
                        <a:rPr lang="en-US" sz="1400" u="none" strike="noStrike" baseline="30000" dirty="0">
                          <a:effectLst/>
                        </a:rPr>
                        <a:t>1</a:t>
                      </a:r>
                      <a:r>
                        <a:rPr lang="en-US" sz="1400" u="none" strike="noStrike" dirty="0">
                          <a:effectLst/>
                        </a:rPr>
                        <a:t>, cluster auto-scaling</a:t>
                      </a:r>
                      <a:r>
                        <a:rPr lang="en-US" sz="1400" u="none" strike="noStrike" baseline="30000" dirty="0">
                          <a:effectLst/>
                        </a:rPr>
                        <a:t>2</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Not supported</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N/A</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0641721"/>
                  </a:ext>
                </a:extLst>
              </a:tr>
              <a:tr h="367283">
                <a:tc>
                  <a:txBody>
                    <a:bodyPr/>
                    <a:lstStyle/>
                    <a:p>
                      <a:pPr algn="l" fontAlgn="ctr">
                        <a:spcBef>
                          <a:spcPts val="0"/>
                        </a:spcBef>
                        <a:spcAft>
                          <a:spcPts val="0"/>
                        </a:spcAft>
                      </a:pPr>
                      <a:r>
                        <a:rPr lang="en-US" sz="1400" u="none" strike="noStrike" dirty="0">
                          <a:effectLst/>
                        </a:rPr>
                        <a:t>Load balancer</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400" u="none" strike="noStrike">
                          <a:effectLst/>
                        </a:rPr>
                        <a:t>Azure Load Balancer</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Integrated</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Azure Load Balancer</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Integrated</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Azure Load Balancer or Application Gateway</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No built-in support</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Azure Load Balancer</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5645452"/>
                  </a:ext>
                </a:extLst>
              </a:tr>
              <a:tr h="706314">
                <a:tc>
                  <a:txBody>
                    <a:bodyPr/>
                    <a:lstStyle/>
                    <a:p>
                      <a:pPr algn="l" fontAlgn="ctr">
                        <a:spcBef>
                          <a:spcPts val="0"/>
                        </a:spcBef>
                        <a:spcAft>
                          <a:spcPts val="0"/>
                        </a:spcAft>
                      </a:pPr>
                      <a:r>
                        <a:rPr lang="en-US" sz="1400" u="none" strike="noStrike" dirty="0">
                          <a:effectLst/>
                        </a:rPr>
                        <a:t>Scale limit</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spcBef>
                          <a:spcPts val="0"/>
                        </a:spcBef>
                        <a:spcAft>
                          <a:spcPts val="0"/>
                        </a:spcAft>
                      </a:pPr>
                      <a:r>
                        <a:rPr lang="en-US" sz="1400" u="none" strike="noStrike" dirty="0">
                          <a:effectLst/>
                        </a:rPr>
                        <a:t>Platform image: 1000 nodes per scale set, Custom image: 600 nodes per scale set</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30 instances, 100 with App Service Environment</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100 nodes per scale set</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200 instances per Function app</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a:effectLst/>
                        </a:rPr>
                        <a:t>100 nodes per cluster (default limit)</a:t>
                      </a:r>
                      <a:endParaRPr lang="en-US"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fr-FR" sz="1400" u="none" strike="noStrike">
                          <a:effectLst/>
                        </a:rPr>
                        <a:t>20 container groups per subscription (default limit).</a:t>
                      </a:r>
                      <a:endParaRPr lang="fr-FR" sz="1400" b="0" i="0" u="none" strike="noStrike">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spcBef>
                          <a:spcPts val="0"/>
                        </a:spcBef>
                        <a:spcAft>
                          <a:spcPts val="0"/>
                        </a:spcAft>
                      </a:pPr>
                      <a:r>
                        <a:rPr lang="en-US" sz="1400" u="none" strike="noStrike" dirty="0">
                          <a:effectLst/>
                        </a:rPr>
                        <a:t>20 core limit (default limit).</a:t>
                      </a:r>
                      <a:endParaRPr lang="en-US" sz="1400" b="0" i="0" u="none" strike="noStrike" dirty="0">
                        <a:effectLst/>
                        <a:latin typeface="Arial" panose="020B0604020202020204" pitchFamily="34" charset="0"/>
                      </a:endParaRPr>
                    </a:p>
                  </a:txBody>
                  <a:tcPr marL="28253" marR="28253" marT="14126" marB="141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8329850"/>
                  </a:ext>
                </a:extLst>
              </a:tr>
            </a:tbl>
          </a:graphicData>
        </a:graphic>
      </p:graphicFrame>
    </p:spTree>
    <p:extLst>
      <p:ext uri="{BB962C8B-B14F-4D97-AF65-F5344CB8AC3E}">
        <p14:creationId xmlns:p14="http://schemas.microsoft.com/office/powerpoint/2010/main" val="34505253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Availability</a:t>
            </a:r>
          </a:p>
        </p:txBody>
      </p:sp>
      <p:graphicFrame>
        <p:nvGraphicFramePr>
          <p:cNvPr id="3" name="Table 2">
            <a:extLst>
              <a:ext uri="{FF2B5EF4-FFF2-40B4-BE49-F238E27FC236}">
                <a16:creationId xmlns:a16="http://schemas.microsoft.com/office/drawing/2014/main" id="{33539D0B-157E-4127-8544-0D3CAC2BB87E}"/>
              </a:ext>
            </a:extLst>
          </p:cNvPr>
          <p:cNvGraphicFramePr/>
          <p:nvPr/>
        </p:nvGraphicFramePr>
        <p:xfrm>
          <a:off x="418643" y="1262128"/>
          <a:ext cx="10617280" cy="2721552"/>
        </p:xfrm>
        <a:graphic>
          <a:graphicData uri="http://schemas.openxmlformats.org/drawingml/2006/table">
            <a:tbl>
              <a:tblPr>
                <a:tableStyleId>{5C22544A-7EE6-4342-B048-85BDC9FD1C3A}</a:tableStyleId>
              </a:tblPr>
              <a:tblGrid>
                <a:gridCol w="1327160">
                  <a:extLst>
                    <a:ext uri="{9D8B030D-6E8A-4147-A177-3AD203B41FA5}">
                      <a16:colId xmlns:a16="http://schemas.microsoft.com/office/drawing/2014/main" val="1831326161"/>
                    </a:ext>
                  </a:extLst>
                </a:gridCol>
                <a:gridCol w="1327160">
                  <a:extLst>
                    <a:ext uri="{9D8B030D-6E8A-4147-A177-3AD203B41FA5}">
                      <a16:colId xmlns:a16="http://schemas.microsoft.com/office/drawing/2014/main" val="285407321"/>
                    </a:ext>
                  </a:extLst>
                </a:gridCol>
                <a:gridCol w="1327160">
                  <a:extLst>
                    <a:ext uri="{9D8B030D-6E8A-4147-A177-3AD203B41FA5}">
                      <a16:colId xmlns:a16="http://schemas.microsoft.com/office/drawing/2014/main" val="2443127193"/>
                    </a:ext>
                  </a:extLst>
                </a:gridCol>
                <a:gridCol w="1327160">
                  <a:extLst>
                    <a:ext uri="{9D8B030D-6E8A-4147-A177-3AD203B41FA5}">
                      <a16:colId xmlns:a16="http://schemas.microsoft.com/office/drawing/2014/main" val="1500973475"/>
                    </a:ext>
                  </a:extLst>
                </a:gridCol>
                <a:gridCol w="1327160">
                  <a:extLst>
                    <a:ext uri="{9D8B030D-6E8A-4147-A177-3AD203B41FA5}">
                      <a16:colId xmlns:a16="http://schemas.microsoft.com/office/drawing/2014/main" val="1882905515"/>
                    </a:ext>
                  </a:extLst>
                </a:gridCol>
                <a:gridCol w="1327160">
                  <a:extLst>
                    <a:ext uri="{9D8B030D-6E8A-4147-A177-3AD203B41FA5}">
                      <a16:colId xmlns:a16="http://schemas.microsoft.com/office/drawing/2014/main" val="1684910127"/>
                    </a:ext>
                  </a:extLst>
                </a:gridCol>
                <a:gridCol w="1327160">
                  <a:extLst>
                    <a:ext uri="{9D8B030D-6E8A-4147-A177-3AD203B41FA5}">
                      <a16:colId xmlns:a16="http://schemas.microsoft.com/office/drawing/2014/main" val="3703960429"/>
                    </a:ext>
                  </a:extLst>
                </a:gridCol>
                <a:gridCol w="1327160">
                  <a:extLst>
                    <a:ext uri="{9D8B030D-6E8A-4147-A177-3AD203B41FA5}">
                      <a16:colId xmlns:a16="http://schemas.microsoft.com/office/drawing/2014/main" val="144826006"/>
                    </a:ext>
                  </a:extLst>
                </a:gridCol>
              </a:tblGrid>
              <a:tr h="723481">
                <a:tc>
                  <a:txBody>
                    <a:bodyPr/>
                    <a:lstStyle/>
                    <a:p>
                      <a:pPr algn="l" fontAlgn="ctr">
                        <a:spcBef>
                          <a:spcPts val="0"/>
                        </a:spcBef>
                        <a:spcAft>
                          <a:spcPts val="0"/>
                        </a:spcAft>
                      </a:pPr>
                      <a:r>
                        <a:rPr lang="en-US" sz="1600" u="none" strike="noStrike">
                          <a:solidFill>
                            <a:schemeClr val="bg1"/>
                          </a:solidFill>
                          <a:effectLst/>
                        </a:rPr>
                        <a:t>Criteria</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dirty="0">
                          <a:solidFill>
                            <a:schemeClr val="bg1"/>
                          </a:solidFill>
                          <a:effectLst/>
                        </a:rPr>
                        <a:t>Virtual Machines</a:t>
                      </a:r>
                      <a:endParaRPr lang="en-US" sz="1600" b="0" i="0" u="none" strike="noStrike" dirty="0">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a:solidFill>
                            <a:schemeClr val="bg1"/>
                          </a:solidFill>
                          <a:effectLst/>
                        </a:rPr>
                        <a:t>App Service</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a:solidFill>
                            <a:schemeClr val="bg1"/>
                          </a:solidFill>
                          <a:effectLst/>
                        </a:rPr>
                        <a:t>Service Fabric</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a:solidFill>
                            <a:schemeClr val="bg1"/>
                          </a:solidFill>
                          <a:effectLst/>
                        </a:rPr>
                        <a:t>Azure Functions</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a:solidFill>
                            <a:schemeClr val="bg1"/>
                          </a:solidFill>
                          <a:effectLst/>
                        </a:rPr>
                        <a:t>Azure Kubernetes Service</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a:solidFill>
                            <a:schemeClr val="bg1"/>
                          </a:solidFill>
                          <a:effectLst/>
                        </a:rPr>
                        <a:t>Container Instances</a:t>
                      </a:r>
                      <a:endParaRPr lang="en-US" sz="1600" b="0" i="0" u="none" strike="noStrike">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tc>
                  <a:txBody>
                    <a:bodyPr/>
                    <a:lstStyle/>
                    <a:p>
                      <a:pPr algn="l" fontAlgn="ctr">
                        <a:spcBef>
                          <a:spcPts val="0"/>
                        </a:spcBef>
                        <a:spcAft>
                          <a:spcPts val="0"/>
                        </a:spcAft>
                      </a:pPr>
                      <a:r>
                        <a:rPr lang="en-US" sz="1600" u="none" strike="noStrike" dirty="0">
                          <a:solidFill>
                            <a:schemeClr val="bg1"/>
                          </a:solidFill>
                          <a:effectLst/>
                        </a:rPr>
                        <a:t>Azure Batch</a:t>
                      </a:r>
                      <a:endParaRPr lang="en-US" sz="1600" b="0" i="0" u="none" strike="noStrike" dirty="0">
                        <a:solidFill>
                          <a:schemeClr val="bg1"/>
                        </a:solidFill>
                        <a:effectLst/>
                        <a:latin typeface="Arial" panose="020B0604020202020204" pitchFamily="34" charset="0"/>
                      </a:endParaRPr>
                    </a:p>
                  </a:txBody>
                  <a:tcPr marL="50227" marR="50227" marT="25113" marB="25113" anchor="ctr">
                    <a:solidFill>
                      <a:schemeClr val="tx2">
                        <a:lumMod val="75000"/>
                      </a:schemeClr>
                    </a:solidFill>
                  </a:tcPr>
                </a:tc>
                <a:extLst>
                  <a:ext uri="{0D108BD9-81ED-4DB2-BD59-A6C34878D82A}">
                    <a16:rowId xmlns:a16="http://schemas.microsoft.com/office/drawing/2014/main" val="2114512769"/>
                  </a:ext>
                </a:extLst>
              </a:tr>
              <a:tr h="723481">
                <a:tc>
                  <a:txBody>
                    <a:bodyPr/>
                    <a:lstStyle/>
                    <a:p>
                      <a:pPr algn="l" fontAlgn="ctr">
                        <a:spcBef>
                          <a:spcPts val="0"/>
                        </a:spcBef>
                        <a:spcAft>
                          <a:spcPts val="0"/>
                        </a:spcAft>
                      </a:pPr>
                      <a:r>
                        <a:rPr lang="en-US" sz="1600" u="none" strike="noStrike">
                          <a:effectLst/>
                        </a:rPr>
                        <a:t>SLA</a:t>
                      </a:r>
                      <a:endParaRPr lang="en-US" sz="1600" b="0" i="0" u="none" strike="noStrike">
                        <a:effectLst/>
                        <a:latin typeface="Arial" panose="020B0604020202020204" pitchFamily="34" charset="0"/>
                      </a:endParaRPr>
                    </a:p>
                  </a:txBody>
                  <a:tcPr marL="50227" marR="50227" marT="25113" marB="25113" anchor="ctr"/>
                </a:tc>
                <a:tc>
                  <a:txBody>
                    <a:bodyPr/>
                    <a:lstStyle/>
                    <a:p>
                      <a:pPr algn="l" fontAlgn="ctr">
                        <a:spcBef>
                          <a:spcPts val="0"/>
                        </a:spcBef>
                        <a:spcAft>
                          <a:spcPts val="0"/>
                        </a:spcAft>
                      </a:pPr>
                      <a:r>
                        <a:rPr lang="en-US" sz="1600" u="none" strike="noStrike">
                          <a:effectLst/>
                          <a:hlinkClick r:id="rId3"/>
                        </a:rPr>
                        <a:t>SLA for Virtual Machines</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4"/>
                        </a:rPr>
                        <a:t>SLA for App Service</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5"/>
                        </a:rPr>
                        <a:t>SLA for Service Fabric</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6"/>
                        </a:rPr>
                        <a:t>SLA for Functions</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7"/>
                        </a:rPr>
                        <a:t>SLA for AKS</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8"/>
                        </a:rPr>
                        <a:t>SLA for Container Instances</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9"/>
                        </a:rPr>
                        <a:t>SLA for Azure Batch</a:t>
                      </a:r>
                      <a:endParaRPr lang="en-US" sz="1600" b="0" i="0" u="none" strike="noStrike">
                        <a:effectLst/>
                        <a:latin typeface="Arial" panose="020B0604020202020204" pitchFamily="34" charset="0"/>
                      </a:endParaRPr>
                    </a:p>
                  </a:txBody>
                  <a:tcPr marL="50227" marR="50227" marT="25113" marB="25113" anchor="ctr">
                    <a:noFill/>
                  </a:tcPr>
                </a:tc>
                <a:extLst>
                  <a:ext uri="{0D108BD9-81ED-4DB2-BD59-A6C34878D82A}">
                    <a16:rowId xmlns:a16="http://schemas.microsoft.com/office/drawing/2014/main" val="820845021"/>
                  </a:ext>
                </a:extLst>
              </a:tr>
              <a:tr h="1158060">
                <a:tc>
                  <a:txBody>
                    <a:bodyPr/>
                    <a:lstStyle/>
                    <a:p>
                      <a:pPr algn="l" fontAlgn="ctr">
                        <a:spcBef>
                          <a:spcPts val="0"/>
                        </a:spcBef>
                        <a:spcAft>
                          <a:spcPts val="0"/>
                        </a:spcAft>
                      </a:pPr>
                      <a:r>
                        <a:rPr lang="en-US" sz="1600" u="none" strike="noStrike" dirty="0">
                          <a:effectLst/>
                        </a:rPr>
                        <a:t>Multi region failover</a:t>
                      </a:r>
                      <a:endParaRPr lang="en-US" sz="1600" b="0" i="0" u="none" strike="noStrike" dirty="0">
                        <a:effectLst/>
                        <a:latin typeface="Arial" panose="020B0604020202020204" pitchFamily="34" charset="0"/>
                      </a:endParaRPr>
                    </a:p>
                  </a:txBody>
                  <a:tcPr marL="50227" marR="50227" marT="25113" marB="25113" anchor="ctr"/>
                </a:tc>
                <a:tc>
                  <a:txBody>
                    <a:bodyPr/>
                    <a:lstStyle/>
                    <a:p>
                      <a:pPr algn="l" fontAlgn="ctr">
                        <a:spcBef>
                          <a:spcPts val="0"/>
                        </a:spcBef>
                        <a:spcAft>
                          <a:spcPts val="0"/>
                        </a:spcAft>
                      </a:pPr>
                      <a:r>
                        <a:rPr lang="en-US" sz="1600" u="none" strike="noStrike">
                          <a:effectLst/>
                        </a:rPr>
                        <a:t>Traffic manager</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rPr>
                        <a:t>Traffic manager</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rPr>
                        <a:t>Traffic manager, Multi-Region Cluster</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hlinkClick r:id="rId10"/>
                        </a:rPr>
                        <a:t>Azure Front Door</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a:effectLst/>
                        </a:rPr>
                        <a:t>Traffic manager</a:t>
                      </a:r>
                      <a:endParaRPr lang="en-US" sz="1600" b="0" i="0" u="none" strike="noStrike">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dirty="0">
                          <a:effectLst/>
                        </a:rPr>
                        <a:t>Not supported</a:t>
                      </a:r>
                      <a:endParaRPr lang="en-US" sz="1600" b="0" i="0" u="none" strike="noStrike" dirty="0">
                        <a:effectLst/>
                        <a:latin typeface="Arial" panose="020B0604020202020204" pitchFamily="34" charset="0"/>
                      </a:endParaRPr>
                    </a:p>
                  </a:txBody>
                  <a:tcPr marL="50227" marR="50227" marT="25113" marB="25113" anchor="ctr">
                    <a:noFill/>
                  </a:tcPr>
                </a:tc>
                <a:tc>
                  <a:txBody>
                    <a:bodyPr/>
                    <a:lstStyle/>
                    <a:p>
                      <a:pPr algn="l" fontAlgn="ctr">
                        <a:spcBef>
                          <a:spcPts val="0"/>
                        </a:spcBef>
                        <a:spcAft>
                          <a:spcPts val="0"/>
                        </a:spcAft>
                      </a:pPr>
                      <a:r>
                        <a:rPr lang="en-US" sz="1600" u="none" strike="noStrike" dirty="0">
                          <a:effectLst/>
                        </a:rPr>
                        <a:t>Not Supported</a:t>
                      </a:r>
                      <a:endParaRPr lang="en-US" sz="1600" b="0" i="0" u="none" strike="noStrike" dirty="0">
                        <a:effectLst/>
                        <a:latin typeface="Arial" panose="020B0604020202020204" pitchFamily="34" charset="0"/>
                      </a:endParaRPr>
                    </a:p>
                  </a:txBody>
                  <a:tcPr marL="50227" marR="50227" marT="25113" marB="25113" anchor="ctr">
                    <a:noFill/>
                  </a:tcPr>
                </a:tc>
                <a:extLst>
                  <a:ext uri="{0D108BD9-81ED-4DB2-BD59-A6C34878D82A}">
                    <a16:rowId xmlns:a16="http://schemas.microsoft.com/office/drawing/2014/main" val="1462347886"/>
                  </a:ext>
                </a:extLst>
              </a:tr>
            </a:tbl>
          </a:graphicData>
        </a:graphic>
      </p:graphicFrame>
    </p:spTree>
    <p:extLst>
      <p:ext uri="{BB962C8B-B14F-4D97-AF65-F5344CB8AC3E}">
        <p14:creationId xmlns:p14="http://schemas.microsoft.com/office/powerpoint/2010/main" val="303869715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Azure virtual machines</a:t>
            </a:r>
            <a:endParaRPr lang="en-US" dirty="0"/>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7090064" cy="3277820"/>
          </a:xfrm>
        </p:spPr>
        <p:txBody>
          <a:bodyPr vert="horz" wrap="square" lIns="0" tIns="0" rIns="0" bIns="0" rtlCol="0" anchor="t">
            <a:spAutoFit/>
          </a:bodyPr>
          <a:lstStyle/>
          <a:p>
            <a:pPr>
              <a:spcBef>
                <a:spcPts val="0"/>
              </a:spcBef>
              <a:spcAft>
                <a:spcPts val="1800"/>
              </a:spcAft>
            </a:pPr>
            <a:r>
              <a:rPr lang="en-IE" dirty="0">
                <a:latin typeface="+mn-lt"/>
                <a:cs typeface="Segoe UI Semilight"/>
              </a:rPr>
              <a:t>Azure</a:t>
            </a:r>
            <a:r>
              <a:rPr lang="en-IE" b="1" dirty="0">
                <a:latin typeface="+mn-lt"/>
                <a:cs typeface="Segoe UI Semilight"/>
              </a:rPr>
              <a:t> Virtual Machines (VM)</a:t>
            </a:r>
            <a:r>
              <a:rPr lang="en-IE" dirty="0">
                <a:latin typeface="+mn-lt"/>
                <a:cs typeface="Segoe UI Semilight"/>
              </a:rPr>
              <a:t> </a:t>
            </a:r>
            <a:r>
              <a:rPr lang="en-IE" dirty="0">
                <a:cs typeface="Segoe UI Semilight"/>
              </a:rPr>
              <a:t>are </a:t>
            </a:r>
            <a:r>
              <a:rPr lang="en-IE" dirty="0">
                <a:latin typeface="+mn-lt"/>
                <a:cs typeface="Segoe UI Semilight"/>
              </a:rPr>
              <a:t>software emulations of physical computers. </a:t>
            </a:r>
          </a:p>
          <a:p>
            <a:pPr marL="342900" indent="-342900">
              <a:spcBef>
                <a:spcPts val="0"/>
              </a:spcBef>
              <a:spcAft>
                <a:spcPts val="1800"/>
              </a:spcAft>
              <a:buFont typeface="Arial" panose="020B0604020202020204" pitchFamily="34" charset="0"/>
              <a:buChar char="•"/>
            </a:pPr>
            <a:r>
              <a:rPr lang="en-IE" dirty="0">
                <a:latin typeface="+mn-lt"/>
                <a:cs typeface="Segoe UI Semilight"/>
              </a:rPr>
              <a:t>Includes virtual processor, memory, storage, and networking. </a:t>
            </a:r>
          </a:p>
          <a:p>
            <a:pPr marL="342900" indent="-342900">
              <a:spcBef>
                <a:spcPts val="0"/>
              </a:spcBef>
              <a:spcAft>
                <a:spcPts val="1800"/>
              </a:spcAft>
              <a:buFont typeface="Arial" panose="020B0604020202020204" pitchFamily="34" charset="0"/>
              <a:buChar char="•"/>
            </a:pPr>
            <a:r>
              <a:rPr lang="en-IE" dirty="0">
                <a:cs typeface="Segoe UI Semilight"/>
              </a:rPr>
              <a:t>IaaS offering that provides total control and customization.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2888" y="1595443"/>
            <a:ext cx="3392057" cy="3392057"/>
          </a:xfrm>
          <a:prstGeom prst="rect">
            <a:avLst/>
          </a:prstGeom>
        </p:spPr>
      </p:pic>
      <p:sp>
        <p:nvSpPr>
          <p:cNvPr id="4" name="Footer Placeholder 1">
            <a:extLst>
              <a:ext uri="{FF2B5EF4-FFF2-40B4-BE49-F238E27FC236}">
                <a16:creationId xmlns:a16="http://schemas.microsoft.com/office/drawing/2014/main" id="{387E4514-B0FC-4095-9DEC-60D36769182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b="1" dirty="0">
                <a:latin typeface="+mn-lt"/>
                <a:cs typeface="Segoe UI Light" panose="020B0502040204020203" pitchFamily="34" charset="0"/>
              </a:rPr>
              <a:t>Provisioning Solutions for Azure Compute Infrastructure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559358"/>
            <a:ext cx="10275045" cy="3067506"/>
          </a:xfrm>
        </p:spPr>
        <p:txBody>
          <a:bodyPr/>
          <a:lstStyle/>
          <a:p>
            <a:pPr>
              <a:spcAft>
                <a:spcPts val="1176"/>
              </a:spcAft>
            </a:pPr>
            <a:r>
              <a:rPr lang="en-US" sz="2800" b="1" dirty="0">
                <a:cs typeface="Segoe UI" panose="020B0502040204020203" pitchFamily="34" charset="0"/>
              </a:rPr>
              <a:t>Why automate compute provisioning?</a:t>
            </a:r>
          </a:p>
          <a:p>
            <a:pPr marL="457200" indent="-457200">
              <a:spcAft>
                <a:spcPts val="1176"/>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Faster Deployment </a:t>
            </a:r>
          </a:p>
          <a:p>
            <a:pPr>
              <a:spcAft>
                <a:spcPts val="1176"/>
              </a:spcAft>
            </a:pPr>
            <a:endParaRPr lang="en-US" sz="2800" dirty="0">
              <a:latin typeface="Segoe UI" panose="020B0502040204020203" pitchFamily="34" charset="0"/>
              <a:cs typeface="Segoe UI" panose="020B0502040204020203" pitchFamily="34" charset="0"/>
            </a:endParaRPr>
          </a:p>
          <a:p>
            <a:pPr>
              <a:spcAft>
                <a:spcPts val="1176"/>
              </a:spcAft>
            </a:pPr>
            <a:r>
              <a:rPr lang="en-US" sz="2800" b="1" dirty="0">
                <a:cs typeface="Segoe UI" panose="020B0502040204020203" pitchFamily="34" charset="0"/>
              </a:rPr>
              <a:t>Automated provisioning provides…</a:t>
            </a:r>
          </a:p>
          <a:p>
            <a:pPr marL="457200" indent="-457200">
              <a:spcAft>
                <a:spcPts val="1176"/>
              </a:spcAft>
              <a:buFont typeface="Arial" panose="020B0604020202020204" pitchFamily="34" charset="0"/>
              <a:buChar char="•"/>
            </a:pPr>
            <a:r>
              <a:rPr lang="en-US" sz="2800" dirty="0">
                <a:latin typeface="Segoe UI" panose="020B0502040204020203" pitchFamily="34" charset="0"/>
                <a:cs typeface="Segoe UI" panose="020B0502040204020203" pitchFamily="34" charset="0"/>
              </a:rPr>
              <a:t>Reduce complexity</a:t>
            </a:r>
          </a:p>
        </p:txBody>
      </p:sp>
      <p:pic>
        <p:nvPicPr>
          <p:cNvPr id="2" name="Graphic 1">
            <a:extLst>
              <a:ext uri="{FF2B5EF4-FFF2-40B4-BE49-F238E27FC236}">
                <a16:creationId xmlns:a16="http://schemas.microsoft.com/office/drawing/2014/main" id="{4FFCF74E-88B7-4FAD-9FF2-BB053159F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50980" y="5088118"/>
            <a:ext cx="1211483" cy="1211483"/>
          </a:xfrm>
          <a:prstGeom prst="rect">
            <a:avLst/>
          </a:prstGeom>
        </p:spPr>
      </p:pic>
    </p:spTree>
    <p:extLst>
      <p:ext uri="{BB962C8B-B14F-4D97-AF65-F5344CB8AC3E}">
        <p14:creationId xmlns:p14="http://schemas.microsoft.com/office/powerpoint/2010/main" val="27119295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5561"/>
            <a:ext cx="11341268" cy="680196"/>
          </a:xfrm>
        </p:spPr>
        <p:txBody>
          <a:bodyPr/>
          <a:lstStyle/>
          <a:p>
            <a:r>
              <a:rPr lang="en-US" b="1" dirty="0">
                <a:latin typeface="+mn-lt"/>
                <a:cs typeface="Segoe UI Light" panose="020B0502040204020203" pitchFamily="34" charset="0"/>
              </a:rPr>
              <a:t>Custom Script Extension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307150"/>
            <a:ext cx="5640005" cy="4647426"/>
          </a:xfrm>
        </p:spPr>
        <p:txBody>
          <a:bodyPr/>
          <a:lstStyle/>
          <a:p>
            <a:pPr marL="342900" indent="-342900">
              <a:spcAft>
                <a:spcPts val="2400"/>
              </a:spcAft>
              <a:buFont typeface="Arial" panose="020B0604020202020204" pitchFamily="34" charset="0"/>
              <a:buChar char="•"/>
            </a:pPr>
            <a:r>
              <a:rPr lang="en-US" sz="2000" b="1" dirty="0">
                <a:latin typeface="Segoe UI" panose="020B0502040204020203" pitchFamily="34" charset="0"/>
                <a:cs typeface="Segoe UI" panose="020B0502040204020203" pitchFamily="34" charset="0"/>
              </a:rPr>
              <a:t>PowerShell</a:t>
            </a:r>
            <a:r>
              <a:rPr lang="en-US" sz="2000" dirty="0">
                <a:latin typeface="Segoe UI" panose="020B0502040204020203" pitchFamily="34" charset="0"/>
                <a:cs typeface="Segoe UI" panose="020B0502040204020203" pitchFamily="34" charset="0"/>
              </a:rPr>
              <a:t> scripts on a file server, </a:t>
            </a:r>
            <a:r>
              <a:rPr lang="en-US" sz="2000" b="1" dirty="0">
                <a:latin typeface="Segoe UI" panose="020B0502040204020203" pitchFamily="34" charset="0"/>
                <a:cs typeface="Segoe UI" panose="020B0502040204020203" pitchFamily="34" charset="0"/>
              </a:rPr>
              <a:t>GitHub</a:t>
            </a:r>
            <a:r>
              <a:rPr lang="en-US" sz="2000" dirty="0">
                <a:latin typeface="Segoe UI" panose="020B0502040204020203" pitchFamily="34" charset="0"/>
                <a:cs typeface="Segoe UI" panose="020B0502040204020203" pitchFamily="34" charset="0"/>
              </a:rPr>
              <a:t>, Azure Storage, or other location can be accessible to a VM </a:t>
            </a:r>
          </a:p>
          <a:p>
            <a:pPr marL="342900" indent="-342900">
              <a:spcAft>
                <a:spcPts val="24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An </a:t>
            </a:r>
            <a:r>
              <a:rPr lang="en-US" sz="2000" b="1" dirty="0">
                <a:latin typeface="Segoe UI" panose="020B0502040204020203" pitchFamily="34" charset="0"/>
                <a:cs typeface="Segoe UI" panose="020B0502040204020203" pitchFamily="34" charset="0"/>
              </a:rPr>
              <a:t>extension</a:t>
            </a:r>
            <a:r>
              <a:rPr lang="en-US" sz="2000" dirty="0">
                <a:latin typeface="Segoe UI" panose="020B0502040204020203" pitchFamily="34" charset="0"/>
                <a:cs typeface="Segoe UI" panose="020B0502040204020203" pitchFamily="34" charset="0"/>
              </a:rPr>
              <a:t> looks for a script that should be run on the VM </a:t>
            </a:r>
          </a:p>
          <a:p>
            <a:pPr marL="342900" indent="-342900">
              <a:spcAft>
                <a:spcPts val="24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The script is download</a:t>
            </a:r>
            <a:r>
              <a:rPr lang="en-US" sz="2000" b="1" dirty="0">
                <a:latin typeface="Segoe UI" panose="020B0502040204020203" pitchFamily="34" charset="0"/>
                <a:cs typeface="Segoe UI" panose="020B0502040204020203" pitchFamily="34" charset="0"/>
              </a:rPr>
              <a:t>ed and executed on the target VM</a:t>
            </a:r>
            <a:r>
              <a:rPr lang="en-US" sz="2000" dirty="0">
                <a:latin typeface="Segoe UI" panose="020B0502040204020203" pitchFamily="34" charset="0"/>
                <a:cs typeface="Segoe UI" panose="020B0502040204020203" pitchFamily="34" charset="0"/>
              </a:rPr>
              <a:t> to apply the changes described in the script </a:t>
            </a:r>
          </a:p>
          <a:p>
            <a:pPr marL="342900" indent="-342900">
              <a:spcAft>
                <a:spcPts val="24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Add a custom script extension to a virtual machine through </a:t>
            </a:r>
            <a:r>
              <a:rPr lang="en-US" sz="2000" b="1" dirty="0">
                <a:latin typeface="Segoe UI" panose="020B0502040204020203" pitchFamily="34" charset="0"/>
                <a:cs typeface="Segoe UI" panose="020B0502040204020203" pitchFamily="34" charset="0"/>
              </a:rPr>
              <a:t>Azure Resource Manager templates</a:t>
            </a:r>
            <a:r>
              <a:rPr lang="en-US" sz="2000" dirty="0">
                <a:latin typeface="Segoe UI" panose="020B0502040204020203" pitchFamily="34" charset="0"/>
                <a:cs typeface="Segoe UI" panose="020B0502040204020203" pitchFamily="34" charset="0"/>
              </a:rPr>
              <a:t>, </a:t>
            </a:r>
            <a:r>
              <a:rPr lang="en-US" sz="2000" b="1" dirty="0">
                <a:latin typeface="Segoe UI" panose="020B0502040204020203" pitchFamily="34" charset="0"/>
                <a:cs typeface="Segoe UI" panose="020B0502040204020203" pitchFamily="34" charset="0"/>
              </a:rPr>
              <a:t>PowerShell</a:t>
            </a:r>
            <a:r>
              <a:rPr lang="en-US" sz="2000" dirty="0">
                <a:latin typeface="Segoe UI" panose="020B0502040204020203" pitchFamily="34" charset="0"/>
                <a:cs typeface="Segoe UI" panose="020B0502040204020203" pitchFamily="34" charset="0"/>
              </a:rPr>
              <a:t>, or the </a:t>
            </a:r>
            <a:r>
              <a:rPr lang="en-US" sz="2000" b="1" dirty="0">
                <a:latin typeface="Segoe UI" panose="020B0502040204020203" pitchFamily="34" charset="0"/>
                <a:cs typeface="Segoe UI" panose="020B0502040204020203" pitchFamily="34" charset="0"/>
              </a:rPr>
              <a:t>Azure CLI</a:t>
            </a:r>
          </a:p>
        </p:txBody>
      </p:sp>
      <p:pic>
        <p:nvPicPr>
          <p:cNvPr id="3" name="Picture 2">
            <a:hlinkClick r:id="rId3"/>
            <a:extLst>
              <a:ext uri="{FF2B5EF4-FFF2-40B4-BE49-F238E27FC236}">
                <a16:creationId xmlns:a16="http://schemas.microsoft.com/office/drawing/2014/main" id="{BDBEDD81-8094-479A-9D79-C7FF634539B6}"/>
              </a:ext>
            </a:extLst>
          </p:cNvPr>
          <p:cNvPicPr>
            <a:picLocks noChangeAspect="1"/>
          </p:cNvPicPr>
          <p:nvPr/>
        </p:nvPicPr>
        <p:blipFill>
          <a:blip r:embed="rId4"/>
          <a:stretch>
            <a:fillRect/>
          </a:stretch>
        </p:blipFill>
        <p:spPr>
          <a:xfrm>
            <a:off x="6183699" y="2087217"/>
            <a:ext cx="5969188" cy="2849951"/>
          </a:xfrm>
          <a:prstGeom prst="rect">
            <a:avLst/>
          </a:prstGeom>
        </p:spPr>
      </p:pic>
    </p:spTree>
    <p:extLst>
      <p:ext uri="{BB962C8B-B14F-4D97-AF65-F5344CB8AC3E}">
        <p14:creationId xmlns:p14="http://schemas.microsoft.com/office/powerpoint/2010/main" val="1207599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latin typeface="+mn-lt"/>
                <a:cs typeface="Segoe UI Light" panose="020B0502040204020203" pitchFamily="34" charset="0"/>
              </a:rPr>
              <a:t>Desired State Configuration (DSC) Extensions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18643" y="1158524"/>
            <a:ext cx="6453060" cy="5375831"/>
          </a:xfrm>
        </p:spPr>
        <p:txBody>
          <a:bodyPr/>
          <a:lstStyle/>
          <a:p>
            <a:pPr marL="342900" indent="-34290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DSC de</a:t>
            </a:r>
            <a:r>
              <a:rPr lang="en-US" sz="2200" b="1" dirty="0">
                <a:latin typeface="Segoe UI" panose="020B0502040204020203" pitchFamily="34" charset="0"/>
                <a:cs typeface="Segoe UI" panose="020B0502040204020203" pitchFamily="34" charset="0"/>
              </a:rPr>
              <a:t>fines a state </a:t>
            </a:r>
            <a:r>
              <a:rPr lang="en-US" sz="2200" dirty="0">
                <a:latin typeface="Segoe UI" panose="020B0502040204020203" pitchFamily="34" charset="0"/>
                <a:cs typeface="Segoe UI" panose="020B0502040204020203" pitchFamily="34" charset="0"/>
              </a:rPr>
              <a:t>for machines instead of writing manual instructions on how to achieve a state for each machine </a:t>
            </a:r>
          </a:p>
          <a:p>
            <a:pPr marL="342900" indent="-34290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A DSC extension handler can </a:t>
            </a:r>
            <a:r>
              <a:rPr lang="en-US" sz="2200" b="1" dirty="0">
                <a:latin typeface="Segoe UI" panose="020B0502040204020203" pitchFamily="34" charset="0"/>
                <a:cs typeface="Segoe UI" panose="020B0502040204020203" pitchFamily="34" charset="0"/>
              </a:rPr>
              <a:t>enforce states</a:t>
            </a:r>
            <a:endParaRPr lang="en-US" sz="2200" dirty="0">
              <a:latin typeface="Segoe UI" panose="020B0502040204020203" pitchFamily="34" charset="0"/>
              <a:cs typeface="Segoe UI" panose="020B0502040204020203" pitchFamily="34" charset="0"/>
            </a:endParaRPr>
          </a:p>
          <a:p>
            <a:pPr marL="342900" indent="-34290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The configurations for states can be in various locations– Azure Blob storage, internal file storage</a:t>
            </a:r>
          </a:p>
          <a:p>
            <a:pPr marL="342900" indent="-34290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The DSC extension handler grabs the configuration and implements the state on the target VM</a:t>
            </a:r>
          </a:p>
          <a:p>
            <a:pPr marL="342900" indent="-342900">
              <a:spcAft>
                <a:spcPts val="1800"/>
              </a:spcAft>
              <a:buFont typeface="Arial" panose="020B0604020202020204" pitchFamily="34" charset="0"/>
              <a:buChar char="•"/>
            </a:pPr>
            <a:r>
              <a:rPr lang="en-US" sz="2200" dirty="0">
                <a:latin typeface="Segoe UI" panose="020B0502040204020203" pitchFamily="34" charset="0"/>
                <a:cs typeface="Segoe UI" panose="020B0502040204020203" pitchFamily="34" charset="0"/>
              </a:rPr>
              <a:t>If reboots are necessary, DSC continues to execute the state configuration </a:t>
            </a:r>
            <a:r>
              <a:rPr lang="en-US" sz="2200" b="1" u="sng" dirty="0">
                <a:latin typeface="Segoe UI" panose="020B0502040204020203" pitchFamily="34" charset="0"/>
                <a:cs typeface="Segoe UI" panose="020B0502040204020203" pitchFamily="34" charset="0"/>
              </a:rPr>
              <a:t>after the reboots are completed</a:t>
            </a:r>
          </a:p>
        </p:txBody>
      </p:sp>
      <p:pic>
        <p:nvPicPr>
          <p:cNvPr id="5" name="Picture 4">
            <a:hlinkClick r:id="rId3"/>
            <a:extLst>
              <a:ext uri="{FF2B5EF4-FFF2-40B4-BE49-F238E27FC236}">
                <a16:creationId xmlns:a16="http://schemas.microsoft.com/office/drawing/2014/main" id="{39A17319-A13C-4D49-9934-2176319DF520}"/>
              </a:ext>
            </a:extLst>
          </p:cNvPr>
          <p:cNvPicPr>
            <a:picLocks noChangeAspect="1"/>
          </p:cNvPicPr>
          <p:nvPr/>
        </p:nvPicPr>
        <p:blipFill>
          <a:blip r:embed="rId4"/>
          <a:stretch>
            <a:fillRect/>
          </a:stretch>
        </p:blipFill>
        <p:spPr>
          <a:xfrm>
            <a:off x="6871703" y="1759565"/>
            <a:ext cx="5282761" cy="2877891"/>
          </a:xfrm>
          <a:prstGeom prst="rect">
            <a:avLst/>
          </a:prstGeom>
        </p:spPr>
      </p:pic>
      <p:grpSp>
        <p:nvGrpSpPr>
          <p:cNvPr id="6" name="Group 5">
            <a:extLst>
              <a:ext uri="{FF2B5EF4-FFF2-40B4-BE49-F238E27FC236}">
                <a16:creationId xmlns:a16="http://schemas.microsoft.com/office/drawing/2014/main" id="{0A432810-B25E-4025-8B09-4A3558CAFCEB}"/>
              </a:ext>
            </a:extLst>
          </p:cNvPr>
          <p:cNvGrpSpPr/>
          <p:nvPr/>
        </p:nvGrpSpPr>
        <p:grpSpPr>
          <a:xfrm>
            <a:off x="8326953" y="4792210"/>
            <a:ext cx="1795730" cy="1833611"/>
            <a:chOff x="8174553" y="4828577"/>
            <a:chExt cx="1795730" cy="1833611"/>
          </a:xfrm>
        </p:grpSpPr>
        <p:pic>
          <p:nvPicPr>
            <p:cNvPr id="3" name="Picture 2">
              <a:extLst>
                <a:ext uri="{FF2B5EF4-FFF2-40B4-BE49-F238E27FC236}">
                  <a16:creationId xmlns:a16="http://schemas.microsoft.com/office/drawing/2014/main" id="{61B43CAA-8277-48BF-973D-6CCDE8F39DF4}"/>
                </a:ext>
              </a:extLst>
            </p:cNvPr>
            <p:cNvPicPr>
              <a:picLocks noChangeAspect="1"/>
            </p:cNvPicPr>
            <p:nvPr/>
          </p:nvPicPr>
          <p:blipFill>
            <a:blip r:embed="rId5"/>
            <a:stretch>
              <a:fillRect/>
            </a:stretch>
          </p:blipFill>
          <p:spPr>
            <a:xfrm>
              <a:off x="8174553" y="4828577"/>
              <a:ext cx="1795730" cy="1547812"/>
            </a:xfrm>
            <a:prstGeom prst="rect">
              <a:avLst/>
            </a:prstGeom>
          </p:spPr>
        </p:pic>
        <p:sp>
          <p:nvSpPr>
            <p:cNvPr id="4" name="TextBox 3">
              <a:extLst>
                <a:ext uri="{FF2B5EF4-FFF2-40B4-BE49-F238E27FC236}">
                  <a16:creationId xmlns:a16="http://schemas.microsoft.com/office/drawing/2014/main" id="{1F4493BA-1FA0-4B62-A313-7779CE45AFAB}"/>
                </a:ext>
              </a:extLst>
            </p:cNvPr>
            <p:cNvSpPr txBox="1"/>
            <p:nvPr/>
          </p:nvSpPr>
          <p:spPr>
            <a:xfrm>
              <a:off x="8368379" y="6172823"/>
              <a:ext cx="1408078" cy="489365"/>
            </a:xfrm>
            <a:prstGeom prst="rect">
              <a:avLst/>
            </a:prstGeom>
            <a:noFill/>
          </p:spPr>
          <p:txBody>
            <a:bodyPr wrap="none" lIns="182880" tIns="146304" rIns="182880" bIns="146304" rtlCol="0">
              <a:spAutoFit/>
            </a:bodyPr>
            <a:lstStyle/>
            <a:p>
              <a:pPr>
                <a:lnSpc>
                  <a:spcPct val="90000"/>
                </a:lnSpc>
                <a:spcAft>
                  <a:spcPts val="600"/>
                </a:spcAft>
              </a:pPr>
              <a:r>
                <a:rPr lang="en-HK" sz="1400" b="1" u="sng" dirty="0">
                  <a:gradFill>
                    <a:gsLst>
                      <a:gs pos="2917">
                        <a:schemeClr val="tx1"/>
                      </a:gs>
                      <a:gs pos="30000">
                        <a:schemeClr val="tx1"/>
                      </a:gs>
                    </a:gsLst>
                    <a:lin ang="5400000" scaled="0"/>
                  </a:gradFill>
                </a:rPr>
                <a:t>IisInstall.ps1</a:t>
              </a:r>
            </a:p>
          </p:txBody>
        </p:sp>
      </p:grpSp>
      <p:sp>
        <p:nvSpPr>
          <p:cNvPr id="7" name="Rectangle 6">
            <a:extLst>
              <a:ext uri="{FF2B5EF4-FFF2-40B4-BE49-F238E27FC236}">
                <a16:creationId xmlns:a16="http://schemas.microsoft.com/office/drawing/2014/main" id="{FE70DB7C-4339-40E7-A674-8C09EA656A03}"/>
              </a:ext>
            </a:extLst>
          </p:cNvPr>
          <p:cNvSpPr/>
          <p:nvPr/>
        </p:nvSpPr>
        <p:spPr bwMode="auto">
          <a:xfrm>
            <a:off x="7848600" y="4637456"/>
            <a:ext cx="2800350" cy="1988365"/>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HK"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8975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6BC0-4227-4311-9C8C-653ACC1AC030}"/>
              </a:ext>
            </a:extLst>
          </p:cNvPr>
          <p:cNvSpPr>
            <a:spLocks noGrp="1"/>
          </p:cNvSpPr>
          <p:nvPr>
            <p:ph type="title"/>
          </p:nvPr>
        </p:nvSpPr>
        <p:spPr/>
        <p:txBody>
          <a:bodyPr/>
          <a:lstStyle/>
          <a:p>
            <a:r>
              <a:rPr lang="en-US" dirty="0">
                <a:ea typeface="+mj-lt"/>
                <a:cs typeface="+mj-lt"/>
              </a:rPr>
              <a:t>First thing first</a:t>
            </a:r>
            <a:endParaRPr lang="en-US" dirty="0"/>
          </a:p>
        </p:txBody>
      </p:sp>
      <p:sp>
        <p:nvSpPr>
          <p:cNvPr id="3" name="Text Placeholder 2">
            <a:extLst>
              <a:ext uri="{FF2B5EF4-FFF2-40B4-BE49-F238E27FC236}">
                <a16:creationId xmlns:a16="http://schemas.microsoft.com/office/drawing/2014/main" id="{049FA5A5-C1E3-436B-AF74-E375BB247333}"/>
              </a:ext>
            </a:extLst>
          </p:cNvPr>
          <p:cNvSpPr>
            <a:spLocks noGrp="1"/>
          </p:cNvSpPr>
          <p:nvPr>
            <p:ph sz="quarter" idx="10"/>
          </p:nvPr>
        </p:nvSpPr>
        <p:spPr>
          <a:xfrm>
            <a:off x="419100" y="1456897"/>
            <a:ext cx="11340811" cy="369332"/>
          </a:xfrm>
        </p:spPr>
        <p:txBody>
          <a:bodyPr vert="horz" wrap="square" lIns="0" tIns="0" rIns="0" bIns="0" rtlCol="0" anchor="t">
            <a:spAutoFit/>
          </a:bodyPr>
          <a:lstStyle/>
          <a:p>
            <a:pPr marL="342900" indent="-342900">
              <a:buFont typeface="Arial" panose="020B0604020202020204" pitchFamily="34" charset="0"/>
              <a:buChar char="•"/>
            </a:pPr>
            <a:r>
              <a:rPr lang="en-US" dirty="0">
                <a:latin typeface="+mn-lt"/>
                <a:cs typeface="Segoe UI Semilight"/>
              </a:rPr>
              <a:t>Pronounce it correctly</a:t>
            </a:r>
            <a:endParaRPr lang="en-US" dirty="0">
              <a:latin typeface="+mn-lt"/>
            </a:endParaRPr>
          </a:p>
        </p:txBody>
      </p:sp>
      <p:pic>
        <p:nvPicPr>
          <p:cNvPr id="1026" name="Picture 2" descr="Microsoft Azure Management - Imagar Solutions Company">
            <a:extLst>
              <a:ext uri="{FF2B5EF4-FFF2-40B4-BE49-F238E27FC236}">
                <a16:creationId xmlns:a16="http://schemas.microsoft.com/office/drawing/2014/main" id="{D2C9F45E-41FF-4221-BC06-302A42055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4094" y="2523285"/>
            <a:ext cx="3603812" cy="22580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7E0F97-FD2C-414C-B122-B01C2747B38F}"/>
              </a:ext>
            </a:extLst>
          </p:cNvPr>
          <p:cNvSpPr txBox="1"/>
          <p:nvPr/>
        </p:nvSpPr>
        <p:spPr>
          <a:xfrm>
            <a:off x="2886636" y="5031772"/>
            <a:ext cx="6405282" cy="363946"/>
          </a:xfrm>
          <a:prstGeom prst="rect">
            <a:avLst/>
          </a:prstGeom>
          <a:noFill/>
        </p:spPr>
        <p:txBody>
          <a:bodyPr wrap="square">
            <a:spAutoFit/>
          </a:bodyPr>
          <a:lstStyle/>
          <a:p>
            <a:pPr algn="ctr"/>
            <a:r>
              <a:rPr lang="en-HK" dirty="0">
                <a:hlinkClick r:id="rId4"/>
              </a:rPr>
              <a:t>https://www.youtube.com/watch?v=KXkBZCe699A&amp;t=2s</a:t>
            </a:r>
            <a:endParaRPr lang="en-HK" dirty="0"/>
          </a:p>
        </p:txBody>
      </p:sp>
      <p:sp>
        <p:nvSpPr>
          <p:cNvPr id="9" name="TextBox 8">
            <a:extLst>
              <a:ext uri="{FF2B5EF4-FFF2-40B4-BE49-F238E27FC236}">
                <a16:creationId xmlns:a16="http://schemas.microsoft.com/office/drawing/2014/main" id="{F8182883-7DF7-414C-8DBE-75B909488F86}"/>
              </a:ext>
            </a:extLst>
          </p:cNvPr>
          <p:cNvSpPr txBox="1"/>
          <p:nvPr/>
        </p:nvSpPr>
        <p:spPr>
          <a:xfrm>
            <a:off x="4817409" y="5678468"/>
            <a:ext cx="2543735" cy="363946"/>
          </a:xfrm>
          <a:prstGeom prst="rect">
            <a:avLst/>
          </a:prstGeom>
          <a:noFill/>
        </p:spPr>
        <p:txBody>
          <a:bodyPr wrap="square">
            <a:spAutoFit/>
          </a:bodyPr>
          <a:lstStyle/>
          <a:p>
            <a:pPr algn="ctr"/>
            <a:r>
              <a:rPr lang="en-HK" dirty="0">
                <a:hlinkClick r:id="rId5"/>
              </a:rPr>
              <a:t>https://bit.ly/3EVYAj7</a:t>
            </a:r>
            <a:endParaRPr lang="en-HK" dirty="0"/>
          </a:p>
        </p:txBody>
      </p:sp>
    </p:spTree>
    <p:extLst>
      <p:ext uri="{BB962C8B-B14F-4D97-AF65-F5344CB8AC3E}">
        <p14:creationId xmlns:p14="http://schemas.microsoft.com/office/powerpoint/2010/main" val="32815585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Azure App Services</a:t>
            </a:r>
            <a:endParaRPr lang="en-US" dirty="0"/>
          </a:p>
        </p:txBody>
      </p:sp>
      <p:pic>
        <p:nvPicPr>
          <p:cNvPr id="7" name="Graphic 6" descr="The Azure App Service icon - cloud shape surrounded by several example apps.">
            <a:extLst>
              <a:ext uri="{FF2B5EF4-FFF2-40B4-BE49-F238E27FC236}">
                <a16:creationId xmlns:a16="http://schemas.microsoft.com/office/drawing/2014/main" id="{28563136-AE71-4BE5-9B15-BD8066D524F1}"/>
              </a:ext>
            </a:extLst>
          </p:cNvPr>
          <p:cNvPicPr>
            <a:picLocks noChangeAspect="1"/>
          </p:cNvPicPr>
          <p:nvPr/>
        </p:nvPicPr>
        <p:blipFill>
          <a:blip r:embed="rId3"/>
          <a:srcRect/>
          <a:stretch/>
        </p:blipFill>
        <p:spPr>
          <a:xfrm>
            <a:off x="418643" y="1674428"/>
            <a:ext cx="2825439" cy="2698453"/>
          </a:xfrm>
          <a:prstGeom prst="rect">
            <a:avLst/>
          </a:prstGeom>
        </p:spPr>
      </p:pic>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3558589" y="1674428"/>
            <a:ext cx="7840686" cy="2908489"/>
          </a:xfrm>
        </p:spPr>
        <p:txBody>
          <a:bodyPr vert="horz" wrap="square" lIns="0" tIns="0" rIns="0" bIns="0" rtlCol="0" anchor="t">
            <a:spAutoFit/>
          </a:bodyPr>
          <a:lstStyle/>
          <a:p>
            <a:pPr>
              <a:spcBef>
                <a:spcPts val="0"/>
              </a:spcBef>
              <a:spcAft>
                <a:spcPts val="1800"/>
              </a:spcAft>
            </a:pPr>
            <a:r>
              <a:rPr lang="en-IE" dirty="0">
                <a:latin typeface="+mn-lt"/>
                <a:cs typeface="Segoe UI Semilight"/>
              </a:rPr>
              <a:t>Azure</a:t>
            </a:r>
            <a:r>
              <a:rPr lang="en-IE" b="1" dirty="0">
                <a:latin typeface="+mn-lt"/>
                <a:cs typeface="Segoe UI Semilight"/>
              </a:rPr>
              <a:t> App Services </a:t>
            </a:r>
            <a:r>
              <a:rPr lang="en-IE" dirty="0">
                <a:latin typeface="+mn-lt"/>
                <a:cs typeface="Segoe UI Semilight"/>
              </a:rPr>
              <a:t>is a fully managed platform to build, deploy, and scale web apps and APIs quickly. </a:t>
            </a:r>
          </a:p>
          <a:p>
            <a:pPr marL="342900" indent="-342900">
              <a:spcBef>
                <a:spcPts val="0"/>
              </a:spcBef>
              <a:spcAft>
                <a:spcPts val="1800"/>
              </a:spcAft>
              <a:buFont typeface="Arial" panose="020B0604020202020204" pitchFamily="34" charset="0"/>
              <a:buChar char="•"/>
            </a:pPr>
            <a:r>
              <a:rPr lang="en-IE" dirty="0">
                <a:latin typeface="+mn-lt"/>
                <a:cs typeface="Segoe UI Semilight"/>
              </a:rPr>
              <a:t>Works with .</a:t>
            </a:r>
            <a:r>
              <a:rPr lang="en-IE" dirty="0">
                <a:cs typeface="Segoe UI Semilight"/>
              </a:rPr>
              <a:t>NET</a:t>
            </a:r>
            <a:r>
              <a:rPr lang="en-IE" dirty="0">
                <a:latin typeface="+mn-lt"/>
                <a:cs typeface="Segoe UI Semilight"/>
              </a:rPr>
              <a:t>, .</a:t>
            </a:r>
            <a:r>
              <a:rPr lang="en-IE" dirty="0">
                <a:cs typeface="Segoe UI Semilight"/>
              </a:rPr>
              <a:t>NET</a:t>
            </a:r>
            <a:r>
              <a:rPr lang="en-IE" dirty="0">
                <a:latin typeface="+mn-lt"/>
                <a:cs typeface="Segoe UI Semilight"/>
              </a:rPr>
              <a:t> Core, Node.js, Java, </a:t>
            </a:r>
            <a:r>
              <a:rPr lang="en-IE" dirty="0">
                <a:cs typeface="Segoe UI Semilight"/>
              </a:rPr>
              <a:t>Python</a:t>
            </a:r>
            <a:r>
              <a:rPr lang="en-IE" dirty="0">
                <a:latin typeface="+mn-lt"/>
                <a:cs typeface="Segoe UI Semilight"/>
              </a:rPr>
              <a:t>, or php.</a:t>
            </a:r>
          </a:p>
          <a:p>
            <a:pPr marL="342900" indent="-342900">
              <a:spcBef>
                <a:spcPts val="0"/>
              </a:spcBef>
              <a:spcAft>
                <a:spcPts val="1800"/>
              </a:spcAft>
              <a:buFont typeface="Arial" panose="020B0604020202020204" pitchFamily="34" charset="0"/>
              <a:buChar char="•"/>
            </a:pPr>
            <a:r>
              <a:rPr lang="en-IE" dirty="0">
                <a:cs typeface="Segoe UI Semilight"/>
              </a:rPr>
              <a:t>PaaS offering with enterprise-grade performance, security, and compliance requirements.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sp>
        <p:nvSpPr>
          <p:cNvPr id="2" name="Footer Placeholder 1">
            <a:extLst>
              <a:ext uri="{FF2B5EF4-FFF2-40B4-BE49-F238E27FC236}">
                <a16:creationId xmlns:a16="http://schemas.microsoft.com/office/drawing/2014/main" id="{5123E88A-F94C-488C-AB35-B5C239CE1314}"/>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311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Azure Container Services</a:t>
            </a:r>
          </a:p>
        </p:txBody>
      </p:sp>
      <p:sp>
        <p:nvSpPr>
          <p:cNvPr id="6" name="Text Placeholder 5"/>
          <p:cNvSpPr>
            <a:spLocks noGrp="1"/>
          </p:cNvSpPr>
          <p:nvPr>
            <p:ph sz="quarter" idx="10"/>
          </p:nvPr>
        </p:nvSpPr>
        <p:spPr>
          <a:xfrm>
            <a:off x="418643" y="1277599"/>
            <a:ext cx="11340811" cy="923330"/>
          </a:xfrm>
        </p:spPr>
        <p:txBody>
          <a:bodyPr/>
          <a:lstStyle/>
          <a:p>
            <a:r>
              <a:rPr lang="en-IE" dirty="0"/>
              <a:t>Azure </a:t>
            </a:r>
            <a:r>
              <a:rPr lang="en-IE" b="1" dirty="0"/>
              <a:t>Containers</a:t>
            </a:r>
            <a:r>
              <a:rPr lang="en-IE" dirty="0"/>
              <a:t> are a light-weight, virtualized environment that does not require operating system management, and can respond to changes on demand. </a:t>
            </a:r>
          </a:p>
        </p:txBody>
      </p:sp>
      <p:grpSp>
        <p:nvGrpSpPr>
          <p:cNvPr id="13" name="Group 12" descr="Azure Container Instances icon.  A shipping container with an arrow showing it moved into the cloud.">
            <a:extLst>
              <a:ext uri="{FF2B5EF4-FFF2-40B4-BE49-F238E27FC236}">
                <a16:creationId xmlns:a16="http://schemas.microsoft.com/office/drawing/2014/main" id="{28508756-63D6-48F0-B569-3B60FB5E66DF}"/>
              </a:ext>
            </a:extLst>
          </p:cNvPr>
          <p:cNvGrpSpPr/>
          <p:nvPr/>
        </p:nvGrpSpPr>
        <p:grpSpPr>
          <a:xfrm>
            <a:off x="473880" y="2779196"/>
            <a:ext cx="11001661" cy="1107996"/>
            <a:chOff x="473880" y="2941121"/>
            <a:chExt cx="11001661" cy="1107996"/>
          </a:xfrm>
        </p:grpSpPr>
        <p:sp>
          <p:nvSpPr>
            <p:cNvPr id="4" name="Text Placeholder 5">
              <a:extLst>
                <a:ext uri="{FF2B5EF4-FFF2-40B4-BE49-F238E27FC236}">
                  <a16:creationId xmlns:a16="http://schemas.microsoft.com/office/drawing/2014/main" id="{CC3EB775-F83E-4AAC-8717-BFDED75EB77C}"/>
                </a:ext>
              </a:extLst>
            </p:cNvPr>
            <p:cNvSpPr txBox="1">
              <a:spLocks/>
            </p:cNvSpPr>
            <p:nvPr/>
          </p:nvSpPr>
          <p:spPr>
            <a:xfrm>
              <a:off x="1830969" y="2941121"/>
              <a:ext cx="9644572"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400" b="1" dirty="0">
                  <a:latin typeface="+mn-lt"/>
                  <a:cs typeface="Segoe UI Semilight"/>
                </a:rPr>
                <a:t>Azure Container Instances</a:t>
              </a:r>
              <a:r>
                <a:rPr lang="en-IE" sz="2400" dirty="0">
                  <a:latin typeface="+mn-lt"/>
                  <a:cs typeface="Segoe UI Semilight"/>
                </a:rPr>
                <a:t>: a PaaS offering that runs a container in Azure without the need to manage a virtual machine or additional services.</a:t>
              </a:r>
            </a:p>
          </p:txBody>
        </p:sp>
        <p:pic>
          <p:nvPicPr>
            <p:cNvPr id="7" name="Picture 6">
              <a:extLst>
                <a:ext uri="{FF2B5EF4-FFF2-40B4-BE49-F238E27FC236}">
                  <a16:creationId xmlns:a16="http://schemas.microsoft.com/office/drawing/2014/main" id="{72F1312C-D804-4C7C-8E8F-4840032DE05E}"/>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73880" y="2947487"/>
              <a:ext cx="1095264" cy="1095264"/>
            </a:xfrm>
            <a:prstGeom prst="rect">
              <a:avLst/>
            </a:prstGeom>
          </p:spPr>
        </p:pic>
      </p:grpSp>
      <p:grpSp>
        <p:nvGrpSpPr>
          <p:cNvPr id="11" name="Group 10" descr="Azure Kubernetes Service icon.  It is a set of shipping containers being centrally managed.">
            <a:extLst>
              <a:ext uri="{FF2B5EF4-FFF2-40B4-BE49-F238E27FC236}">
                <a16:creationId xmlns:a16="http://schemas.microsoft.com/office/drawing/2014/main" id="{347A7735-766D-49BB-A02D-769B24B99483}"/>
              </a:ext>
            </a:extLst>
          </p:cNvPr>
          <p:cNvGrpSpPr/>
          <p:nvPr/>
        </p:nvGrpSpPr>
        <p:grpSpPr>
          <a:xfrm>
            <a:off x="473880" y="4415615"/>
            <a:ext cx="11001661" cy="1095264"/>
            <a:chOff x="473880" y="4577540"/>
            <a:chExt cx="11001661" cy="1095264"/>
          </a:xfrm>
        </p:grpSpPr>
        <p:pic>
          <p:nvPicPr>
            <p:cNvPr id="5" name="Picture 4">
              <a:extLst>
                <a:ext uri="{FF2B5EF4-FFF2-40B4-BE49-F238E27FC236}">
                  <a16:creationId xmlns:a16="http://schemas.microsoft.com/office/drawing/2014/main" id="{F129C648-7909-405C-94F8-94833DAF97CE}"/>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73880" y="4577540"/>
              <a:ext cx="1095264" cy="1095264"/>
            </a:xfrm>
            <a:prstGeom prst="rect">
              <a:avLst/>
            </a:prstGeom>
          </p:spPr>
        </p:pic>
        <p:sp>
          <p:nvSpPr>
            <p:cNvPr id="12" name="Text Placeholder 5">
              <a:extLst>
                <a:ext uri="{FF2B5EF4-FFF2-40B4-BE49-F238E27FC236}">
                  <a16:creationId xmlns:a16="http://schemas.microsoft.com/office/drawing/2014/main" id="{B3C8FD62-5CAF-4032-9B81-6C6BFC22DDD5}"/>
                </a:ext>
              </a:extLst>
            </p:cNvPr>
            <p:cNvSpPr txBox="1">
              <a:spLocks/>
            </p:cNvSpPr>
            <p:nvPr/>
          </p:nvSpPr>
          <p:spPr>
            <a:xfrm>
              <a:off x="1830969" y="4755840"/>
              <a:ext cx="9644572"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latin typeface="+mn-lt"/>
                </a:rPr>
                <a:t>Azure Kubernetes Service</a:t>
              </a:r>
              <a:r>
                <a:rPr lang="en-US" sz="2400" dirty="0">
                  <a:latin typeface="+mn-lt"/>
                </a:rPr>
                <a:t>: an orchestration service for containers with distributed architectures and large volumes of containers. </a:t>
              </a:r>
            </a:p>
          </p:txBody>
        </p:sp>
      </p:grpSp>
      <p:sp>
        <p:nvSpPr>
          <p:cNvPr id="3" name="Footer Placeholder 1">
            <a:extLst>
              <a:ext uri="{FF2B5EF4-FFF2-40B4-BE49-F238E27FC236}">
                <a16:creationId xmlns:a16="http://schemas.microsoft.com/office/drawing/2014/main" id="{C4F4BA52-11C6-4759-8531-9FB62496D20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Azure Virtual Desktop</a:t>
            </a:r>
            <a:endParaRPr lang="en-US" dirty="0"/>
          </a:p>
        </p:txBody>
      </p:sp>
      <p:sp>
        <p:nvSpPr>
          <p:cNvPr id="3" name="Text Placeholder 2">
            <a:extLst>
              <a:ext uri="{FF2B5EF4-FFF2-40B4-BE49-F238E27FC236}">
                <a16:creationId xmlns:a16="http://schemas.microsoft.com/office/drawing/2014/main" id="{1D0D85DA-5CB1-4943-9233-88059DFF0FF1}"/>
              </a:ext>
            </a:extLst>
          </p:cNvPr>
          <p:cNvSpPr>
            <a:spLocks noGrp="1"/>
          </p:cNvSpPr>
          <p:nvPr>
            <p:ph sz="quarter" idx="10"/>
          </p:nvPr>
        </p:nvSpPr>
        <p:spPr>
          <a:xfrm>
            <a:off x="418643" y="1595443"/>
            <a:ext cx="8020628" cy="3877985"/>
          </a:xfrm>
        </p:spPr>
        <p:txBody>
          <a:bodyPr vert="horz" wrap="square" lIns="0" tIns="0" rIns="0" bIns="0" rtlCol="0" anchor="t">
            <a:spAutoFit/>
          </a:bodyPr>
          <a:lstStyle/>
          <a:p>
            <a:pPr>
              <a:spcBef>
                <a:spcPts val="0"/>
              </a:spcBef>
              <a:spcAft>
                <a:spcPts val="1800"/>
              </a:spcAft>
            </a:pPr>
            <a:r>
              <a:rPr lang="en-IE" b="1" dirty="0">
                <a:latin typeface="+mn-lt"/>
                <a:cs typeface="Segoe UI Semilight"/>
              </a:rPr>
              <a:t>Azure Virtual Desktop </a:t>
            </a:r>
            <a:r>
              <a:rPr lang="en-IE" dirty="0">
                <a:latin typeface="+mn-lt"/>
                <a:cs typeface="Segoe UI Semilight"/>
              </a:rPr>
              <a:t>is a desktop and app virtualization that runs in the cloud. </a:t>
            </a:r>
          </a:p>
          <a:p>
            <a:pPr marL="342900" indent="-342900">
              <a:spcBef>
                <a:spcPts val="0"/>
              </a:spcBef>
              <a:spcAft>
                <a:spcPts val="1800"/>
              </a:spcAft>
              <a:buFont typeface="Arial" panose="020B0604020202020204" pitchFamily="34" charset="0"/>
              <a:buChar char="•"/>
            </a:pPr>
            <a:r>
              <a:rPr lang="en-IE" dirty="0">
                <a:latin typeface="+mn-lt"/>
                <a:cs typeface="Segoe UI Semilight"/>
              </a:rPr>
              <a:t>Create a full desktop virtualization environment without having to run additional gateway servers. </a:t>
            </a:r>
          </a:p>
          <a:p>
            <a:pPr marL="342900" indent="-342900">
              <a:spcBef>
                <a:spcPts val="0"/>
              </a:spcBef>
              <a:spcAft>
                <a:spcPts val="1800"/>
              </a:spcAft>
              <a:buFont typeface="Arial" panose="020B0604020202020204" pitchFamily="34" charset="0"/>
              <a:buChar char="•"/>
            </a:pPr>
            <a:r>
              <a:rPr lang="en-IE" dirty="0">
                <a:cs typeface="Segoe UI Semilight"/>
              </a:rPr>
              <a:t>Publish unlimited host pools to accommodate diverse workloads.</a:t>
            </a:r>
            <a:endParaRPr lang="en-IE" dirty="0">
              <a:latin typeface="+mn-lt"/>
              <a:cs typeface="Segoe UI Semilight"/>
            </a:endParaRPr>
          </a:p>
          <a:p>
            <a:pPr marL="342900" indent="-342900">
              <a:spcBef>
                <a:spcPts val="0"/>
              </a:spcBef>
              <a:spcAft>
                <a:spcPts val="1800"/>
              </a:spcAft>
              <a:buFont typeface="Arial" panose="020B0604020202020204" pitchFamily="34" charset="0"/>
              <a:buChar char="•"/>
            </a:pPr>
            <a:r>
              <a:rPr lang="en-IE" dirty="0">
                <a:cs typeface="Segoe UI Semilight"/>
              </a:rPr>
              <a:t>Reduce costs with pooled, multi-session resources. </a:t>
            </a:r>
          </a:p>
          <a:p>
            <a:pPr marL="342900" indent="-342900">
              <a:spcBef>
                <a:spcPts val="0"/>
              </a:spcBef>
              <a:spcAft>
                <a:spcPts val="1800"/>
              </a:spcAft>
              <a:buFont typeface="Arial" panose="020B0604020202020204" pitchFamily="34" charset="0"/>
              <a:buChar char="•"/>
            </a:pPr>
            <a:endParaRPr lang="en-IE" dirty="0">
              <a:cs typeface="Segoe UI Semilight"/>
            </a:endParaRPr>
          </a:p>
        </p:txBody>
      </p:sp>
      <p:pic>
        <p:nvPicPr>
          <p:cNvPr id="7" name="Graphic 6">
            <a:extLst>
              <a:ext uri="{FF2B5EF4-FFF2-40B4-BE49-F238E27FC236}">
                <a16:creationId xmlns:a16="http://schemas.microsoft.com/office/drawing/2014/main" id="{28563136-AE71-4BE5-9B15-BD8066D524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497614" y="1732971"/>
            <a:ext cx="3392057" cy="3392057"/>
          </a:xfrm>
          <a:prstGeom prst="rect">
            <a:avLst/>
          </a:prstGeom>
        </p:spPr>
      </p:pic>
      <p:sp>
        <p:nvSpPr>
          <p:cNvPr id="4" name="Footer Placeholder 1">
            <a:extLst>
              <a:ext uri="{FF2B5EF4-FFF2-40B4-BE49-F238E27FC236}">
                <a16:creationId xmlns:a16="http://schemas.microsoft.com/office/drawing/2014/main" id="{D0270D44-D267-47E7-97A7-F94967A00858}"/>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5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Core Azure workload products - Network</a:t>
            </a:r>
            <a:endParaRPr lang="en-US" dirty="0"/>
          </a:p>
        </p:txBody>
      </p:sp>
      <p:pic>
        <p:nvPicPr>
          <p:cNvPr id="5" name="Graphic 4" descr="Blockchain">
            <a:extLst>
              <a:ext uri="{FF2B5EF4-FFF2-40B4-BE49-F238E27FC236}">
                <a16:creationId xmlns:a16="http://schemas.microsoft.com/office/drawing/2014/main" id="{A7A056C9-D569-4189-8279-4A9B82534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38575423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Networking &amp; Network Security Component</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53F02E5-FAED-49B9-A34D-C48ED93B07AC}"/>
              </a:ext>
            </a:extLst>
          </p:cNvPr>
          <p:cNvSpPr txBox="1"/>
          <p:nvPr/>
        </p:nvSpPr>
        <p:spPr>
          <a:xfrm>
            <a:off x="342900" y="1270438"/>
            <a:ext cx="10706100"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HK" sz="2400" dirty="0">
                <a:gradFill>
                  <a:gsLst>
                    <a:gs pos="2917">
                      <a:schemeClr val="tx1"/>
                    </a:gs>
                    <a:gs pos="30000">
                      <a:schemeClr val="tx1"/>
                    </a:gs>
                  </a:gsLst>
                  <a:lin ang="5400000" scaled="0"/>
                </a:gradFill>
              </a:rPr>
              <a:t>Virtual Networks </a:t>
            </a:r>
          </a:p>
          <a:p>
            <a:pPr marL="342900" indent="-342900">
              <a:lnSpc>
                <a:spcPct val="90000"/>
              </a:lnSpc>
              <a:spcAft>
                <a:spcPts val="600"/>
              </a:spcAft>
              <a:buFont typeface="Arial" panose="020B0604020202020204" pitchFamily="34" charset="0"/>
              <a:buChar char="•"/>
            </a:pPr>
            <a:r>
              <a:rPr lang="en-HK" sz="2400" dirty="0">
                <a:gradFill>
                  <a:gsLst>
                    <a:gs pos="2917">
                      <a:schemeClr val="tx1"/>
                    </a:gs>
                    <a:gs pos="30000">
                      <a:schemeClr val="tx1"/>
                    </a:gs>
                  </a:gsLst>
                  <a:lin ang="5400000" scaled="0"/>
                </a:gradFill>
              </a:rPr>
              <a:t>Connectivity</a:t>
            </a:r>
          </a:p>
          <a:p>
            <a:pPr marL="342900" indent="-342900">
              <a:lnSpc>
                <a:spcPct val="90000"/>
              </a:lnSpc>
              <a:spcAft>
                <a:spcPts val="600"/>
              </a:spcAft>
              <a:buFont typeface="Arial" panose="020B0604020202020204" pitchFamily="34" charset="0"/>
              <a:buChar char="•"/>
            </a:pPr>
            <a:r>
              <a:rPr lang="en-HK" sz="2400" dirty="0">
                <a:gradFill>
                  <a:gsLst>
                    <a:gs pos="2917">
                      <a:schemeClr val="tx1"/>
                    </a:gs>
                    <a:gs pos="30000">
                      <a:schemeClr val="tx1"/>
                    </a:gs>
                  </a:gsLst>
                  <a:lin ang="5400000" scaled="0"/>
                </a:gradFill>
              </a:rPr>
              <a:t>Load Balancing</a:t>
            </a:r>
          </a:p>
          <a:p>
            <a:pPr marL="342900" indent="-342900">
              <a:lnSpc>
                <a:spcPct val="90000"/>
              </a:lnSpc>
              <a:spcAft>
                <a:spcPts val="600"/>
              </a:spcAft>
              <a:buFont typeface="Arial" panose="020B0604020202020204" pitchFamily="34" charset="0"/>
              <a:buChar char="•"/>
            </a:pPr>
            <a:r>
              <a:rPr lang="en-HK" sz="2400" dirty="0">
                <a:gradFill>
                  <a:gsLst>
                    <a:gs pos="2917">
                      <a:schemeClr val="tx1"/>
                    </a:gs>
                    <a:gs pos="30000">
                      <a:schemeClr val="tx1"/>
                    </a:gs>
                  </a:gsLst>
                  <a:lin ang="5400000" scaled="0"/>
                </a:gradFill>
              </a:rPr>
              <a:t>Network Security</a:t>
            </a:r>
          </a:p>
          <a:p>
            <a:pPr>
              <a:lnSpc>
                <a:spcPct val="90000"/>
              </a:lnSpc>
              <a:spcAft>
                <a:spcPts val="600"/>
              </a:spcAft>
            </a:pPr>
            <a:endParaRPr lang="en-HK" sz="2400" dirty="0">
              <a:gradFill>
                <a:gsLst>
                  <a:gs pos="2917">
                    <a:schemeClr val="tx1"/>
                  </a:gs>
                  <a:gs pos="30000">
                    <a:schemeClr val="tx1"/>
                  </a:gs>
                </a:gsLst>
                <a:lin ang="5400000" scaled="0"/>
              </a:gradFill>
            </a:endParaRPr>
          </a:p>
          <a:p>
            <a:pPr>
              <a:lnSpc>
                <a:spcPct val="90000"/>
              </a:lnSpc>
              <a:spcAft>
                <a:spcPts val="600"/>
              </a:spcAft>
            </a:pPr>
            <a:endParaRPr lang="en-HK"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52975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Networking &amp; Network Security Component</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53F02E5-FAED-49B9-A34D-C48ED93B07AC}"/>
              </a:ext>
            </a:extLst>
          </p:cNvPr>
          <p:cNvSpPr txBox="1"/>
          <p:nvPr/>
        </p:nvSpPr>
        <p:spPr>
          <a:xfrm>
            <a:off x="342900" y="1270438"/>
            <a:ext cx="10706100"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HK" sz="2400" b="1" dirty="0">
                <a:gradFill>
                  <a:gsLst>
                    <a:gs pos="2917">
                      <a:schemeClr val="tx1"/>
                    </a:gs>
                    <a:gs pos="30000">
                      <a:schemeClr val="tx1"/>
                    </a:gs>
                  </a:gsLst>
                  <a:lin ang="5400000" scaled="0"/>
                </a:gradFill>
              </a:rPr>
              <a:t>Virtual Networks </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Connectivity</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Load Balancing</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Network Security</a:t>
            </a:r>
          </a:p>
          <a:p>
            <a:pPr>
              <a:lnSpc>
                <a:spcPct val="90000"/>
              </a:lnSpc>
              <a:spcAft>
                <a:spcPts val="600"/>
              </a:spcAft>
            </a:pPr>
            <a:endParaRPr lang="en-HK" sz="2400" dirty="0">
              <a:gradFill>
                <a:gsLst>
                  <a:gs pos="2917">
                    <a:schemeClr val="tx1"/>
                  </a:gs>
                  <a:gs pos="30000">
                    <a:schemeClr val="tx1"/>
                  </a:gs>
                </a:gsLst>
                <a:lin ang="5400000" scaled="0"/>
              </a:gradFill>
            </a:endParaRPr>
          </a:p>
          <a:p>
            <a:pPr>
              <a:lnSpc>
                <a:spcPct val="90000"/>
              </a:lnSpc>
              <a:spcAft>
                <a:spcPts val="600"/>
              </a:spcAft>
            </a:pPr>
            <a:endParaRPr lang="en-HK"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0868349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CECF43-A5B3-4EBA-84DE-4A669251E787}"/>
              </a:ext>
              <a:ext uri="{C183D7F6-B498-43B3-948B-1728B52AA6E4}">
                <adec:decorative xmlns:adec="http://schemas.microsoft.com/office/drawing/2017/decorative" val="0"/>
              </a:ext>
            </a:extLst>
          </p:cNvPr>
          <p:cNvSpPr>
            <a:spLocks noGrp="1"/>
          </p:cNvSpPr>
          <p:nvPr>
            <p:ph type="title"/>
          </p:nvPr>
        </p:nvSpPr>
        <p:spPr/>
        <p:txBody>
          <a:bodyPr/>
          <a:lstStyle/>
          <a:p>
            <a:r>
              <a:rPr lang="en-US" dirty="0"/>
              <a:t>Virtual Networks and Subnet</a:t>
            </a:r>
          </a:p>
        </p:txBody>
      </p:sp>
      <p:grpSp>
        <p:nvGrpSpPr>
          <p:cNvPr id="2" name="Group 1" descr="A virtual network has subnets and connects to on-premises and virtual networks. ">
            <a:extLst>
              <a:ext uri="{FF2B5EF4-FFF2-40B4-BE49-F238E27FC236}">
                <a16:creationId xmlns:a16="http://schemas.microsoft.com/office/drawing/2014/main" id="{B272DFE8-1AE3-4A24-BB31-4C425D3CFC1D}"/>
              </a:ext>
            </a:extLst>
          </p:cNvPr>
          <p:cNvGrpSpPr/>
          <p:nvPr/>
        </p:nvGrpSpPr>
        <p:grpSpPr>
          <a:xfrm>
            <a:off x="1657937" y="1453318"/>
            <a:ext cx="7945142" cy="3042147"/>
            <a:chOff x="1438934" y="3914455"/>
            <a:chExt cx="5979008" cy="2373329"/>
          </a:xfrm>
        </p:grpSpPr>
        <p:sp>
          <p:nvSpPr>
            <p:cNvPr id="11" name="Rectangle 10">
              <a:extLst>
                <a:ext uri="{FF2B5EF4-FFF2-40B4-BE49-F238E27FC236}">
                  <a16:creationId xmlns:a16="http://schemas.microsoft.com/office/drawing/2014/main" id="{ED1A22FB-3218-45DB-9C1E-355DF9DBB251}"/>
                </a:ext>
              </a:extLst>
            </p:cNvPr>
            <p:cNvSpPr/>
            <p:nvPr/>
          </p:nvSpPr>
          <p:spPr>
            <a:xfrm>
              <a:off x="1489566" y="3963863"/>
              <a:ext cx="3785063" cy="2323921"/>
            </a:xfrm>
            <a:prstGeom prst="rect">
              <a:avLst/>
            </a:prstGeom>
            <a:solidFill>
              <a:srgbClr val="44546A">
                <a:lumMod val="20000"/>
                <a:lumOff val="80000"/>
              </a:srgbClr>
            </a:solidFill>
            <a:ln w="12700" cap="flat" cmpd="sng" algn="ctr">
              <a:solidFill>
                <a:sysClr val="windowText" lastClr="000000"/>
              </a:solidFill>
              <a:prstDash val="sysDash"/>
              <a:miter lim="800000"/>
            </a:ln>
            <a:effectLst/>
          </p:spPr>
          <p:txBody>
            <a:bodyPr rtlCol="0" anchor="ctr"/>
            <a:lstStyle/>
            <a:p>
              <a:pPr algn="ctr" defTabSz="896386">
                <a:defRPr/>
              </a:pPr>
              <a:endParaRPr lang="en-US" kern="0">
                <a:solidFill>
                  <a:prstClr val="white"/>
                </a:solidFill>
                <a:latin typeface="Calibri" panose="020F0502020204030204"/>
              </a:endParaRPr>
            </a:p>
          </p:txBody>
        </p:sp>
        <p:sp>
          <p:nvSpPr>
            <p:cNvPr id="13" name="Rectangle 12">
              <a:extLst>
                <a:ext uri="{FF2B5EF4-FFF2-40B4-BE49-F238E27FC236}">
                  <a16:creationId xmlns:a16="http://schemas.microsoft.com/office/drawing/2014/main" id="{D245DBDA-D26F-4554-95F2-15A0BCE64A44}"/>
                </a:ext>
              </a:extLst>
            </p:cNvPr>
            <p:cNvSpPr/>
            <p:nvPr/>
          </p:nvSpPr>
          <p:spPr>
            <a:xfrm>
              <a:off x="1984222" y="4470849"/>
              <a:ext cx="2892829" cy="1662545"/>
            </a:xfrm>
            <a:prstGeom prst="rect">
              <a:avLst/>
            </a:prstGeom>
            <a:solidFill>
              <a:srgbClr val="E7E6E6"/>
            </a:solidFill>
            <a:ln w="12700" cap="flat" cmpd="sng" algn="ctr">
              <a:solidFill>
                <a:sysClr val="windowText" lastClr="000000"/>
              </a:solidFill>
              <a:prstDash val="sysDash"/>
              <a:miter lim="800000"/>
            </a:ln>
            <a:effectLst/>
          </p:spPr>
          <p:txBody>
            <a:bodyPr rtlCol="0" anchor="ctr"/>
            <a:lstStyle/>
            <a:p>
              <a:pPr algn="ctr" defTabSz="896386">
                <a:defRPr/>
              </a:pPr>
              <a:endParaRPr lang="en-US" kern="0">
                <a:solidFill>
                  <a:prstClr val="white"/>
                </a:solidFill>
                <a:latin typeface="Calibri" panose="020F0502020204030204"/>
              </a:endParaRPr>
            </a:p>
          </p:txBody>
        </p:sp>
        <p:sp>
          <p:nvSpPr>
            <p:cNvPr id="14" name="TextBox 13">
              <a:extLst>
                <a:ext uri="{FF2B5EF4-FFF2-40B4-BE49-F238E27FC236}">
                  <a16:creationId xmlns:a16="http://schemas.microsoft.com/office/drawing/2014/main" id="{7DB04DCB-3541-4CC8-8096-0C7A73B01867}"/>
                </a:ext>
              </a:extLst>
            </p:cNvPr>
            <p:cNvSpPr txBox="1"/>
            <p:nvPr/>
          </p:nvSpPr>
          <p:spPr>
            <a:xfrm>
              <a:off x="2727267" y="5711032"/>
              <a:ext cx="1286176" cy="279730"/>
            </a:xfrm>
            <a:prstGeom prst="rect">
              <a:avLst/>
            </a:prstGeom>
            <a:noFill/>
          </p:spPr>
          <p:txBody>
            <a:bodyPr wrap="none" rtlCol="0">
              <a:spAutoFit/>
            </a:bodyPr>
            <a:lstStyle/>
            <a:p>
              <a:pPr algn="ctr" defTabSz="896386"/>
              <a:r>
                <a:rPr lang="en-US" sz="1730" dirty="0">
                  <a:solidFill>
                    <a:prstClr val="black"/>
                  </a:solidFill>
                  <a:latin typeface="Calibri" panose="020F0502020204030204"/>
                </a:rPr>
                <a:t>Virtual Machines</a:t>
              </a:r>
            </a:p>
          </p:txBody>
        </p:sp>
        <p:grpSp>
          <p:nvGrpSpPr>
            <p:cNvPr id="16" name="Group 15">
              <a:extLst>
                <a:ext uri="{FF2B5EF4-FFF2-40B4-BE49-F238E27FC236}">
                  <a16:creationId xmlns:a16="http://schemas.microsoft.com/office/drawing/2014/main" id="{86A90234-A9FD-4FA4-AF6A-D268762B091E}"/>
                </a:ext>
              </a:extLst>
            </p:cNvPr>
            <p:cNvGrpSpPr/>
            <p:nvPr/>
          </p:nvGrpSpPr>
          <p:grpSpPr>
            <a:xfrm>
              <a:off x="3556116" y="4833183"/>
              <a:ext cx="869877" cy="798085"/>
              <a:chOff x="7563034" y="1853676"/>
              <a:chExt cx="869877" cy="798085"/>
            </a:xfrm>
          </p:grpSpPr>
          <p:grpSp>
            <p:nvGrpSpPr>
              <p:cNvPr id="17" name="Group 16">
                <a:extLst>
                  <a:ext uri="{FF2B5EF4-FFF2-40B4-BE49-F238E27FC236}">
                    <a16:creationId xmlns:a16="http://schemas.microsoft.com/office/drawing/2014/main" id="{35B3842C-27B8-4021-97AC-2A22F0C36306}"/>
                  </a:ext>
                </a:extLst>
              </p:cNvPr>
              <p:cNvGrpSpPr>
                <a:grpSpLocks noChangeAspect="1"/>
              </p:cNvGrpSpPr>
              <p:nvPr/>
            </p:nvGrpSpPr>
            <p:grpSpPr>
              <a:xfrm>
                <a:off x="7563034" y="1853676"/>
                <a:ext cx="416425" cy="798085"/>
                <a:chOff x="9191145" y="3741535"/>
                <a:chExt cx="774393" cy="2092980"/>
              </a:xfrm>
            </p:grpSpPr>
            <p:grpSp>
              <p:nvGrpSpPr>
                <p:cNvPr id="20" name="Group 19">
                  <a:extLst>
                    <a:ext uri="{FF2B5EF4-FFF2-40B4-BE49-F238E27FC236}">
                      <a16:creationId xmlns:a16="http://schemas.microsoft.com/office/drawing/2014/main" id="{9F33091F-FE67-4955-88CB-3510168332A0}"/>
                    </a:ext>
                  </a:extLst>
                </p:cNvPr>
                <p:cNvGrpSpPr>
                  <a:grpSpLocks noChangeAspect="1"/>
                </p:cNvGrpSpPr>
                <p:nvPr/>
              </p:nvGrpSpPr>
              <p:grpSpPr>
                <a:xfrm>
                  <a:off x="9191145" y="3741535"/>
                  <a:ext cx="774393" cy="2092980"/>
                  <a:chOff x="6576174" y="3760259"/>
                  <a:chExt cx="1081539" cy="2764684"/>
                </a:xfrm>
              </p:grpSpPr>
              <p:grpSp>
                <p:nvGrpSpPr>
                  <p:cNvPr id="24" name="Group 23">
                    <a:extLst>
                      <a:ext uri="{FF2B5EF4-FFF2-40B4-BE49-F238E27FC236}">
                        <a16:creationId xmlns:a16="http://schemas.microsoft.com/office/drawing/2014/main" id="{9FF195F2-AB75-40EE-A6BE-CA3DB575D87A}"/>
                      </a:ext>
                    </a:extLst>
                  </p:cNvPr>
                  <p:cNvGrpSpPr/>
                  <p:nvPr/>
                </p:nvGrpSpPr>
                <p:grpSpPr>
                  <a:xfrm>
                    <a:off x="6576174" y="3760259"/>
                    <a:ext cx="1081539" cy="2764684"/>
                    <a:chOff x="6576174" y="3760259"/>
                    <a:chExt cx="1081539" cy="2764684"/>
                  </a:xfrm>
                </p:grpSpPr>
                <p:grpSp>
                  <p:nvGrpSpPr>
                    <p:cNvPr id="26" name="Group 25">
                      <a:extLst>
                        <a:ext uri="{FF2B5EF4-FFF2-40B4-BE49-F238E27FC236}">
                          <a16:creationId xmlns:a16="http://schemas.microsoft.com/office/drawing/2014/main" id="{92BCDB64-F94C-4117-ADA0-212C0C25B03D}"/>
                        </a:ext>
                      </a:extLst>
                    </p:cNvPr>
                    <p:cNvGrpSpPr/>
                    <p:nvPr/>
                  </p:nvGrpSpPr>
                  <p:grpSpPr>
                    <a:xfrm>
                      <a:off x="6576174" y="3760259"/>
                      <a:ext cx="1081539" cy="2764684"/>
                      <a:chOff x="5365826" y="3709999"/>
                      <a:chExt cx="1074023" cy="2853208"/>
                    </a:xfrm>
                  </p:grpSpPr>
                  <p:sp>
                    <p:nvSpPr>
                      <p:cNvPr id="36" name="Rectangle 35">
                        <a:extLst>
                          <a:ext uri="{FF2B5EF4-FFF2-40B4-BE49-F238E27FC236}">
                            <a16:creationId xmlns:a16="http://schemas.microsoft.com/office/drawing/2014/main" id="{73E1C3F2-1226-4660-99FC-836501A2AD59}"/>
                          </a:ext>
                        </a:extLst>
                      </p:cNvPr>
                      <p:cNvSpPr/>
                      <p:nvPr/>
                    </p:nvSpPr>
                    <p:spPr bwMode="auto">
                      <a:xfrm>
                        <a:off x="5365826" y="3709999"/>
                        <a:ext cx="1074023" cy="2853208"/>
                      </a:xfrm>
                      <a:prstGeom prst="rect">
                        <a:avLst/>
                      </a:prstGeom>
                      <a:solidFill>
                        <a:srgbClr val="FFFFFF">
                          <a:alpha val="69804"/>
                        </a:srgbClr>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7" name="Rectangle 36">
                        <a:extLst>
                          <a:ext uri="{FF2B5EF4-FFF2-40B4-BE49-F238E27FC236}">
                            <a16:creationId xmlns:a16="http://schemas.microsoft.com/office/drawing/2014/main" id="{00823CEA-0B13-4FC9-900A-C5BE444E2C39}"/>
                          </a:ext>
                        </a:extLst>
                      </p:cNvPr>
                      <p:cNvSpPr/>
                      <p:nvPr/>
                    </p:nvSpPr>
                    <p:spPr bwMode="auto">
                      <a:xfrm>
                        <a:off x="5478169" y="4034937"/>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Rectangle 37">
                        <a:extLst>
                          <a:ext uri="{FF2B5EF4-FFF2-40B4-BE49-F238E27FC236}">
                            <a16:creationId xmlns:a16="http://schemas.microsoft.com/office/drawing/2014/main" id="{977775E8-AF4E-40A5-8442-7E224A8C066B}"/>
                          </a:ext>
                        </a:extLst>
                      </p:cNvPr>
                      <p:cNvSpPr/>
                      <p:nvPr/>
                    </p:nvSpPr>
                    <p:spPr bwMode="auto">
                      <a:xfrm>
                        <a:off x="5478170" y="421585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39" name="Rectangle 38">
                        <a:extLst>
                          <a:ext uri="{FF2B5EF4-FFF2-40B4-BE49-F238E27FC236}">
                            <a16:creationId xmlns:a16="http://schemas.microsoft.com/office/drawing/2014/main" id="{7E96C21D-DE99-48BB-90F7-8136D156419C}"/>
                          </a:ext>
                        </a:extLst>
                      </p:cNvPr>
                      <p:cNvSpPr/>
                      <p:nvPr/>
                    </p:nvSpPr>
                    <p:spPr bwMode="auto">
                      <a:xfrm>
                        <a:off x="5478170" y="439873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Rectangle 39">
                        <a:extLst>
                          <a:ext uri="{FF2B5EF4-FFF2-40B4-BE49-F238E27FC236}">
                            <a16:creationId xmlns:a16="http://schemas.microsoft.com/office/drawing/2014/main" id="{0F1E03A8-5778-4331-B9A0-5011D54B5232}"/>
                          </a:ext>
                        </a:extLst>
                      </p:cNvPr>
                      <p:cNvSpPr/>
                      <p:nvPr/>
                    </p:nvSpPr>
                    <p:spPr bwMode="auto">
                      <a:xfrm>
                        <a:off x="5478170" y="4764122"/>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1" name="Rectangle 40">
                        <a:extLst>
                          <a:ext uri="{FF2B5EF4-FFF2-40B4-BE49-F238E27FC236}">
                            <a16:creationId xmlns:a16="http://schemas.microsoft.com/office/drawing/2014/main" id="{59519EF3-A12C-4828-855E-51833107D177}"/>
                          </a:ext>
                        </a:extLst>
                      </p:cNvPr>
                      <p:cNvSpPr/>
                      <p:nvPr/>
                    </p:nvSpPr>
                    <p:spPr bwMode="auto">
                      <a:xfrm>
                        <a:off x="5478171" y="4947002"/>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Rectangle 41">
                        <a:extLst>
                          <a:ext uri="{FF2B5EF4-FFF2-40B4-BE49-F238E27FC236}">
                            <a16:creationId xmlns:a16="http://schemas.microsoft.com/office/drawing/2014/main" id="{E2A93760-7ADF-4954-94F7-39584794AA4D}"/>
                          </a:ext>
                        </a:extLst>
                      </p:cNvPr>
                      <p:cNvSpPr/>
                      <p:nvPr/>
                    </p:nvSpPr>
                    <p:spPr bwMode="auto">
                      <a:xfrm>
                        <a:off x="5478171" y="5131673"/>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43" name="Rectangle 42">
                        <a:extLst>
                          <a:ext uri="{FF2B5EF4-FFF2-40B4-BE49-F238E27FC236}">
                            <a16:creationId xmlns:a16="http://schemas.microsoft.com/office/drawing/2014/main" id="{F7F7D77F-4528-4CDB-AD0F-9EA481FA7F59}"/>
                          </a:ext>
                        </a:extLst>
                      </p:cNvPr>
                      <p:cNvSpPr/>
                      <p:nvPr/>
                    </p:nvSpPr>
                    <p:spPr bwMode="auto">
                      <a:xfrm>
                        <a:off x="5478171" y="531342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Rectangle 43">
                        <a:extLst>
                          <a:ext uri="{FF2B5EF4-FFF2-40B4-BE49-F238E27FC236}">
                            <a16:creationId xmlns:a16="http://schemas.microsoft.com/office/drawing/2014/main" id="{57543689-5309-4005-A2E3-0C7AEF86239F}"/>
                          </a:ext>
                        </a:extLst>
                      </p:cNvPr>
                      <p:cNvSpPr/>
                      <p:nvPr/>
                    </p:nvSpPr>
                    <p:spPr bwMode="auto">
                      <a:xfrm>
                        <a:off x="5478170" y="549630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Freeform 34">
                        <a:extLst>
                          <a:ext uri="{FF2B5EF4-FFF2-40B4-BE49-F238E27FC236}">
                            <a16:creationId xmlns:a16="http://schemas.microsoft.com/office/drawing/2014/main" id="{1D66EF7A-D6B4-4A89-B0C6-E23D301EAF09}"/>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46" name="Freeform 35">
                        <a:extLst>
                          <a:ext uri="{FF2B5EF4-FFF2-40B4-BE49-F238E27FC236}">
                            <a16:creationId xmlns:a16="http://schemas.microsoft.com/office/drawing/2014/main" id="{F309CDB0-583B-4958-8B29-E59E50320DDB}"/>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47" name="Freeform 36">
                        <a:extLst>
                          <a:ext uri="{FF2B5EF4-FFF2-40B4-BE49-F238E27FC236}">
                            <a16:creationId xmlns:a16="http://schemas.microsoft.com/office/drawing/2014/main" id="{090F9837-5F4F-4C4B-A73B-B310DDF0E859}"/>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48" name="Freeform 37">
                        <a:extLst>
                          <a:ext uri="{FF2B5EF4-FFF2-40B4-BE49-F238E27FC236}">
                            <a16:creationId xmlns:a16="http://schemas.microsoft.com/office/drawing/2014/main" id="{EA9EB62C-9A78-47FB-9BBA-F9A4ED19DB1D}"/>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49" name="Freeform 34">
                        <a:extLst>
                          <a:ext uri="{FF2B5EF4-FFF2-40B4-BE49-F238E27FC236}">
                            <a16:creationId xmlns:a16="http://schemas.microsoft.com/office/drawing/2014/main" id="{8A4FE913-A6AA-4964-9264-419DA56ECB9C}"/>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50" name="Freeform 35">
                        <a:extLst>
                          <a:ext uri="{FF2B5EF4-FFF2-40B4-BE49-F238E27FC236}">
                            <a16:creationId xmlns:a16="http://schemas.microsoft.com/office/drawing/2014/main" id="{429AA64E-DA56-413E-A796-C044B358D2E0}"/>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51" name="Freeform 36">
                        <a:extLst>
                          <a:ext uri="{FF2B5EF4-FFF2-40B4-BE49-F238E27FC236}">
                            <a16:creationId xmlns:a16="http://schemas.microsoft.com/office/drawing/2014/main" id="{F63A230A-08F8-498C-86CA-16554D04DB43}"/>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52" name="Freeform 37">
                        <a:extLst>
                          <a:ext uri="{FF2B5EF4-FFF2-40B4-BE49-F238E27FC236}">
                            <a16:creationId xmlns:a16="http://schemas.microsoft.com/office/drawing/2014/main" id="{1E9D322E-3483-464F-BB3B-525E36D8BBA0}"/>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53" name="Rectangle 42">
                        <a:extLst>
                          <a:ext uri="{FF2B5EF4-FFF2-40B4-BE49-F238E27FC236}">
                            <a16:creationId xmlns:a16="http://schemas.microsoft.com/office/drawing/2014/main" id="{20663CA8-84A6-4560-A85B-D8F9BCE987CB}"/>
                          </a:ext>
                        </a:extLst>
                      </p:cNvPr>
                      <p:cNvSpPr>
                        <a:spLocks noChangeArrowheads="1"/>
                      </p:cNvSpPr>
                      <p:nvPr/>
                    </p:nvSpPr>
                    <p:spPr bwMode="auto">
                      <a:xfrm>
                        <a:off x="5480021" y="5797778"/>
                        <a:ext cx="868674" cy="13040"/>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sp>
                  <p:nvSpPr>
                    <p:cNvPr id="27" name="Freeform 8">
                      <a:extLst>
                        <a:ext uri="{FF2B5EF4-FFF2-40B4-BE49-F238E27FC236}">
                          <a16:creationId xmlns:a16="http://schemas.microsoft.com/office/drawing/2014/main" id="{7479DB76-3ABA-4ECF-9F29-50AD6995A961}"/>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28" name="Freeform 8">
                      <a:extLst>
                        <a:ext uri="{FF2B5EF4-FFF2-40B4-BE49-F238E27FC236}">
                          <a16:creationId xmlns:a16="http://schemas.microsoft.com/office/drawing/2014/main" id="{426C0450-7A4B-4DC0-97E5-4B0B43EF29DD}"/>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29" name="Freeform 8">
                      <a:extLst>
                        <a:ext uri="{FF2B5EF4-FFF2-40B4-BE49-F238E27FC236}">
                          <a16:creationId xmlns:a16="http://schemas.microsoft.com/office/drawing/2014/main" id="{83C212D5-0AA2-4D5D-965B-7CE99E39F623}"/>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0" name="Freeform 8">
                      <a:extLst>
                        <a:ext uri="{FF2B5EF4-FFF2-40B4-BE49-F238E27FC236}">
                          <a16:creationId xmlns:a16="http://schemas.microsoft.com/office/drawing/2014/main" id="{91E8DD33-C284-4D10-9AC7-414BA6C7A18A}"/>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1" name="Freeform 8">
                      <a:extLst>
                        <a:ext uri="{FF2B5EF4-FFF2-40B4-BE49-F238E27FC236}">
                          <a16:creationId xmlns:a16="http://schemas.microsoft.com/office/drawing/2014/main" id="{45C49118-C1DE-4F5B-A4F9-DEF49E992AC1}"/>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2" name="Freeform 8">
                      <a:extLst>
                        <a:ext uri="{FF2B5EF4-FFF2-40B4-BE49-F238E27FC236}">
                          <a16:creationId xmlns:a16="http://schemas.microsoft.com/office/drawing/2014/main" id="{57E130A2-3724-439C-85C1-FDCF28D0D18E}"/>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3" name="Freeform 8">
                      <a:extLst>
                        <a:ext uri="{FF2B5EF4-FFF2-40B4-BE49-F238E27FC236}">
                          <a16:creationId xmlns:a16="http://schemas.microsoft.com/office/drawing/2014/main" id="{0E9E8427-C7F6-4CB6-85E3-7EBF913936BC}"/>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4" name="Freeform 8">
                      <a:extLst>
                        <a:ext uri="{FF2B5EF4-FFF2-40B4-BE49-F238E27FC236}">
                          <a16:creationId xmlns:a16="http://schemas.microsoft.com/office/drawing/2014/main" id="{F20CF64E-8E9E-47BF-825A-788A43C53003}"/>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35" name="Freeform 8">
                      <a:extLst>
                        <a:ext uri="{FF2B5EF4-FFF2-40B4-BE49-F238E27FC236}">
                          <a16:creationId xmlns:a16="http://schemas.microsoft.com/office/drawing/2014/main" id="{2FA0CC7A-099F-475E-8813-5E48CA4FD8CD}"/>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sp>
                <p:nvSpPr>
                  <p:cNvPr id="25" name="Rectangle 24">
                    <a:extLst>
                      <a:ext uri="{FF2B5EF4-FFF2-40B4-BE49-F238E27FC236}">
                        <a16:creationId xmlns:a16="http://schemas.microsoft.com/office/drawing/2014/main" id="{879F7338-3A36-47A5-9D52-12BF45FD6617}"/>
                      </a:ext>
                    </a:extLst>
                  </p:cNvPr>
                  <p:cNvSpPr/>
                  <p:nvPr/>
                </p:nvSpPr>
                <p:spPr bwMode="auto">
                  <a:xfrm>
                    <a:off x="6689300" y="4605702"/>
                    <a:ext cx="855274" cy="177206"/>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21" name="Rectangle 42">
                  <a:extLst>
                    <a:ext uri="{FF2B5EF4-FFF2-40B4-BE49-F238E27FC236}">
                      <a16:creationId xmlns:a16="http://schemas.microsoft.com/office/drawing/2014/main" id="{A3FB83F2-EB52-4DBB-B78B-1B4A1278A0F9}"/>
                    </a:ext>
                  </a:extLst>
                </p:cNvPr>
                <p:cNvSpPr>
                  <a:spLocks noChangeArrowheads="1"/>
                </p:cNvSpPr>
                <p:nvPr/>
              </p:nvSpPr>
              <p:spPr bwMode="auto">
                <a:xfrm>
                  <a:off x="9273483" y="5413375"/>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22" name="Rectangle 42">
                  <a:extLst>
                    <a:ext uri="{FF2B5EF4-FFF2-40B4-BE49-F238E27FC236}">
                      <a16:creationId xmlns:a16="http://schemas.microsoft.com/office/drawing/2014/main" id="{DB5C8F4E-BAB1-4424-AC34-CC847CE97B0D}"/>
                    </a:ext>
                  </a:extLst>
                </p:cNvPr>
                <p:cNvSpPr>
                  <a:spLocks noChangeArrowheads="1"/>
                </p:cNvSpPr>
                <p:nvPr/>
              </p:nvSpPr>
              <p:spPr bwMode="auto">
                <a:xfrm>
                  <a:off x="9273483" y="5549431"/>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23" name="Rectangle 42">
                  <a:extLst>
                    <a:ext uri="{FF2B5EF4-FFF2-40B4-BE49-F238E27FC236}">
                      <a16:creationId xmlns:a16="http://schemas.microsoft.com/office/drawing/2014/main" id="{1A25D5AC-67D8-4E99-B8D8-994F3B43194D}"/>
                    </a:ext>
                  </a:extLst>
                </p:cNvPr>
                <p:cNvSpPr>
                  <a:spLocks noChangeArrowheads="1"/>
                </p:cNvSpPr>
                <p:nvPr/>
              </p:nvSpPr>
              <p:spPr bwMode="auto">
                <a:xfrm>
                  <a:off x="9281420" y="5683350"/>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pic>
            <p:nvPicPr>
              <p:cNvPr id="18" name="Picture 17">
                <a:extLst>
                  <a:ext uri="{FF2B5EF4-FFF2-40B4-BE49-F238E27FC236}">
                    <a16:creationId xmlns:a16="http://schemas.microsoft.com/office/drawing/2014/main" id="{D61F7322-24A4-42B7-85BF-27669BC13C30}"/>
                  </a:ext>
                </a:extLst>
              </p:cNvPr>
              <p:cNvPicPr>
                <a:picLocks noChangeAspect="1"/>
              </p:cNvPicPr>
              <p:nvPr/>
            </p:nvPicPr>
            <p:blipFill>
              <a:blip r:embed="rId3"/>
              <a:stretch>
                <a:fillRect/>
              </a:stretch>
            </p:blipFill>
            <p:spPr>
              <a:xfrm>
                <a:off x="7767172" y="2098177"/>
                <a:ext cx="354359" cy="228857"/>
              </a:xfrm>
              <a:prstGeom prst="rect">
                <a:avLst/>
              </a:prstGeom>
            </p:spPr>
          </p:pic>
          <p:sp>
            <p:nvSpPr>
              <p:cNvPr id="19" name="Rectangle 18">
                <a:extLst>
                  <a:ext uri="{FF2B5EF4-FFF2-40B4-BE49-F238E27FC236}">
                    <a16:creationId xmlns:a16="http://schemas.microsoft.com/office/drawing/2014/main" id="{D9754935-3203-489D-8EC8-FB0D3159BAE4}"/>
                  </a:ext>
                </a:extLst>
              </p:cNvPr>
              <p:cNvSpPr/>
              <p:nvPr/>
            </p:nvSpPr>
            <p:spPr>
              <a:xfrm>
                <a:off x="8050267" y="2022363"/>
                <a:ext cx="382644" cy="283932"/>
              </a:xfrm>
              <a:prstGeom prst="rect">
                <a:avLst/>
              </a:prstGeom>
            </p:spPr>
            <p:txBody>
              <a:bodyPr wrap="none">
                <a:spAutoFit/>
              </a:bodyPr>
              <a:lstStyle/>
              <a:p>
                <a:pPr defTabSz="896386">
                  <a:defRPr/>
                </a:pPr>
                <a:r>
                  <a:rPr lang="en-US" kern="0" dirty="0">
                    <a:solidFill>
                      <a:prstClr val="black"/>
                    </a:solidFill>
                    <a:latin typeface="Calibri" panose="020F0502020204030204"/>
                  </a:rPr>
                  <a:t>NIC</a:t>
                </a:r>
              </a:p>
            </p:txBody>
          </p:sp>
        </p:grpSp>
        <p:sp>
          <p:nvSpPr>
            <p:cNvPr id="54" name="Rectangle 53">
              <a:extLst>
                <a:ext uri="{FF2B5EF4-FFF2-40B4-BE49-F238E27FC236}">
                  <a16:creationId xmlns:a16="http://schemas.microsoft.com/office/drawing/2014/main" id="{32749BD8-002B-449C-8F2F-8359FF990BD3}"/>
                </a:ext>
              </a:extLst>
            </p:cNvPr>
            <p:cNvSpPr/>
            <p:nvPr/>
          </p:nvSpPr>
          <p:spPr>
            <a:xfrm>
              <a:off x="1922507" y="4431655"/>
              <a:ext cx="618166" cy="279730"/>
            </a:xfrm>
            <a:prstGeom prst="rect">
              <a:avLst/>
            </a:prstGeom>
          </p:spPr>
          <p:txBody>
            <a:bodyPr wrap="none">
              <a:spAutoFit/>
            </a:bodyPr>
            <a:lstStyle/>
            <a:p>
              <a:pPr defTabSz="896386"/>
              <a:r>
                <a:rPr lang="en-US" sz="1730" dirty="0">
                  <a:solidFill>
                    <a:prstClr val="black"/>
                  </a:solidFill>
                  <a:latin typeface="Calibri" panose="020F0502020204030204"/>
                </a:rPr>
                <a:t>Subnet</a:t>
              </a:r>
            </a:p>
          </p:txBody>
        </p:sp>
        <p:sp>
          <p:nvSpPr>
            <p:cNvPr id="55" name="Rectangle 54">
              <a:extLst>
                <a:ext uri="{FF2B5EF4-FFF2-40B4-BE49-F238E27FC236}">
                  <a16:creationId xmlns:a16="http://schemas.microsoft.com/office/drawing/2014/main" id="{7560462A-04ED-4776-9603-5B9695651962}"/>
                </a:ext>
              </a:extLst>
            </p:cNvPr>
            <p:cNvSpPr/>
            <p:nvPr/>
          </p:nvSpPr>
          <p:spPr>
            <a:xfrm>
              <a:off x="1438934" y="3944066"/>
              <a:ext cx="1214956" cy="279730"/>
            </a:xfrm>
            <a:prstGeom prst="rect">
              <a:avLst/>
            </a:prstGeom>
          </p:spPr>
          <p:txBody>
            <a:bodyPr wrap="none">
              <a:spAutoFit/>
            </a:bodyPr>
            <a:lstStyle/>
            <a:p>
              <a:pPr defTabSz="896386"/>
              <a:r>
                <a:rPr lang="en-US" sz="1730" dirty="0">
                  <a:solidFill>
                    <a:prstClr val="black"/>
                  </a:solidFill>
                  <a:latin typeface="Calibri" panose="020F0502020204030204"/>
                </a:rPr>
                <a:t>Virtual Network</a:t>
              </a:r>
            </a:p>
          </p:txBody>
        </p:sp>
        <p:grpSp>
          <p:nvGrpSpPr>
            <p:cNvPr id="56" name="Group 55">
              <a:extLst>
                <a:ext uri="{FF2B5EF4-FFF2-40B4-BE49-F238E27FC236}">
                  <a16:creationId xmlns:a16="http://schemas.microsoft.com/office/drawing/2014/main" id="{5BEB202C-4354-42A3-89D7-45553A5EF87F}"/>
                </a:ext>
              </a:extLst>
            </p:cNvPr>
            <p:cNvGrpSpPr/>
            <p:nvPr/>
          </p:nvGrpSpPr>
          <p:grpSpPr>
            <a:xfrm>
              <a:off x="2434521" y="4841746"/>
              <a:ext cx="869877" cy="798085"/>
              <a:chOff x="7563034" y="1853676"/>
              <a:chExt cx="869877" cy="798085"/>
            </a:xfrm>
          </p:grpSpPr>
          <p:grpSp>
            <p:nvGrpSpPr>
              <p:cNvPr id="57" name="Group 56">
                <a:extLst>
                  <a:ext uri="{FF2B5EF4-FFF2-40B4-BE49-F238E27FC236}">
                    <a16:creationId xmlns:a16="http://schemas.microsoft.com/office/drawing/2014/main" id="{D35EC841-EE2D-4FC3-B069-791AC24EC43A}"/>
                  </a:ext>
                </a:extLst>
              </p:cNvPr>
              <p:cNvGrpSpPr>
                <a:grpSpLocks noChangeAspect="1"/>
              </p:cNvGrpSpPr>
              <p:nvPr/>
            </p:nvGrpSpPr>
            <p:grpSpPr>
              <a:xfrm>
                <a:off x="7563034" y="1853676"/>
                <a:ext cx="416425" cy="798085"/>
                <a:chOff x="9191145" y="3741535"/>
                <a:chExt cx="774393" cy="2092980"/>
              </a:xfrm>
            </p:grpSpPr>
            <p:grpSp>
              <p:nvGrpSpPr>
                <p:cNvPr id="60" name="Group 59">
                  <a:extLst>
                    <a:ext uri="{FF2B5EF4-FFF2-40B4-BE49-F238E27FC236}">
                      <a16:creationId xmlns:a16="http://schemas.microsoft.com/office/drawing/2014/main" id="{724CE315-5655-4073-971E-EEEAA3215EF0}"/>
                    </a:ext>
                  </a:extLst>
                </p:cNvPr>
                <p:cNvGrpSpPr>
                  <a:grpSpLocks noChangeAspect="1"/>
                </p:cNvGrpSpPr>
                <p:nvPr/>
              </p:nvGrpSpPr>
              <p:grpSpPr>
                <a:xfrm>
                  <a:off x="9191145" y="3741535"/>
                  <a:ext cx="774393" cy="2092980"/>
                  <a:chOff x="6576174" y="3760259"/>
                  <a:chExt cx="1081539" cy="2764684"/>
                </a:xfrm>
              </p:grpSpPr>
              <p:grpSp>
                <p:nvGrpSpPr>
                  <p:cNvPr id="64" name="Group 63">
                    <a:extLst>
                      <a:ext uri="{FF2B5EF4-FFF2-40B4-BE49-F238E27FC236}">
                        <a16:creationId xmlns:a16="http://schemas.microsoft.com/office/drawing/2014/main" id="{915F9323-1D51-4F14-BDB0-8A52D5107B02}"/>
                      </a:ext>
                    </a:extLst>
                  </p:cNvPr>
                  <p:cNvGrpSpPr/>
                  <p:nvPr/>
                </p:nvGrpSpPr>
                <p:grpSpPr>
                  <a:xfrm>
                    <a:off x="6576174" y="3760259"/>
                    <a:ext cx="1081539" cy="2764684"/>
                    <a:chOff x="6576174" y="3760259"/>
                    <a:chExt cx="1081539" cy="2764684"/>
                  </a:xfrm>
                </p:grpSpPr>
                <p:grpSp>
                  <p:nvGrpSpPr>
                    <p:cNvPr id="66" name="Group 65">
                      <a:extLst>
                        <a:ext uri="{FF2B5EF4-FFF2-40B4-BE49-F238E27FC236}">
                          <a16:creationId xmlns:a16="http://schemas.microsoft.com/office/drawing/2014/main" id="{35F275B0-75CA-4955-A8A6-48717027969A}"/>
                        </a:ext>
                      </a:extLst>
                    </p:cNvPr>
                    <p:cNvGrpSpPr/>
                    <p:nvPr/>
                  </p:nvGrpSpPr>
                  <p:grpSpPr>
                    <a:xfrm>
                      <a:off x="6576174" y="3760259"/>
                      <a:ext cx="1081539" cy="2764684"/>
                      <a:chOff x="5365826" y="3709999"/>
                      <a:chExt cx="1074023" cy="2853208"/>
                    </a:xfrm>
                  </p:grpSpPr>
                  <p:sp>
                    <p:nvSpPr>
                      <p:cNvPr id="76" name="Rectangle 75">
                        <a:extLst>
                          <a:ext uri="{FF2B5EF4-FFF2-40B4-BE49-F238E27FC236}">
                            <a16:creationId xmlns:a16="http://schemas.microsoft.com/office/drawing/2014/main" id="{0C708256-D4C3-44D4-8E19-FEA11F14CBD9}"/>
                          </a:ext>
                        </a:extLst>
                      </p:cNvPr>
                      <p:cNvSpPr/>
                      <p:nvPr/>
                    </p:nvSpPr>
                    <p:spPr bwMode="auto">
                      <a:xfrm>
                        <a:off x="5365826" y="3709999"/>
                        <a:ext cx="1074023" cy="2853208"/>
                      </a:xfrm>
                      <a:prstGeom prst="rect">
                        <a:avLst/>
                      </a:prstGeom>
                      <a:solidFill>
                        <a:srgbClr val="FFFFFF">
                          <a:alpha val="69804"/>
                        </a:srgbClr>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7" name="Rectangle 76">
                        <a:extLst>
                          <a:ext uri="{FF2B5EF4-FFF2-40B4-BE49-F238E27FC236}">
                            <a16:creationId xmlns:a16="http://schemas.microsoft.com/office/drawing/2014/main" id="{8340B444-043F-4D0E-8538-C2326272350B}"/>
                          </a:ext>
                        </a:extLst>
                      </p:cNvPr>
                      <p:cNvSpPr/>
                      <p:nvPr/>
                    </p:nvSpPr>
                    <p:spPr bwMode="auto">
                      <a:xfrm>
                        <a:off x="5478169" y="4034937"/>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78" name="Rectangle 77">
                        <a:extLst>
                          <a:ext uri="{FF2B5EF4-FFF2-40B4-BE49-F238E27FC236}">
                            <a16:creationId xmlns:a16="http://schemas.microsoft.com/office/drawing/2014/main" id="{61735650-E527-40D7-9D3A-2950CAFD29CD}"/>
                          </a:ext>
                        </a:extLst>
                      </p:cNvPr>
                      <p:cNvSpPr/>
                      <p:nvPr/>
                    </p:nvSpPr>
                    <p:spPr bwMode="auto">
                      <a:xfrm>
                        <a:off x="5478170" y="421585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79" name="Rectangle 78">
                        <a:extLst>
                          <a:ext uri="{FF2B5EF4-FFF2-40B4-BE49-F238E27FC236}">
                            <a16:creationId xmlns:a16="http://schemas.microsoft.com/office/drawing/2014/main" id="{FF14015A-0CE7-489A-B092-98606E484CC6}"/>
                          </a:ext>
                        </a:extLst>
                      </p:cNvPr>
                      <p:cNvSpPr/>
                      <p:nvPr/>
                    </p:nvSpPr>
                    <p:spPr bwMode="auto">
                      <a:xfrm>
                        <a:off x="5478170" y="439873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0" name="Rectangle 79">
                        <a:extLst>
                          <a:ext uri="{FF2B5EF4-FFF2-40B4-BE49-F238E27FC236}">
                            <a16:creationId xmlns:a16="http://schemas.microsoft.com/office/drawing/2014/main" id="{538258F9-6A2C-469C-BD1F-42A83727B294}"/>
                          </a:ext>
                        </a:extLst>
                      </p:cNvPr>
                      <p:cNvSpPr/>
                      <p:nvPr/>
                    </p:nvSpPr>
                    <p:spPr bwMode="auto">
                      <a:xfrm>
                        <a:off x="5478170" y="4764122"/>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1" name="Rectangle 80">
                        <a:extLst>
                          <a:ext uri="{FF2B5EF4-FFF2-40B4-BE49-F238E27FC236}">
                            <a16:creationId xmlns:a16="http://schemas.microsoft.com/office/drawing/2014/main" id="{944D3A8A-F008-4E29-A293-FFAC47BCBF22}"/>
                          </a:ext>
                        </a:extLst>
                      </p:cNvPr>
                      <p:cNvSpPr/>
                      <p:nvPr/>
                    </p:nvSpPr>
                    <p:spPr bwMode="auto">
                      <a:xfrm>
                        <a:off x="5478171" y="4947002"/>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2" name="Rectangle 81">
                        <a:extLst>
                          <a:ext uri="{FF2B5EF4-FFF2-40B4-BE49-F238E27FC236}">
                            <a16:creationId xmlns:a16="http://schemas.microsoft.com/office/drawing/2014/main" id="{00E792CB-ACC2-47A2-AACF-DDF7262AAE3F}"/>
                          </a:ext>
                        </a:extLst>
                      </p:cNvPr>
                      <p:cNvSpPr/>
                      <p:nvPr/>
                    </p:nvSpPr>
                    <p:spPr bwMode="auto">
                      <a:xfrm>
                        <a:off x="5478171" y="5131673"/>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83" name="Rectangle 82">
                        <a:extLst>
                          <a:ext uri="{FF2B5EF4-FFF2-40B4-BE49-F238E27FC236}">
                            <a16:creationId xmlns:a16="http://schemas.microsoft.com/office/drawing/2014/main" id="{B0BF506F-C57C-4461-BC0B-0FAA281E8C9F}"/>
                          </a:ext>
                        </a:extLst>
                      </p:cNvPr>
                      <p:cNvSpPr/>
                      <p:nvPr/>
                    </p:nvSpPr>
                    <p:spPr bwMode="auto">
                      <a:xfrm>
                        <a:off x="5478171" y="531342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4" name="Rectangle 83">
                        <a:extLst>
                          <a:ext uri="{FF2B5EF4-FFF2-40B4-BE49-F238E27FC236}">
                            <a16:creationId xmlns:a16="http://schemas.microsoft.com/office/drawing/2014/main" id="{7D43C5D7-02A4-4433-BCA4-19363A4E4201}"/>
                          </a:ext>
                        </a:extLst>
                      </p:cNvPr>
                      <p:cNvSpPr/>
                      <p:nvPr/>
                    </p:nvSpPr>
                    <p:spPr bwMode="auto">
                      <a:xfrm>
                        <a:off x="5478170" y="549630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5" name="Freeform 34">
                        <a:extLst>
                          <a:ext uri="{FF2B5EF4-FFF2-40B4-BE49-F238E27FC236}">
                            <a16:creationId xmlns:a16="http://schemas.microsoft.com/office/drawing/2014/main" id="{645CA46F-F785-49D1-B400-8A4D957ACB9C}"/>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86" name="Freeform 35">
                        <a:extLst>
                          <a:ext uri="{FF2B5EF4-FFF2-40B4-BE49-F238E27FC236}">
                            <a16:creationId xmlns:a16="http://schemas.microsoft.com/office/drawing/2014/main" id="{63BFCC21-F5C7-4216-9457-33795B6C50D1}"/>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87" name="Freeform 36">
                        <a:extLst>
                          <a:ext uri="{FF2B5EF4-FFF2-40B4-BE49-F238E27FC236}">
                            <a16:creationId xmlns:a16="http://schemas.microsoft.com/office/drawing/2014/main" id="{62C713DB-513F-432B-96F5-8B41A796BF93}"/>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88" name="Freeform 37">
                        <a:extLst>
                          <a:ext uri="{FF2B5EF4-FFF2-40B4-BE49-F238E27FC236}">
                            <a16:creationId xmlns:a16="http://schemas.microsoft.com/office/drawing/2014/main" id="{ABC1F08B-61A3-4D81-A519-A30458137C06}"/>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89" name="Freeform 34">
                        <a:extLst>
                          <a:ext uri="{FF2B5EF4-FFF2-40B4-BE49-F238E27FC236}">
                            <a16:creationId xmlns:a16="http://schemas.microsoft.com/office/drawing/2014/main" id="{C0B65951-561C-49B7-931C-0AC397622372}"/>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0" name="Freeform 35">
                        <a:extLst>
                          <a:ext uri="{FF2B5EF4-FFF2-40B4-BE49-F238E27FC236}">
                            <a16:creationId xmlns:a16="http://schemas.microsoft.com/office/drawing/2014/main" id="{1778506B-A4F6-43DF-9E2F-BCFBFDF311C7}"/>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1" name="Freeform 36">
                        <a:extLst>
                          <a:ext uri="{FF2B5EF4-FFF2-40B4-BE49-F238E27FC236}">
                            <a16:creationId xmlns:a16="http://schemas.microsoft.com/office/drawing/2014/main" id="{BA463852-F7FA-4160-AB00-BA6DCC4A657B}"/>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2" name="Freeform 37">
                        <a:extLst>
                          <a:ext uri="{FF2B5EF4-FFF2-40B4-BE49-F238E27FC236}">
                            <a16:creationId xmlns:a16="http://schemas.microsoft.com/office/drawing/2014/main" id="{7BEAB276-1FB7-4AE4-B6C2-4B9F188841DC}"/>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3" name="Rectangle 42">
                        <a:extLst>
                          <a:ext uri="{FF2B5EF4-FFF2-40B4-BE49-F238E27FC236}">
                            <a16:creationId xmlns:a16="http://schemas.microsoft.com/office/drawing/2014/main" id="{8FC31C71-9AE4-4DFC-ACB5-BE3AD8E20899}"/>
                          </a:ext>
                        </a:extLst>
                      </p:cNvPr>
                      <p:cNvSpPr>
                        <a:spLocks noChangeArrowheads="1"/>
                      </p:cNvSpPr>
                      <p:nvPr/>
                    </p:nvSpPr>
                    <p:spPr bwMode="auto">
                      <a:xfrm>
                        <a:off x="5480021" y="5797778"/>
                        <a:ext cx="868674" cy="13040"/>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sp>
                  <p:nvSpPr>
                    <p:cNvPr id="67" name="Freeform 8">
                      <a:extLst>
                        <a:ext uri="{FF2B5EF4-FFF2-40B4-BE49-F238E27FC236}">
                          <a16:creationId xmlns:a16="http://schemas.microsoft.com/office/drawing/2014/main" id="{5D482F69-947F-45BF-9CC2-D19A3684E7B5}"/>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68" name="Freeform 8">
                      <a:extLst>
                        <a:ext uri="{FF2B5EF4-FFF2-40B4-BE49-F238E27FC236}">
                          <a16:creationId xmlns:a16="http://schemas.microsoft.com/office/drawing/2014/main" id="{4BB5DC1D-583F-42F8-B092-ECF207142762}"/>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69" name="Freeform 8">
                      <a:extLst>
                        <a:ext uri="{FF2B5EF4-FFF2-40B4-BE49-F238E27FC236}">
                          <a16:creationId xmlns:a16="http://schemas.microsoft.com/office/drawing/2014/main" id="{D633AEB9-16D4-412B-9C55-2EA6C13742A5}"/>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0" name="Freeform 8">
                      <a:extLst>
                        <a:ext uri="{FF2B5EF4-FFF2-40B4-BE49-F238E27FC236}">
                          <a16:creationId xmlns:a16="http://schemas.microsoft.com/office/drawing/2014/main" id="{24548291-2BC6-4DDF-84C9-EBD3572CAD99}"/>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1" name="Freeform 8">
                      <a:extLst>
                        <a:ext uri="{FF2B5EF4-FFF2-40B4-BE49-F238E27FC236}">
                          <a16:creationId xmlns:a16="http://schemas.microsoft.com/office/drawing/2014/main" id="{8269FE88-6CAF-41DB-8F27-C854A4101585}"/>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2" name="Freeform 8">
                      <a:extLst>
                        <a:ext uri="{FF2B5EF4-FFF2-40B4-BE49-F238E27FC236}">
                          <a16:creationId xmlns:a16="http://schemas.microsoft.com/office/drawing/2014/main" id="{6F735A54-6C90-492F-A029-3E84D6ED1A16}"/>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3" name="Freeform 8">
                      <a:extLst>
                        <a:ext uri="{FF2B5EF4-FFF2-40B4-BE49-F238E27FC236}">
                          <a16:creationId xmlns:a16="http://schemas.microsoft.com/office/drawing/2014/main" id="{D0A9219E-C667-4E6B-B7A8-723D036B41A8}"/>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4" name="Freeform 8">
                      <a:extLst>
                        <a:ext uri="{FF2B5EF4-FFF2-40B4-BE49-F238E27FC236}">
                          <a16:creationId xmlns:a16="http://schemas.microsoft.com/office/drawing/2014/main" id="{11C55257-A500-4E93-927C-33C950288100}"/>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75" name="Freeform 8">
                      <a:extLst>
                        <a:ext uri="{FF2B5EF4-FFF2-40B4-BE49-F238E27FC236}">
                          <a16:creationId xmlns:a16="http://schemas.microsoft.com/office/drawing/2014/main" id="{733FD628-E0F0-4030-A5A1-35D729EBEAEA}"/>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sp>
                <p:nvSpPr>
                  <p:cNvPr id="65" name="Rectangle 64">
                    <a:extLst>
                      <a:ext uri="{FF2B5EF4-FFF2-40B4-BE49-F238E27FC236}">
                        <a16:creationId xmlns:a16="http://schemas.microsoft.com/office/drawing/2014/main" id="{57C3E625-395B-42AD-9820-588E235CFF62}"/>
                      </a:ext>
                    </a:extLst>
                  </p:cNvPr>
                  <p:cNvSpPr/>
                  <p:nvPr/>
                </p:nvSpPr>
                <p:spPr bwMode="auto">
                  <a:xfrm>
                    <a:off x="6689300" y="4605702"/>
                    <a:ext cx="855274" cy="177206"/>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61" name="Rectangle 42">
                  <a:extLst>
                    <a:ext uri="{FF2B5EF4-FFF2-40B4-BE49-F238E27FC236}">
                      <a16:creationId xmlns:a16="http://schemas.microsoft.com/office/drawing/2014/main" id="{E97802A9-2226-4DEE-B66B-247E6498C994}"/>
                    </a:ext>
                  </a:extLst>
                </p:cNvPr>
                <p:cNvSpPr>
                  <a:spLocks noChangeArrowheads="1"/>
                </p:cNvSpPr>
                <p:nvPr/>
              </p:nvSpPr>
              <p:spPr bwMode="auto">
                <a:xfrm>
                  <a:off x="9273483" y="5413375"/>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62" name="Rectangle 42">
                  <a:extLst>
                    <a:ext uri="{FF2B5EF4-FFF2-40B4-BE49-F238E27FC236}">
                      <a16:creationId xmlns:a16="http://schemas.microsoft.com/office/drawing/2014/main" id="{B1F4ACC2-C904-4145-9430-362F12E70328}"/>
                    </a:ext>
                  </a:extLst>
                </p:cNvPr>
                <p:cNvSpPr>
                  <a:spLocks noChangeArrowheads="1"/>
                </p:cNvSpPr>
                <p:nvPr/>
              </p:nvSpPr>
              <p:spPr bwMode="auto">
                <a:xfrm>
                  <a:off x="9273483" y="5549431"/>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63" name="Rectangle 42">
                  <a:extLst>
                    <a:ext uri="{FF2B5EF4-FFF2-40B4-BE49-F238E27FC236}">
                      <a16:creationId xmlns:a16="http://schemas.microsoft.com/office/drawing/2014/main" id="{06BD0AF4-B28D-4DD8-AEFF-6E6D90ADE78B}"/>
                    </a:ext>
                  </a:extLst>
                </p:cNvPr>
                <p:cNvSpPr>
                  <a:spLocks noChangeArrowheads="1"/>
                </p:cNvSpPr>
                <p:nvPr/>
              </p:nvSpPr>
              <p:spPr bwMode="auto">
                <a:xfrm>
                  <a:off x="9281420" y="5683350"/>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pic>
            <p:nvPicPr>
              <p:cNvPr id="58" name="Picture 57">
                <a:extLst>
                  <a:ext uri="{FF2B5EF4-FFF2-40B4-BE49-F238E27FC236}">
                    <a16:creationId xmlns:a16="http://schemas.microsoft.com/office/drawing/2014/main" id="{DFD535D4-C8A5-497E-9071-4F5854523C01}"/>
                  </a:ext>
                </a:extLst>
              </p:cNvPr>
              <p:cNvPicPr>
                <a:picLocks noChangeAspect="1"/>
              </p:cNvPicPr>
              <p:nvPr/>
            </p:nvPicPr>
            <p:blipFill>
              <a:blip r:embed="rId3"/>
              <a:stretch>
                <a:fillRect/>
              </a:stretch>
            </p:blipFill>
            <p:spPr>
              <a:xfrm>
                <a:off x="7767172" y="2098177"/>
                <a:ext cx="354359" cy="228857"/>
              </a:xfrm>
              <a:prstGeom prst="rect">
                <a:avLst/>
              </a:prstGeom>
            </p:spPr>
          </p:pic>
          <p:sp>
            <p:nvSpPr>
              <p:cNvPr id="59" name="Rectangle 58">
                <a:extLst>
                  <a:ext uri="{FF2B5EF4-FFF2-40B4-BE49-F238E27FC236}">
                    <a16:creationId xmlns:a16="http://schemas.microsoft.com/office/drawing/2014/main" id="{F8C40BC4-EEB0-459E-BBE9-6957B5BF5B99}"/>
                  </a:ext>
                </a:extLst>
              </p:cNvPr>
              <p:cNvSpPr/>
              <p:nvPr/>
            </p:nvSpPr>
            <p:spPr>
              <a:xfrm>
                <a:off x="8050267" y="2022363"/>
                <a:ext cx="382644" cy="283932"/>
              </a:xfrm>
              <a:prstGeom prst="rect">
                <a:avLst/>
              </a:prstGeom>
            </p:spPr>
            <p:txBody>
              <a:bodyPr wrap="none">
                <a:spAutoFit/>
              </a:bodyPr>
              <a:lstStyle/>
              <a:p>
                <a:pPr defTabSz="896386">
                  <a:defRPr/>
                </a:pPr>
                <a:r>
                  <a:rPr lang="en-US" kern="0" dirty="0">
                    <a:solidFill>
                      <a:prstClr val="black"/>
                    </a:solidFill>
                    <a:latin typeface="Calibri" panose="020F0502020204030204"/>
                  </a:rPr>
                  <a:t>NIC</a:t>
                </a:r>
              </a:p>
            </p:txBody>
          </p:sp>
        </p:grpSp>
        <p:grpSp>
          <p:nvGrpSpPr>
            <p:cNvPr id="94" name="Group 93">
              <a:extLst>
                <a:ext uri="{FF2B5EF4-FFF2-40B4-BE49-F238E27FC236}">
                  <a16:creationId xmlns:a16="http://schemas.microsoft.com/office/drawing/2014/main" id="{F6B86030-FE81-4FEB-85B8-6F15B86EC541}"/>
                </a:ext>
              </a:extLst>
            </p:cNvPr>
            <p:cNvGrpSpPr/>
            <p:nvPr/>
          </p:nvGrpSpPr>
          <p:grpSpPr>
            <a:xfrm>
              <a:off x="6052256" y="3914455"/>
              <a:ext cx="1017167" cy="1198000"/>
              <a:chOff x="6853640" y="4377743"/>
              <a:chExt cx="1017167" cy="1524084"/>
            </a:xfrm>
          </p:grpSpPr>
          <p:sp>
            <p:nvSpPr>
              <p:cNvPr id="95" name="Rectangle 94">
                <a:extLst>
                  <a:ext uri="{FF2B5EF4-FFF2-40B4-BE49-F238E27FC236}">
                    <a16:creationId xmlns:a16="http://schemas.microsoft.com/office/drawing/2014/main" id="{FE1481AA-11B2-42E9-9E4A-A91CF96215F7}"/>
                  </a:ext>
                </a:extLst>
              </p:cNvPr>
              <p:cNvSpPr/>
              <p:nvPr/>
            </p:nvSpPr>
            <p:spPr>
              <a:xfrm>
                <a:off x="6853640" y="5540611"/>
                <a:ext cx="1017167" cy="361216"/>
              </a:xfrm>
              <a:prstGeom prst="rect">
                <a:avLst/>
              </a:prstGeom>
            </p:spPr>
            <p:txBody>
              <a:bodyPr wrap="none">
                <a:spAutoFit/>
              </a:bodyPr>
              <a:lstStyle/>
              <a:p>
                <a:pPr algn="ctr" defTabSz="896386">
                  <a:defRPr/>
                </a:pPr>
                <a:r>
                  <a:rPr lang="en-US" kern="0" dirty="0">
                    <a:solidFill>
                      <a:prstClr val="black"/>
                    </a:solidFill>
                    <a:latin typeface="Calibri" panose="020F0502020204030204"/>
                  </a:rPr>
                  <a:t>On-premises</a:t>
                </a:r>
              </a:p>
            </p:txBody>
          </p:sp>
          <p:grpSp>
            <p:nvGrpSpPr>
              <p:cNvPr id="96" name="Group 95">
                <a:extLst>
                  <a:ext uri="{FF2B5EF4-FFF2-40B4-BE49-F238E27FC236}">
                    <a16:creationId xmlns:a16="http://schemas.microsoft.com/office/drawing/2014/main" id="{60B64B5B-9A61-4C24-9017-68B9BFD9986D}"/>
                  </a:ext>
                </a:extLst>
              </p:cNvPr>
              <p:cNvGrpSpPr>
                <a:grpSpLocks noChangeAspect="1"/>
              </p:cNvGrpSpPr>
              <p:nvPr/>
            </p:nvGrpSpPr>
            <p:grpSpPr bwMode="auto">
              <a:xfrm>
                <a:off x="6969122" y="4377743"/>
                <a:ext cx="700277" cy="1231867"/>
                <a:chOff x="3600" y="469"/>
                <a:chExt cx="768" cy="1351"/>
              </a:xfrm>
            </p:grpSpPr>
            <p:sp>
              <p:nvSpPr>
                <p:cNvPr id="97" name="AutoShape 7">
                  <a:extLst>
                    <a:ext uri="{FF2B5EF4-FFF2-40B4-BE49-F238E27FC236}">
                      <a16:creationId xmlns:a16="http://schemas.microsoft.com/office/drawing/2014/main" id="{F907D22D-A1CD-4225-8F25-19A898A2654B}"/>
                    </a:ext>
                  </a:extLst>
                </p:cNvPr>
                <p:cNvSpPr>
                  <a:spLocks noChangeAspect="1" noChangeArrowheads="1" noTextEdit="1"/>
                </p:cNvSpPr>
                <p:nvPr/>
              </p:nvSpPr>
              <p:spPr bwMode="auto">
                <a:xfrm>
                  <a:off x="3600" y="469"/>
                  <a:ext cx="768" cy="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8" name="Rectangle 97">
                  <a:extLst>
                    <a:ext uri="{FF2B5EF4-FFF2-40B4-BE49-F238E27FC236}">
                      <a16:creationId xmlns:a16="http://schemas.microsoft.com/office/drawing/2014/main" id="{D9DB2FCB-74A0-42E5-A137-17407514B6D0}"/>
                    </a:ext>
                  </a:extLst>
                </p:cNvPr>
                <p:cNvSpPr>
                  <a:spLocks noChangeArrowheads="1"/>
                </p:cNvSpPr>
                <p:nvPr/>
              </p:nvSpPr>
              <p:spPr bwMode="auto">
                <a:xfrm>
                  <a:off x="3597" y="1386"/>
                  <a:ext cx="541" cy="431"/>
                </a:xfrm>
                <a:prstGeom prst="rect">
                  <a:avLst/>
                </a:prstGeom>
                <a:solidFill>
                  <a:sysClr val="window" lastClr="FFFFFF">
                    <a:lumMod val="75000"/>
                  </a:sys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99" name="Freeform 135">
                  <a:extLst>
                    <a:ext uri="{FF2B5EF4-FFF2-40B4-BE49-F238E27FC236}">
                      <a16:creationId xmlns:a16="http://schemas.microsoft.com/office/drawing/2014/main" id="{8E41C064-2BBE-41DC-9DD6-FABDFA65998C}"/>
                    </a:ext>
                  </a:extLst>
                </p:cNvPr>
                <p:cNvSpPr>
                  <a:spLocks/>
                </p:cNvSpPr>
                <p:nvPr/>
              </p:nvSpPr>
              <p:spPr bwMode="auto">
                <a:xfrm>
                  <a:off x="3908" y="606"/>
                  <a:ext cx="460" cy="1211"/>
                </a:xfrm>
                <a:custGeom>
                  <a:avLst/>
                  <a:gdLst>
                    <a:gd name="T0" fmla="*/ 0 w 460"/>
                    <a:gd name="T1" fmla="*/ 0 h 1211"/>
                    <a:gd name="T2" fmla="*/ 460 w 460"/>
                    <a:gd name="T3" fmla="*/ 0 h 1211"/>
                    <a:gd name="T4" fmla="*/ 460 w 460"/>
                    <a:gd name="T5" fmla="*/ 1211 h 1211"/>
                    <a:gd name="T6" fmla="*/ 0 w 460"/>
                    <a:gd name="T7" fmla="*/ 1211 h 1211"/>
                    <a:gd name="T8" fmla="*/ 0 w 460"/>
                    <a:gd name="T9" fmla="*/ 790 h 1211"/>
                    <a:gd name="T10" fmla="*/ 0 w 460"/>
                    <a:gd name="T11" fmla="*/ 0 h 1211"/>
                  </a:gdLst>
                  <a:ahLst/>
                  <a:cxnLst>
                    <a:cxn ang="0">
                      <a:pos x="T0" y="T1"/>
                    </a:cxn>
                    <a:cxn ang="0">
                      <a:pos x="T2" y="T3"/>
                    </a:cxn>
                    <a:cxn ang="0">
                      <a:pos x="T4" y="T5"/>
                    </a:cxn>
                    <a:cxn ang="0">
                      <a:pos x="T6" y="T7"/>
                    </a:cxn>
                    <a:cxn ang="0">
                      <a:pos x="T8" y="T9"/>
                    </a:cxn>
                    <a:cxn ang="0">
                      <a:pos x="T10" y="T11"/>
                    </a:cxn>
                  </a:cxnLst>
                  <a:rect l="0" t="0" r="r" b="b"/>
                  <a:pathLst>
                    <a:path w="460" h="1211">
                      <a:moveTo>
                        <a:pt x="0" y="0"/>
                      </a:moveTo>
                      <a:lnTo>
                        <a:pt x="460" y="0"/>
                      </a:lnTo>
                      <a:lnTo>
                        <a:pt x="460" y="1211"/>
                      </a:lnTo>
                      <a:lnTo>
                        <a:pt x="0" y="1211"/>
                      </a:lnTo>
                      <a:lnTo>
                        <a:pt x="0" y="790"/>
                      </a:lnTo>
                      <a:lnTo>
                        <a:pt x="0" y="0"/>
                      </a:lnTo>
                      <a:close/>
                    </a:path>
                  </a:pathLst>
                </a:custGeom>
                <a:solidFill>
                  <a:sysClr val="window" lastClr="FFFFFF">
                    <a:lumMod val="7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0" name="Freeform 136">
                  <a:extLst>
                    <a:ext uri="{FF2B5EF4-FFF2-40B4-BE49-F238E27FC236}">
                      <a16:creationId xmlns:a16="http://schemas.microsoft.com/office/drawing/2014/main" id="{309E02A6-5982-40E2-BB3E-55770F5F32D8}"/>
                    </a:ext>
                  </a:extLst>
                </p:cNvPr>
                <p:cNvSpPr>
                  <a:spLocks/>
                </p:cNvSpPr>
                <p:nvPr/>
              </p:nvSpPr>
              <p:spPr bwMode="auto">
                <a:xfrm>
                  <a:off x="3597" y="1396"/>
                  <a:ext cx="311" cy="421"/>
                </a:xfrm>
                <a:custGeom>
                  <a:avLst/>
                  <a:gdLst>
                    <a:gd name="T0" fmla="*/ 0 w 311"/>
                    <a:gd name="T1" fmla="*/ 421 h 421"/>
                    <a:gd name="T2" fmla="*/ 311 w 311"/>
                    <a:gd name="T3" fmla="*/ 421 h 421"/>
                    <a:gd name="T4" fmla="*/ 311 w 311"/>
                    <a:gd name="T5" fmla="*/ 0 h 421"/>
                    <a:gd name="T6" fmla="*/ 0 w 311"/>
                    <a:gd name="T7" fmla="*/ 421 h 421"/>
                  </a:gdLst>
                  <a:ahLst/>
                  <a:cxnLst>
                    <a:cxn ang="0">
                      <a:pos x="T0" y="T1"/>
                    </a:cxn>
                    <a:cxn ang="0">
                      <a:pos x="T2" y="T3"/>
                    </a:cxn>
                    <a:cxn ang="0">
                      <a:pos x="T4" y="T5"/>
                    </a:cxn>
                    <a:cxn ang="0">
                      <a:pos x="T6" y="T7"/>
                    </a:cxn>
                  </a:cxnLst>
                  <a:rect l="0" t="0" r="r" b="b"/>
                  <a:pathLst>
                    <a:path w="311" h="421">
                      <a:moveTo>
                        <a:pt x="0" y="421"/>
                      </a:moveTo>
                      <a:lnTo>
                        <a:pt x="311" y="421"/>
                      </a:lnTo>
                      <a:lnTo>
                        <a:pt x="311" y="0"/>
                      </a:lnTo>
                      <a:lnTo>
                        <a:pt x="0" y="42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1" name="Rectangle 100">
                  <a:extLst>
                    <a:ext uri="{FF2B5EF4-FFF2-40B4-BE49-F238E27FC236}">
                      <a16:creationId xmlns:a16="http://schemas.microsoft.com/office/drawing/2014/main" id="{E806D932-2891-4566-9F96-10F8B82CF8F4}"/>
                    </a:ext>
                  </a:extLst>
                </p:cNvPr>
                <p:cNvSpPr>
                  <a:spLocks noChangeArrowheads="1"/>
                </p:cNvSpPr>
                <p:nvPr/>
              </p:nvSpPr>
              <p:spPr bwMode="auto">
                <a:xfrm>
                  <a:off x="3967" y="694"/>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2" name="Rectangle 101">
                  <a:extLst>
                    <a:ext uri="{FF2B5EF4-FFF2-40B4-BE49-F238E27FC236}">
                      <a16:creationId xmlns:a16="http://schemas.microsoft.com/office/drawing/2014/main" id="{5F7BE7DE-E490-461A-BAC7-E000790A87EF}"/>
                    </a:ext>
                  </a:extLst>
                </p:cNvPr>
                <p:cNvSpPr>
                  <a:spLocks noChangeArrowheads="1"/>
                </p:cNvSpPr>
                <p:nvPr/>
              </p:nvSpPr>
              <p:spPr bwMode="auto">
                <a:xfrm>
                  <a:off x="4066" y="694"/>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3" name="Rectangle 102">
                  <a:extLst>
                    <a:ext uri="{FF2B5EF4-FFF2-40B4-BE49-F238E27FC236}">
                      <a16:creationId xmlns:a16="http://schemas.microsoft.com/office/drawing/2014/main" id="{33ABBCB8-C63A-4507-90EE-E13428409A35}"/>
                    </a:ext>
                  </a:extLst>
                </p:cNvPr>
                <p:cNvSpPr>
                  <a:spLocks noChangeArrowheads="1"/>
                </p:cNvSpPr>
                <p:nvPr/>
              </p:nvSpPr>
              <p:spPr bwMode="auto">
                <a:xfrm>
                  <a:off x="4164" y="694"/>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4" name="Rectangle 103">
                  <a:extLst>
                    <a:ext uri="{FF2B5EF4-FFF2-40B4-BE49-F238E27FC236}">
                      <a16:creationId xmlns:a16="http://schemas.microsoft.com/office/drawing/2014/main" id="{2F60FF72-4ECA-4AFF-87D0-889F49A1CCFA}"/>
                    </a:ext>
                  </a:extLst>
                </p:cNvPr>
                <p:cNvSpPr>
                  <a:spLocks noChangeArrowheads="1"/>
                </p:cNvSpPr>
                <p:nvPr/>
              </p:nvSpPr>
              <p:spPr bwMode="auto">
                <a:xfrm>
                  <a:off x="4263" y="694"/>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5" name="Rectangle 104">
                  <a:extLst>
                    <a:ext uri="{FF2B5EF4-FFF2-40B4-BE49-F238E27FC236}">
                      <a16:creationId xmlns:a16="http://schemas.microsoft.com/office/drawing/2014/main" id="{ECED562F-505F-489A-9EC0-9BCB605F3CE2}"/>
                    </a:ext>
                  </a:extLst>
                </p:cNvPr>
                <p:cNvSpPr>
                  <a:spLocks noChangeArrowheads="1"/>
                </p:cNvSpPr>
                <p:nvPr/>
              </p:nvSpPr>
              <p:spPr bwMode="auto">
                <a:xfrm>
                  <a:off x="3967"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6" name="Rectangle 105">
                  <a:extLst>
                    <a:ext uri="{FF2B5EF4-FFF2-40B4-BE49-F238E27FC236}">
                      <a16:creationId xmlns:a16="http://schemas.microsoft.com/office/drawing/2014/main" id="{6AC14F31-82A8-488D-8D0A-35F233D37810}"/>
                    </a:ext>
                  </a:extLst>
                </p:cNvPr>
                <p:cNvSpPr>
                  <a:spLocks noChangeArrowheads="1"/>
                </p:cNvSpPr>
                <p:nvPr/>
              </p:nvSpPr>
              <p:spPr bwMode="auto">
                <a:xfrm>
                  <a:off x="4066"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7" name="Rectangle 106">
                  <a:extLst>
                    <a:ext uri="{FF2B5EF4-FFF2-40B4-BE49-F238E27FC236}">
                      <a16:creationId xmlns:a16="http://schemas.microsoft.com/office/drawing/2014/main" id="{300570C7-0842-4F5E-B572-8EE176B1AF28}"/>
                    </a:ext>
                  </a:extLst>
                </p:cNvPr>
                <p:cNvSpPr>
                  <a:spLocks noChangeArrowheads="1"/>
                </p:cNvSpPr>
                <p:nvPr/>
              </p:nvSpPr>
              <p:spPr bwMode="auto">
                <a:xfrm>
                  <a:off x="4164" y="821"/>
                  <a:ext cx="46" cy="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8" name="Rectangle 107">
                  <a:extLst>
                    <a:ext uri="{FF2B5EF4-FFF2-40B4-BE49-F238E27FC236}">
                      <a16:creationId xmlns:a16="http://schemas.microsoft.com/office/drawing/2014/main" id="{61BCA33F-1722-4BD2-9DE6-EA4589F66279}"/>
                    </a:ext>
                  </a:extLst>
                </p:cNvPr>
                <p:cNvSpPr>
                  <a:spLocks noChangeArrowheads="1"/>
                </p:cNvSpPr>
                <p:nvPr/>
              </p:nvSpPr>
              <p:spPr bwMode="auto">
                <a:xfrm>
                  <a:off x="4263"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09" name="Rectangle 108">
                  <a:extLst>
                    <a:ext uri="{FF2B5EF4-FFF2-40B4-BE49-F238E27FC236}">
                      <a16:creationId xmlns:a16="http://schemas.microsoft.com/office/drawing/2014/main" id="{5CAC0AF9-6077-40DB-9C48-F8C43C36E465}"/>
                    </a:ext>
                  </a:extLst>
                </p:cNvPr>
                <p:cNvSpPr>
                  <a:spLocks noChangeArrowheads="1"/>
                </p:cNvSpPr>
                <p:nvPr/>
              </p:nvSpPr>
              <p:spPr bwMode="auto">
                <a:xfrm>
                  <a:off x="3967" y="952"/>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0" name="Rectangle 109">
                  <a:extLst>
                    <a:ext uri="{FF2B5EF4-FFF2-40B4-BE49-F238E27FC236}">
                      <a16:creationId xmlns:a16="http://schemas.microsoft.com/office/drawing/2014/main" id="{157C0648-217A-43C6-B61B-1C29655EB5FB}"/>
                    </a:ext>
                  </a:extLst>
                </p:cNvPr>
                <p:cNvSpPr>
                  <a:spLocks noChangeArrowheads="1"/>
                </p:cNvSpPr>
                <p:nvPr/>
              </p:nvSpPr>
              <p:spPr bwMode="auto">
                <a:xfrm>
                  <a:off x="4066"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1" name="Rectangle 110">
                  <a:extLst>
                    <a:ext uri="{FF2B5EF4-FFF2-40B4-BE49-F238E27FC236}">
                      <a16:creationId xmlns:a16="http://schemas.microsoft.com/office/drawing/2014/main" id="{0E030755-A58F-496D-93BC-E7BE201177CB}"/>
                    </a:ext>
                  </a:extLst>
                </p:cNvPr>
                <p:cNvSpPr>
                  <a:spLocks noChangeArrowheads="1"/>
                </p:cNvSpPr>
                <p:nvPr/>
              </p:nvSpPr>
              <p:spPr bwMode="auto">
                <a:xfrm>
                  <a:off x="4164"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2" name="Rectangle 111">
                  <a:extLst>
                    <a:ext uri="{FF2B5EF4-FFF2-40B4-BE49-F238E27FC236}">
                      <a16:creationId xmlns:a16="http://schemas.microsoft.com/office/drawing/2014/main" id="{8830BF3A-C47B-4EA2-98C6-19862DDDD821}"/>
                    </a:ext>
                  </a:extLst>
                </p:cNvPr>
                <p:cNvSpPr>
                  <a:spLocks noChangeArrowheads="1"/>
                </p:cNvSpPr>
                <p:nvPr/>
              </p:nvSpPr>
              <p:spPr bwMode="auto">
                <a:xfrm>
                  <a:off x="4263"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3" name="Rectangle 112">
                  <a:extLst>
                    <a:ext uri="{FF2B5EF4-FFF2-40B4-BE49-F238E27FC236}">
                      <a16:creationId xmlns:a16="http://schemas.microsoft.com/office/drawing/2014/main" id="{D95E60DC-852C-45F0-8A35-49C99062A573}"/>
                    </a:ext>
                  </a:extLst>
                </p:cNvPr>
                <p:cNvSpPr>
                  <a:spLocks noChangeArrowheads="1"/>
                </p:cNvSpPr>
                <p:nvPr/>
              </p:nvSpPr>
              <p:spPr bwMode="auto">
                <a:xfrm>
                  <a:off x="3967" y="1079"/>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4" name="Rectangle 113">
                  <a:extLst>
                    <a:ext uri="{FF2B5EF4-FFF2-40B4-BE49-F238E27FC236}">
                      <a16:creationId xmlns:a16="http://schemas.microsoft.com/office/drawing/2014/main" id="{D3AEC032-8C94-4034-98DA-3484AEA2F014}"/>
                    </a:ext>
                  </a:extLst>
                </p:cNvPr>
                <p:cNvSpPr>
                  <a:spLocks noChangeArrowheads="1"/>
                </p:cNvSpPr>
                <p:nvPr/>
              </p:nvSpPr>
              <p:spPr bwMode="auto">
                <a:xfrm>
                  <a:off x="4066" y="1079"/>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5" name="Rectangle 114">
                  <a:extLst>
                    <a:ext uri="{FF2B5EF4-FFF2-40B4-BE49-F238E27FC236}">
                      <a16:creationId xmlns:a16="http://schemas.microsoft.com/office/drawing/2014/main" id="{A095065E-2159-4BA5-91A5-E6094E01B033}"/>
                    </a:ext>
                  </a:extLst>
                </p:cNvPr>
                <p:cNvSpPr>
                  <a:spLocks noChangeArrowheads="1"/>
                </p:cNvSpPr>
                <p:nvPr/>
              </p:nvSpPr>
              <p:spPr bwMode="auto">
                <a:xfrm>
                  <a:off x="4164" y="1079"/>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6" name="Rectangle 115">
                  <a:extLst>
                    <a:ext uri="{FF2B5EF4-FFF2-40B4-BE49-F238E27FC236}">
                      <a16:creationId xmlns:a16="http://schemas.microsoft.com/office/drawing/2014/main" id="{9F577CFF-0EA6-4F41-A7CF-CC3F7DAB31BA}"/>
                    </a:ext>
                  </a:extLst>
                </p:cNvPr>
                <p:cNvSpPr>
                  <a:spLocks noChangeArrowheads="1"/>
                </p:cNvSpPr>
                <p:nvPr/>
              </p:nvSpPr>
              <p:spPr bwMode="auto">
                <a:xfrm>
                  <a:off x="4263" y="1079"/>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7" name="Rectangle 116">
                  <a:extLst>
                    <a:ext uri="{FF2B5EF4-FFF2-40B4-BE49-F238E27FC236}">
                      <a16:creationId xmlns:a16="http://schemas.microsoft.com/office/drawing/2014/main" id="{BF609758-DC4F-4012-8B7C-3B419278C60A}"/>
                    </a:ext>
                  </a:extLst>
                </p:cNvPr>
                <p:cNvSpPr>
                  <a:spLocks noChangeArrowheads="1"/>
                </p:cNvSpPr>
                <p:nvPr/>
              </p:nvSpPr>
              <p:spPr bwMode="auto">
                <a:xfrm>
                  <a:off x="3967" y="1210"/>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8" name="Rectangle 117">
                  <a:extLst>
                    <a:ext uri="{FF2B5EF4-FFF2-40B4-BE49-F238E27FC236}">
                      <a16:creationId xmlns:a16="http://schemas.microsoft.com/office/drawing/2014/main" id="{17560036-B427-40D7-9F21-87476CEB82E5}"/>
                    </a:ext>
                  </a:extLst>
                </p:cNvPr>
                <p:cNvSpPr>
                  <a:spLocks noChangeArrowheads="1"/>
                </p:cNvSpPr>
                <p:nvPr/>
              </p:nvSpPr>
              <p:spPr bwMode="auto">
                <a:xfrm>
                  <a:off x="4066" y="1210"/>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19" name="Rectangle 118">
                  <a:extLst>
                    <a:ext uri="{FF2B5EF4-FFF2-40B4-BE49-F238E27FC236}">
                      <a16:creationId xmlns:a16="http://schemas.microsoft.com/office/drawing/2014/main" id="{1C97090C-649F-4A3C-BB9C-B63D7A1A4237}"/>
                    </a:ext>
                  </a:extLst>
                </p:cNvPr>
                <p:cNvSpPr>
                  <a:spLocks noChangeArrowheads="1"/>
                </p:cNvSpPr>
                <p:nvPr/>
              </p:nvSpPr>
              <p:spPr bwMode="auto">
                <a:xfrm>
                  <a:off x="4164" y="1210"/>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0" name="Rectangle 31">
                  <a:extLst>
                    <a:ext uri="{FF2B5EF4-FFF2-40B4-BE49-F238E27FC236}">
                      <a16:creationId xmlns:a16="http://schemas.microsoft.com/office/drawing/2014/main" id="{CAB5C8E4-2C8D-4FE5-96BD-E50ADA257FF2}"/>
                    </a:ext>
                  </a:extLst>
                </p:cNvPr>
                <p:cNvSpPr>
                  <a:spLocks noChangeArrowheads="1"/>
                </p:cNvSpPr>
                <p:nvPr/>
              </p:nvSpPr>
              <p:spPr bwMode="auto">
                <a:xfrm>
                  <a:off x="4263" y="1210"/>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1" name="Rectangle 32">
                  <a:extLst>
                    <a:ext uri="{FF2B5EF4-FFF2-40B4-BE49-F238E27FC236}">
                      <a16:creationId xmlns:a16="http://schemas.microsoft.com/office/drawing/2014/main" id="{E1296782-B047-4199-AAA6-0F9F139B5A85}"/>
                    </a:ext>
                  </a:extLst>
                </p:cNvPr>
                <p:cNvSpPr>
                  <a:spLocks noChangeArrowheads="1"/>
                </p:cNvSpPr>
                <p:nvPr/>
              </p:nvSpPr>
              <p:spPr bwMode="auto">
                <a:xfrm>
                  <a:off x="3967" y="1337"/>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2" name="Rectangle 33">
                  <a:extLst>
                    <a:ext uri="{FF2B5EF4-FFF2-40B4-BE49-F238E27FC236}">
                      <a16:creationId xmlns:a16="http://schemas.microsoft.com/office/drawing/2014/main" id="{44312614-0805-450C-BF30-C51ADEB69F1E}"/>
                    </a:ext>
                  </a:extLst>
                </p:cNvPr>
                <p:cNvSpPr>
                  <a:spLocks noChangeArrowheads="1"/>
                </p:cNvSpPr>
                <p:nvPr/>
              </p:nvSpPr>
              <p:spPr bwMode="auto">
                <a:xfrm>
                  <a:off x="4066" y="1337"/>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3" name="Rectangle 34">
                  <a:extLst>
                    <a:ext uri="{FF2B5EF4-FFF2-40B4-BE49-F238E27FC236}">
                      <a16:creationId xmlns:a16="http://schemas.microsoft.com/office/drawing/2014/main" id="{99AB26CB-817B-4AED-AC2A-5A35D98939E7}"/>
                    </a:ext>
                  </a:extLst>
                </p:cNvPr>
                <p:cNvSpPr>
                  <a:spLocks noChangeArrowheads="1"/>
                </p:cNvSpPr>
                <p:nvPr/>
              </p:nvSpPr>
              <p:spPr bwMode="auto">
                <a:xfrm>
                  <a:off x="4164" y="1337"/>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4" name="Rectangle 35">
                  <a:extLst>
                    <a:ext uri="{FF2B5EF4-FFF2-40B4-BE49-F238E27FC236}">
                      <a16:creationId xmlns:a16="http://schemas.microsoft.com/office/drawing/2014/main" id="{9AA2BFD8-1B95-4F11-B515-6E08EF13C6E6}"/>
                    </a:ext>
                  </a:extLst>
                </p:cNvPr>
                <p:cNvSpPr>
                  <a:spLocks noChangeArrowheads="1"/>
                </p:cNvSpPr>
                <p:nvPr/>
              </p:nvSpPr>
              <p:spPr bwMode="auto">
                <a:xfrm>
                  <a:off x="4263" y="1337"/>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5" name="Rectangle 36">
                  <a:extLst>
                    <a:ext uri="{FF2B5EF4-FFF2-40B4-BE49-F238E27FC236}">
                      <a16:creationId xmlns:a16="http://schemas.microsoft.com/office/drawing/2014/main" id="{F1E6B3BA-AC81-445C-BC8E-3AB88FAAD54F}"/>
                    </a:ext>
                  </a:extLst>
                </p:cNvPr>
                <p:cNvSpPr>
                  <a:spLocks noChangeArrowheads="1"/>
                </p:cNvSpPr>
                <p:nvPr/>
              </p:nvSpPr>
              <p:spPr bwMode="auto">
                <a:xfrm>
                  <a:off x="3967" y="1468"/>
                  <a:ext cx="46"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6" name="Rectangle 37">
                  <a:extLst>
                    <a:ext uri="{FF2B5EF4-FFF2-40B4-BE49-F238E27FC236}">
                      <a16:creationId xmlns:a16="http://schemas.microsoft.com/office/drawing/2014/main" id="{16385391-3F0C-4FA5-AEC6-3DB0A3974C67}"/>
                    </a:ext>
                  </a:extLst>
                </p:cNvPr>
                <p:cNvSpPr>
                  <a:spLocks noChangeArrowheads="1"/>
                </p:cNvSpPr>
                <p:nvPr/>
              </p:nvSpPr>
              <p:spPr bwMode="auto">
                <a:xfrm>
                  <a:off x="4066"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7" name="Rectangle 38">
                  <a:extLst>
                    <a:ext uri="{FF2B5EF4-FFF2-40B4-BE49-F238E27FC236}">
                      <a16:creationId xmlns:a16="http://schemas.microsoft.com/office/drawing/2014/main" id="{4FD2184E-A8DF-4352-A0F0-1F30A486B171}"/>
                    </a:ext>
                  </a:extLst>
                </p:cNvPr>
                <p:cNvSpPr>
                  <a:spLocks noChangeArrowheads="1"/>
                </p:cNvSpPr>
                <p:nvPr/>
              </p:nvSpPr>
              <p:spPr bwMode="auto">
                <a:xfrm>
                  <a:off x="4164" y="1468"/>
                  <a:ext cx="46"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8" name="Rectangle 39">
                  <a:extLst>
                    <a:ext uri="{FF2B5EF4-FFF2-40B4-BE49-F238E27FC236}">
                      <a16:creationId xmlns:a16="http://schemas.microsoft.com/office/drawing/2014/main" id="{CAA91116-D14A-4011-817E-A85475BEA491}"/>
                    </a:ext>
                  </a:extLst>
                </p:cNvPr>
                <p:cNvSpPr>
                  <a:spLocks noChangeArrowheads="1"/>
                </p:cNvSpPr>
                <p:nvPr/>
              </p:nvSpPr>
              <p:spPr bwMode="auto">
                <a:xfrm>
                  <a:off x="4263"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29" name="Rectangle 40">
                  <a:extLst>
                    <a:ext uri="{FF2B5EF4-FFF2-40B4-BE49-F238E27FC236}">
                      <a16:creationId xmlns:a16="http://schemas.microsoft.com/office/drawing/2014/main" id="{744570C5-D817-4F61-B7FD-3F2808E00517}"/>
                    </a:ext>
                  </a:extLst>
                </p:cNvPr>
                <p:cNvSpPr>
                  <a:spLocks noChangeArrowheads="1"/>
                </p:cNvSpPr>
                <p:nvPr/>
              </p:nvSpPr>
              <p:spPr bwMode="auto">
                <a:xfrm>
                  <a:off x="3630" y="1468"/>
                  <a:ext cx="45"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0" name="Rectangle 41">
                  <a:extLst>
                    <a:ext uri="{FF2B5EF4-FFF2-40B4-BE49-F238E27FC236}">
                      <a16:creationId xmlns:a16="http://schemas.microsoft.com/office/drawing/2014/main" id="{7666BCBD-69E2-40DA-9530-2753295104B9}"/>
                    </a:ext>
                  </a:extLst>
                </p:cNvPr>
                <p:cNvSpPr>
                  <a:spLocks noChangeArrowheads="1"/>
                </p:cNvSpPr>
                <p:nvPr/>
              </p:nvSpPr>
              <p:spPr bwMode="auto">
                <a:xfrm>
                  <a:off x="3728"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1" name="Rectangle 42">
                  <a:extLst>
                    <a:ext uri="{FF2B5EF4-FFF2-40B4-BE49-F238E27FC236}">
                      <a16:creationId xmlns:a16="http://schemas.microsoft.com/office/drawing/2014/main" id="{220D9718-5027-4B64-BC0E-E275CAE78D55}"/>
                    </a:ext>
                  </a:extLst>
                </p:cNvPr>
                <p:cNvSpPr>
                  <a:spLocks noChangeArrowheads="1"/>
                </p:cNvSpPr>
                <p:nvPr/>
              </p:nvSpPr>
              <p:spPr bwMode="auto">
                <a:xfrm>
                  <a:off x="3830"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2" name="Rectangle 43">
                  <a:extLst>
                    <a:ext uri="{FF2B5EF4-FFF2-40B4-BE49-F238E27FC236}">
                      <a16:creationId xmlns:a16="http://schemas.microsoft.com/office/drawing/2014/main" id="{F80D5322-4763-46E0-92E6-F391A467111D}"/>
                    </a:ext>
                  </a:extLst>
                </p:cNvPr>
                <p:cNvSpPr>
                  <a:spLocks noChangeArrowheads="1"/>
                </p:cNvSpPr>
                <p:nvPr/>
              </p:nvSpPr>
              <p:spPr bwMode="auto">
                <a:xfrm>
                  <a:off x="3630" y="1595"/>
                  <a:ext cx="45"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3" name="Rectangle 44">
                  <a:extLst>
                    <a:ext uri="{FF2B5EF4-FFF2-40B4-BE49-F238E27FC236}">
                      <a16:creationId xmlns:a16="http://schemas.microsoft.com/office/drawing/2014/main" id="{B03CE041-4568-4D7D-AE08-71D15A713B3F}"/>
                    </a:ext>
                  </a:extLst>
                </p:cNvPr>
                <p:cNvSpPr>
                  <a:spLocks noChangeArrowheads="1"/>
                </p:cNvSpPr>
                <p:nvPr/>
              </p:nvSpPr>
              <p:spPr bwMode="auto">
                <a:xfrm>
                  <a:off x="3728"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4" name="Rectangle 45">
                  <a:extLst>
                    <a:ext uri="{FF2B5EF4-FFF2-40B4-BE49-F238E27FC236}">
                      <a16:creationId xmlns:a16="http://schemas.microsoft.com/office/drawing/2014/main" id="{48BACCAF-4BE6-4065-8A0A-7D0B04CBDEC4}"/>
                    </a:ext>
                  </a:extLst>
                </p:cNvPr>
                <p:cNvSpPr>
                  <a:spLocks noChangeArrowheads="1"/>
                </p:cNvSpPr>
                <p:nvPr/>
              </p:nvSpPr>
              <p:spPr bwMode="auto">
                <a:xfrm>
                  <a:off x="3830"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5" name="Rectangle 46">
                  <a:extLst>
                    <a:ext uri="{FF2B5EF4-FFF2-40B4-BE49-F238E27FC236}">
                      <a16:creationId xmlns:a16="http://schemas.microsoft.com/office/drawing/2014/main" id="{DA7F5927-D609-45C4-9035-75826865C7C7}"/>
                    </a:ext>
                  </a:extLst>
                </p:cNvPr>
                <p:cNvSpPr>
                  <a:spLocks noChangeArrowheads="1"/>
                </p:cNvSpPr>
                <p:nvPr/>
              </p:nvSpPr>
              <p:spPr bwMode="auto">
                <a:xfrm>
                  <a:off x="3967"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6" name="Rectangle 47">
                  <a:extLst>
                    <a:ext uri="{FF2B5EF4-FFF2-40B4-BE49-F238E27FC236}">
                      <a16:creationId xmlns:a16="http://schemas.microsoft.com/office/drawing/2014/main" id="{D1EE42CF-711C-4F2D-B357-2B1B4285EEDE}"/>
                    </a:ext>
                  </a:extLst>
                </p:cNvPr>
                <p:cNvSpPr>
                  <a:spLocks noChangeArrowheads="1"/>
                </p:cNvSpPr>
                <p:nvPr/>
              </p:nvSpPr>
              <p:spPr bwMode="auto">
                <a:xfrm>
                  <a:off x="4066"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7" name="Rectangle 48">
                  <a:extLst>
                    <a:ext uri="{FF2B5EF4-FFF2-40B4-BE49-F238E27FC236}">
                      <a16:creationId xmlns:a16="http://schemas.microsoft.com/office/drawing/2014/main" id="{8B9227AB-D4E2-48D2-A766-D0CA9F82BF26}"/>
                    </a:ext>
                  </a:extLst>
                </p:cNvPr>
                <p:cNvSpPr>
                  <a:spLocks noChangeArrowheads="1"/>
                </p:cNvSpPr>
                <p:nvPr/>
              </p:nvSpPr>
              <p:spPr bwMode="auto">
                <a:xfrm>
                  <a:off x="4164"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8" name="Rectangle 49">
                  <a:extLst>
                    <a:ext uri="{FF2B5EF4-FFF2-40B4-BE49-F238E27FC236}">
                      <a16:creationId xmlns:a16="http://schemas.microsoft.com/office/drawing/2014/main" id="{82B3210A-40F8-4099-AA0B-4675DB9FA311}"/>
                    </a:ext>
                  </a:extLst>
                </p:cNvPr>
                <p:cNvSpPr>
                  <a:spLocks noChangeArrowheads="1"/>
                </p:cNvSpPr>
                <p:nvPr/>
              </p:nvSpPr>
              <p:spPr bwMode="auto">
                <a:xfrm>
                  <a:off x="4263"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39" name="Rectangle 50">
                  <a:extLst>
                    <a:ext uri="{FF2B5EF4-FFF2-40B4-BE49-F238E27FC236}">
                      <a16:creationId xmlns:a16="http://schemas.microsoft.com/office/drawing/2014/main" id="{01C50267-4AA7-46A1-82BE-B0B63917D059}"/>
                    </a:ext>
                  </a:extLst>
                </p:cNvPr>
                <p:cNvSpPr>
                  <a:spLocks noChangeArrowheads="1"/>
                </p:cNvSpPr>
                <p:nvPr/>
              </p:nvSpPr>
              <p:spPr bwMode="auto">
                <a:xfrm>
                  <a:off x="4164" y="521"/>
                  <a:ext cx="145" cy="8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sp>
              <p:nvSpPr>
                <p:cNvPr id="140" name="Rectangle 51">
                  <a:extLst>
                    <a:ext uri="{FF2B5EF4-FFF2-40B4-BE49-F238E27FC236}">
                      <a16:creationId xmlns:a16="http://schemas.microsoft.com/office/drawing/2014/main" id="{23B1B35E-F17B-43BE-806A-424FCDF90E04}"/>
                    </a:ext>
                  </a:extLst>
                </p:cNvPr>
                <p:cNvSpPr>
                  <a:spLocks noChangeArrowheads="1"/>
                </p:cNvSpPr>
                <p:nvPr/>
              </p:nvSpPr>
              <p:spPr bwMode="auto">
                <a:xfrm>
                  <a:off x="4013" y="466"/>
                  <a:ext cx="27" cy="14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Calibri" panose="020F0502020204030204"/>
                  </a:endParaRPr>
                </a:p>
              </p:txBody>
            </p:sp>
          </p:grpSp>
        </p:grpSp>
        <p:sp>
          <p:nvSpPr>
            <p:cNvPr id="141" name="Rectangle 140">
              <a:extLst>
                <a:ext uri="{FF2B5EF4-FFF2-40B4-BE49-F238E27FC236}">
                  <a16:creationId xmlns:a16="http://schemas.microsoft.com/office/drawing/2014/main" id="{65F62736-A1CF-411F-961D-AE90AD5EC244}"/>
                </a:ext>
              </a:extLst>
            </p:cNvPr>
            <p:cNvSpPr/>
            <p:nvPr/>
          </p:nvSpPr>
          <p:spPr>
            <a:xfrm>
              <a:off x="6164494" y="5410807"/>
              <a:ext cx="1253448" cy="846155"/>
            </a:xfrm>
            <a:prstGeom prst="rect">
              <a:avLst/>
            </a:prstGeom>
            <a:solidFill>
              <a:srgbClr val="44546A">
                <a:lumMod val="20000"/>
                <a:lumOff val="80000"/>
              </a:srgbClr>
            </a:solidFill>
            <a:ln w="6350" cap="flat" cmpd="sng" algn="ctr">
              <a:solidFill>
                <a:sysClr val="windowText" lastClr="000000"/>
              </a:solidFill>
              <a:prstDash val="sysDash"/>
              <a:miter lim="800000"/>
            </a:ln>
            <a:effectLst/>
          </p:spPr>
          <p:txBody>
            <a:bodyPr rtlCol="0" anchor="ctr"/>
            <a:lstStyle/>
            <a:p>
              <a:pPr algn="ctr" defTabSz="896386">
                <a:defRPr/>
              </a:pPr>
              <a:r>
                <a:rPr lang="en-US" kern="0" dirty="0">
                  <a:solidFill>
                    <a:prstClr val="black"/>
                  </a:solidFill>
                  <a:latin typeface="Calibri" panose="020F0502020204030204"/>
                </a:rPr>
                <a:t>Virtual Network(s)</a:t>
              </a:r>
            </a:p>
          </p:txBody>
        </p:sp>
        <p:cxnSp>
          <p:nvCxnSpPr>
            <p:cNvPr id="142" name="Connector: Elbow 141">
              <a:extLst>
                <a:ext uri="{FF2B5EF4-FFF2-40B4-BE49-F238E27FC236}">
                  <a16:creationId xmlns:a16="http://schemas.microsoft.com/office/drawing/2014/main" id="{C214CD69-73BE-412A-9102-B1FB20939C18}"/>
                </a:ext>
              </a:extLst>
            </p:cNvPr>
            <p:cNvCxnSpPr>
              <a:stCxn id="11" idx="3"/>
              <a:endCxn id="97" idx="1"/>
            </p:cNvCxnSpPr>
            <p:nvPr/>
          </p:nvCxnSpPr>
          <p:spPr>
            <a:xfrm flipV="1">
              <a:off x="5274629" y="4398605"/>
              <a:ext cx="893109" cy="727219"/>
            </a:xfrm>
            <a:prstGeom prst="bentConnector3">
              <a:avLst/>
            </a:prstGeom>
            <a:noFill/>
            <a:ln w="6350" cap="flat" cmpd="sng" algn="ctr">
              <a:solidFill>
                <a:sysClr val="windowText" lastClr="000000"/>
              </a:solidFill>
              <a:prstDash val="sysDash"/>
              <a:miter lim="800000"/>
              <a:tailEnd type="triangle"/>
            </a:ln>
            <a:effectLst/>
          </p:spPr>
        </p:cxnSp>
        <p:cxnSp>
          <p:nvCxnSpPr>
            <p:cNvPr id="143" name="Connector: Elbow 142">
              <a:extLst>
                <a:ext uri="{FF2B5EF4-FFF2-40B4-BE49-F238E27FC236}">
                  <a16:creationId xmlns:a16="http://schemas.microsoft.com/office/drawing/2014/main" id="{65AB0913-538B-4FC6-ADAD-25B3F216A35A}"/>
                </a:ext>
              </a:extLst>
            </p:cNvPr>
            <p:cNvCxnSpPr>
              <a:cxnSpLocks/>
              <a:stCxn id="11" idx="3"/>
              <a:endCxn id="141" idx="1"/>
            </p:cNvCxnSpPr>
            <p:nvPr/>
          </p:nvCxnSpPr>
          <p:spPr>
            <a:xfrm>
              <a:off x="5274629" y="5125824"/>
              <a:ext cx="889865" cy="708061"/>
            </a:xfrm>
            <a:prstGeom prst="bentConnector3">
              <a:avLst/>
            </a:prstGeom>
            <a:noFill/>
            <a:ln w="6350" cap="flat" cmpd="sng" algn="ctr">
              <a:solidFill>
                <a:sysClr val="windowText" lastClr="000000"/>
              </a:solidFill>
              <a:prstDash val="sysDash"/>
              <a:miter lim="800000"/>
              <a:tailEnd type="triangle"/>
            </a:ln>
            <a:effectLst/>
          </p:spPr>
        </p:cxnSp>
      </p:grpSp>
      <p:sp>
        <p:nvSpPr>
          <p:cNvPr id="8" name="Rectangle 7">
            <a:extLst>
              <a:ext uri="{FF2B5EF4-FFF2-40B4-BE49-F238E27FC236}">
                <a16:creationId xmlns:a16="http://schemas.microsoft.com/office/drawing/2014/main" id="{2FE2D89F-3864-4D98-9432-9AA601C6370A}"/>
              </a:ext>
            </a:extLst>
          </p:cNvPr>
          <p:cNvSpPr/>
          <p:nvPr/>
        </p:nvSpPr>
        <p:spPr>
          <a:xfrm>
            <a:off x="418643" y="5065377"/>
            <a:ext cx="2773848" cy="117179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Logical representation of your own network</a:t>
            </a:r>
          </a:p>
        </p:txBody>
      </p:sp>
      <p:sp>
        <p:nvSpPr>
          <p:cNvPr id="9" name="Rectangle 8">
            <a:extLst>
              <a:ext uri="{FF2B5EF4-FFF2-40B4-BE49-F238E27FC236}">
                <a16:creationId xmlns:a16="http://schemas.microsoft.com/office/drawing/2014/main" id="{A0A3D8C3-FB8D-435F-B975-864FBE05C79C}"/>
              </a:ext>
            </a:extLst>
          </p:cNvPr>
          <p:cNvSpPr/>
          <p:nvPr/>
        </p:nvSpPr>
        <p:spPr>
          <a:xfrm>
            <a:off x="3291382" y="5065377"/>
            <a:ext cx="2773848" cy="117179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Create a dedicated private cloud-only virtual network</a:t>
            </a:r>
          </a:p>
        </p:txBody>
      </p:sp>
      <p:sp>
        <p:nvSpPr>
          <p:cNvPr id="10" name="Rectangle 9">
            <a:extLst>
              <a:ext uri="{FF2B5EF4-FFF2-40B4-BE49-F238E27FC236}">
                <a16:creationId xmlns:a16="http://schemas.microsoft.com/office/drawing/2014/main" id="{127523E7-5480-4D13-886A-877F5511F3FE}"/>
              </a:ext>
            </a:extLst>
          </p:cNvPr>
          <p:cNvSpPr/>
          <p:nvPr/>
        </p:nvSpPr>
        <p:spPr>
          <a:xfrm>
            <a:off x="6126771" y="5065377"/>
            <a:ext cx="2773848" cy="117179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Securely extend</a:t>
            </a:r>
            <a:br>
              <a:rPr lang="en-US" sz="1961">
                <a:solidFill>
                  <a:schemeClr val="tx1"/>
                </a:solidFill>
              </a:rPr>
            </a:br>
            <a:r>
              <a:rPr lang="en-US" sz="1961">
                <a:solidFill>
                  <a:schemeClr val="tx1"/>
                </a:solidFill>
              </a:rPr>
              <a:t>your datacenter with virtual networks</a:t>
            </a:r>
          </a:p>
        </p:txBody>
      </p:sp>
      <p:sp>
        <p:nvSpPr>
          <p:cNvPr id="12" name="Rectangle 11">
            <a:extLst>
              <a:ext uri="{FF2B5EF4-FFF2-40B4-BE49-F238E27FC236}">
                <a16:creationId xmlns:a16="http://schemas.microsoft.com/office/drawing/2014/main" id="{A24A0C60-02F3-4501-968C-0E106BDEF086}"/>
              </a:ext>
            </a:extLst>
          </p:cNvPr>
          <p:cNvSpPr/>
          <p:nvPr/>
        </p:nvSpPr>
        <p:spPr>
          <a:xfrm>
            <a:off x="8999510" y="5065377"/>
            <a:ext cx="2773848" cy="117179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Enable hybrid</a:t>
            </a:r>
            <a:br>
              <a:rPr lang="en-US" sz="1961">
                <a:solidFill>
                  <a:schemeClr val="tx1"/>
                </a:solidFill>
              </a:rPr>
            </a:br>
            <a:r>
              <a:rPr lang="en-US" sz="1961">
                <a:solidFill>
                  <a:schemeClr val="tx1"/>
                </a:solidFill>
              </a:rPr>
              <a:t>cloud scenarios</a:t>
            </a:r>
          </a:p>
        </p:txBody>
      </p:sp>
      <p:sp>
        <p:nvSpPr>
          <p:cNvPr id="5" name="Rectangle 4">
            <a:extLst>
              <a:ext uri="{FF2B5EF4-FFF2-40B4-BE49-F238E27FC236}">
                <a16:creationId xmlns:a16="http://schemas.microsoft.com/office/drawing/2014/main" id="{34C9F17B-B8C1-4AA3-9263-DAC0478B9F60}"/>
              </a:ext>
              <a:ext uri="{C183D7F6-B498-43B3-948B-1728B52AA6E4}">
                <adec:decorative xmlns:adec="http://schemas.microsoft.com/office/drawing/2017/decorative" val="1"/>
              </a:ext>
            </a:extLst>
          </p:cNvPr>
          <p:cNvSpPr/>
          <p:nvPr/>
        </p:nvSpPr>
        <p:spPr bwMode="auto">
          <a:xfrm>
            <a:off x="418644" y="1169263"/>
            <a:ext cx="11354714" cy="375657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26410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Subnets</a:t>
            </a:r>
          </a:p>
        </p:txBody>
      </p:sp>
      <p:sp>
        <p:nvSpPr>
          <p:cNvPr id="20" name="Rectangle 19">
            <a:extLst>
              <a:ext uri="{FF2B5EF4-FFF2-40B4-BE49-F238E27FC236}">
                <a16:creationId xmlns:a16="http://schemas.microsoft.com/office/drawing/2014/main" id="{53440C5D-67F0-4C24-9EB1-3BFE242EFB2B}"/>
              </a:ext>
              <a:ext uri="{C183D7F6-B498-43B3-948B-1728B52AA6E4}">
                <adec:decorative xmlns:adec="http://schemas.microsoft.com/office/drawing/2017/decorative" val="1"/>
              </a:ext>
            </a:extLst>
          </p:cNvPr>
          <p:cNvSpPr/>
          <p:nvPr/>
        </p:nvSpPr>
        <p:spPr bwMode="auto">
          <a:xfrm>
            <a:off x="418644" y="1169264"/>
            <a:ext cx="11354714" cy="296862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7F7B7EDA-562D-4590-AE2F-F97A7E8A1378}"/>
              </a:ext>
            </a:extLst>
          </p:cNvPr>
          <p:cNvSpPr/>
          <p:nvPr/>
        </p:nvSpPr>
        <p:spPr>
          <a:xfrm>
            <a:off x="418644" y="4557315"/>
            <a:ext cx="2736496" cy="16798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A virtual network can be segmented into one or more subnets</a:t>
            </a:r>
          </a:p>
        </p:txBody>
      </p:sp>
      <p:sp>
        <p:nvSpPr>
          <p:cNvPr id="22" name="Rectangle 21">
            <a:extLst>
              <a:ext uri="{FF2B5EF4-FFF2-40B4-BE49-F238E27FC236}">
                <a16:creationId xmlns:a16="http://schemas.microsoft.com/office/drawing/2014/main" id="{FDD26C2C-9F20-43BD-8385-F040055D6A56}"/>
              </a:ext>
            </a:extLst>
          </p:cNvPr>
          <p:cNvSpPr/>
          <p:nvPr/>
        </p:nvSpPr>
        <p:spPr>
          <a:xfrm>
            <a:off x="3291383" y="4557315"/>
            <a:ext cx="2736496" cy="16798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Subnets provide logical divisions within your network</a:t>
            </a:r>
          </a:p>
        </p:txBody>
      </p:sp>
      <p:sp>
        <p:nvSpPr>
          <p:cNvPr id="23" name="Rectangle 22">
            <a:extLst>
              <a:ext uri="{FF2B5EF4-FFF2-40B4-BE49-F238E27FC236}">
                <a16:creationId xmlns:a16="http://schemas.microsoft.com/office/drawing/2014/main" id="{53A55359-2EC7-44DA-B0D4-793E9D40B4FE}"/>
              </a:ext>
            </a:extLst>
          </p:cNvPr>
          <p:cNvSpPr/>
          <p:nvPr/>
        </p:nvSpPr>
        <p:spPr>
          <a:xfrm>
            <a:off x="6164123" y="4557315"/>
            <a:ext cx="2736496" cy="16798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Subnets can help improve security, increase performance, and make it easier to manage the network</a:t>
            </a:r>
          </a:p>
        </p:txBody>
      </p:sp>
      <p:sp>
        <p:nvSpPr>
          <p:cNvPr id="24" name="Rectangle 23">
            <a:extLst>
              <a:ext uri="{FF2B5EF4-FFF2-40B4-BE49-F238E27FC236}">
                <a16:creationId xmlns:a16="http://schemas.microsoft.com/office/drawing/2014/main" id="{09083D68-4C7B-43F3-926F-83A8CAC417AD}"/>
              </a:ext>
            </a:extLst>
          </p:cNvPr>
          <p:cNvSpPr/>
          <p:nvPr/>
        </p:nvSpPr>
        <p:spPr>
          <a:xfrm>
            <a:off x="9036861" y="4557315"/>
            <a:ext cx="2736496" cy="16798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dirty="0">
                <a:solidFill>
                  <a:schemeClr val="tx1"/>
                </a:solidFill>
              </a:rPr>
              <a:t>Each subnet must have a unique address range – cannot overlap with other subnets in the </a:t>
            </a:r>
            <a:r>
              <a:rPr lang="en-US" sz="1730" dirty="0" err="1">
                <a:solidFill>
                  <a:schemeClr val="tx1"/>
                </a:solidFill>
              </a:rPr>
              <a:t>vnet</a:t>
            </a:r>
            <a:r>
              <a:rPr lang="en-US" sz="1730" dirty="0">
                <a:solidFill>
                  <a:schemeClr val="tx1"/>
                </a:solidFill>
              </a:rPr>
              <a:t> in the subscription </a:t>
            </a:r>
          </a:p>
        </p:txBody>
      </p:sp>
      <p:pic>
        <p:nvPicPr>
          <p:cNvPr id="4" name="Picture 3" descr="Screenshot of adding a subnet page. Several subnets are listed including the AzureBastionSubnet and GatewaySubnet.">
            <a:extLst>
              <a:ext uri="{FF2B5EF4-FFF2-40B4-BE49-F238E27FC236}">
                <a16:creationId xmlns:a16="http://schemas.microsoft.com/office/drawing/2014/main" id="{BCC05A6F-E28D-44E7-AEEC-AC7E9BEBD6F5}"/>
              </a:ext>
            </a:extLst>
          </p:cNvPr>
          <p:cNvPicPr>
            <a:picLocks noChangeAspect="1"/>
          </p:cNvPicPr>
          <p:nvPr/>
        </p:nvPicPr>
        <p:blipFill>
          <a:blip r:embed="rId3"/>
          <a:stretch>
            <a:fillRect/>
          </a:stretch>
        </p:blipFill>
        <p:spPr>
          <a:xfrm>
            <a:off x="1681855" y="1304272"/>
            <a:ext cx="8814844" cy="2698612"/>
          </a:xfrm>
          <a:prstGeom prst="rect">
            <a:avLst/>
          </a:prstGeom>
        </p:spPr>
      </p:pic>
    </p:spTree>
    <p:extLst>
      <p:ext uri="{BB962C8B-B14F-4D97-AF65-F5344CB8AC3E}">
        <p14:creationId xmlns:p14="http://schemas.microsoft.com/office/powerpoint/2010/main" val="204549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6" y="620827"/>
            <a:ext cx="11306469" cy="403079"/>
          </a:xfrm>
        </p:spPr>
        <p:txBody>
          <a:bodyPr/>
          <a:lstStyle/>
          <a:p>
            <a:r>
              <a:rPr lang="en-US" dirty="0"/>
              <a:t>Routing Table on Subnet</a:t>
            </a:r>
          </a:p>
        </p:txBody>
      </p:sp>
      <p:sp>
        <p:nvSpPr>
          <p:cNvPr id="9" name="Rectangle 8">
            <a:extLst>
              <a:ext uri="{FF2B5EF4-FFF2-40B4-BE49-F238E27FC236}">
                <a16:creationId xmlns:a16="http://schemas.microsoft.com/office/drawing/2014/main" id="{67D1603F-3B59-459C-A92A-EC89FEBF1DC2}"/>
              </a:ext>
            </a:extLst>
          </p:cNvPr>
          <p:cNvSpPr/>
          <p:nvPr/>
        </p:nvSpPr>
        <p:spPr>
          <a:xfrm>
            <a:off x="275902" y="3955017"/>
            <a:ext cx="3797298" cy="1387941"/>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89642" tIns="89642" rIns="0" bIns="89642" numCol="1" spcCol="1270" anchor="ctr" anchorCtr="0">
            <a:spAutoFit/>
          </a:bodyPr>
          <a:lstStyle/>
          <a:p>
            <a:r>
              <a:rPr lang="en-US" sz="1961" dirty="0">
                <a:solidFill>
                  <a:schemeClr val="tx1"/>
                </a:solidFill>
              </a:rPr>
              <a:t>All traffic coming into the public subnet and headed for the private subnet must go through the virtual network appliance</a:t>
            </a:r>
          </a:p>
        </p:txBody>
      </p:sp>
      <p:grpSp>
        <p:nvGrpSpPr>
          <p:cNvPr id="11" name="Group 10">
            <a:extLst>
              <a:ext uri="{FF2B5EF4-FFF2-40B4-BE49-F238E27FC236}">
                <a16:creationId xmlns:a16="http://schemas.microsoft.com/office/drawing/2014/main" id="{42139734-BC60-4CF9-AA00-7E5475D3A210}"/>
              </a:ext>
            </a:extLst>
          </p:cNvPr>
          <p:cNvGrpSpPr/>
          <p:nvPr/>
        </p:nvGrpSpPr>
        <p:grpSpPr>
          <a:xfrm>
            <a:off x="4173338" y="3407774"/>
            <a:ext cx="2377230" cy="2915380"/>
            <a:chOff x="1394919" y="3410507"/>
            <a:chExt cx="2377230" cy="2915380"/>
          </a:xfrm>
        </p:grpSpPr>
        <p:pic>
          <p:nvPicPr>
            <p:cNvPr id="2" name="Picture 1" descr="Screenshot of the Create route table page. BGP route propagation is Enabled">
              <a:extLst>
                <a:ext uri="{FF2B5EF4-FFF2-40B4-BE49-F238E27FC236}">
                  <a16:creationId xmlns:a16="http://schemas.microsoft.com/office/drawing/2014/main" id="{303193CF-529E-47B9-930B-91DB8DEC4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919" y="3410507"/>
              <a:ext cx="2377230" cy="2915380"/>
            </a:xfrm>
            <a:prstGeom prst="rect">
              <a:avLst/>
            </a:prstGeom>
            <a:ln>
              <a:solidFill>
                <a:schemeClr val="tx1"/>
              </a:solidFill>
            </a:ln>
          </p:spPr>
        </p:pic>
        <p:sp>
          <p:nvSpPr>
            <p:cNvPr id="6" name="Oval 5">
              <a:extLst>
                <a:ext uri="{FF2B5EF4-FFF2-40B4-BE49-F238E27FC236}">
                  <a16:creationId xmlns:a16="http://schemas.microsoft.com/office/drawing/2014/main" id="{FFF4C7DF-8B41-44DB-9D1B-38A15989575E}"/>
                </a:ext>
                <a:ext uri="{C183D7F6-B498-43B3-948B-1728B52AA6E4}">
                  <adec:decorative xmlns:adec="http://schemas.microsoft.com/office/drawing/2017/decorative" val="1"/>
                </a:ext>
              </a:extLst>
            </p:cNvPr>
            <p:cNvSpPr/>
            <p:nvPr/>
          </p:nvSpPr>
          <p:spPr bwMode="auto">
            <a:xfrm>
              <a:off x="3422838" y="3415216"/>
              <a:ext cx="305129" cy="269476"/>
            </a:xfrm>
            <a:prstGeom prst="ellipse">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1</a:t>
              </a:r>
              <a:endParaRPr lang="en-US" sz="1961" dirty="0">
                <a:solidFill>
                  <a:schemeClr val="tx1"/>
                </a:soli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A34E2931-D6D0-49D6-BAF8-334A8072D0FB}"/>
              </a:ext>
            </a:extLst>
          </p:cNvPr>
          <p:cNvGrpSpPr/>
          <p:nvPr/>
        </p:nvGrpSpPr>
        <p:grpSpPr>
          <a:xfrm>
            <a:off x="6830048" y="3417747"/>
            <a:ext cx="2434527" cy="2948926"/>
            <a:chOff x="6830048" y="3417747"/>
            <a:chExt cx="2434527" cy="2948926"/>
          </a:xfrm>
        </p:grpSpPr>
        <p:pic>
          <p:nvPicPr>
            <p:cNvPr id="4" name="Picture 7" descr="Screenshot of the Add route page. The next hop type is virtual appliance">
              <a:extLst>
                <a:ext uri="{FF2B5EF4-FFF2-40B4-BE49-F238E27FC236}">
                  <a16:creationId xmlns:a16="http://schemas.microsoft.com/office/drawing/2014/main" id="{440679F0-BA2C-4746-B6C4-48ED85E227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048" y="3417747"/>
              <a:ext cx="2434527" cy="2948926"/>
            </a:xfrm>
            <a:prstGeom prst="rect">
              <a:avLst/>
            </a:prstGeom>
            <a:ln>
              <a:solidFill>
                <a:schemeClr val="tx1"/>
              </a:solidFill>
            </a:ln>
          </p:spPr>
        </p:pic>
        <p:sp>
          <p:nvSpPr>
            <p:cNvPr id="7" name="Oval 6">
              <a:extLst>
                <a:ext uri="{FF2B5EF4-FFF2-40B4-BE49-F238E27FC236}">
                  <a16:creationId xmlns:a16="http://schemas.microsoft.com/office/drawing/2014/main" id="{2B2060B6-0A04-4B71-A3E0-1E9A445504CC}"/>
                </a:ext>
                <a:ext uri="{C183D7F6-B498-43B3-948B-1728B52AA6E4}">
                  <adec:decorative xmlns:adec="http://schemas.microsoft.com/office/drawing/2017/decorative" val="1"/>
                </a:ext>
              </a:extLst>
            </p:cNvPr>
            <p:cNvSpPr/>
            <p:nvPr/>
          </p:nvSpPr>
          <p:spPr bwMode="auto">
            <a:xfrm>
              <a:off x="8926119" y="3432661"/>
              <a:ext cx="305129" cy="269476"/>
            </a:xfrm>
            <a:prstGeom prst="ellipse">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2</a:t>
              </a:r>
              <a:endParaRPr lang="en-US" sz="1961" dirty="0">
                <a:solidFill>
                  <a:schemeClr val="tx1"/>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2B0A392E-E2ED-4515-96CA-9DEF1941DF06}"/>
              </a:ext>
            </a:extLst>
          </p:cNvPr>
          <p:cNvGrpSpPr/>
          <p:nvPr/>
        </p:nvGrpSpPr>
        <p:grpSpPr>
          <a:xfrm>
            <a:off x="9464851" y="3430884"/>
            <a:ext cx="2487532" cy="2935789"/>
            <a:chOff x="8021561" y="3390097"/>
            <a:chExt cx="2487532" cy="2935789"/>
          </a:xfrm>
        </p:grpSpPr>
        <p:pic>
          <p:nvPicPr>
            <p:cNvPr id="5" name="Picture 4" descr="Screenshot of the Add subnet page showing the route table that is associated with the subnet">
              <a:extLst>
                <a:ext uri="{FF2B5EF4-FFF2-40B4-BE49-F238E27FC236}">
                  <a16:creationId xmlns:a16="http://schemas.microsoft.com/office/drawing/2014/main" id="{3E7CDA31-570E-42EA-830A-EF36E1099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1561" y="3390097"/>
              <a:ext cx="2487532" cy="2935789"/>
            </a:xfrm>
            <a:prstGeom prst="rect">
              <a:avLst/>
            </a:prstGeom>
            <a:ln>
              <a:solidFill>
                <a:schemeClr val="tx1"/>
              </a:solidFill>
            </a:ln>
          </p:spPr>
        </p:pic>
        <p:sp>
          <p:nvSpPr>
            <p:cNvPr id="8" name="Oval 7">
              <a:extLst>
                <a:ext uri="{FF2B5EF4-FFF2-40B4-BE49-F238E27FC236}">
                  <a16:creationId xmlns:a16="http://schemas.microsoft.com/office/drawing/2014/main" id="{1CBB23C2-0FDB-4D1A-9863-E260307DBFCD}"/>
                </a:ext>
                <a:ext uri="{C183D7F6-B498-43B3-948B-1728B52AA6E4}">
                  <adec:decorative xmlns:adec="http://schemas.microsoft.com/office/drawing/2017/decorative" val="1"/>
                </a:ext>
              </a:extLst>
            </p:cNvPr>
            <p:cNvSpPr/>
            <p:nvPr/>
          </p:nvSpPr>
          <p:spPr bwMode="auto">
            <a:xfrm>
              <a:off x="10143376" y="3396540"/>
              <a:ext cx="305129" cy="269476"/>
            </a:xfrm>
            <a:prstGeom prst="ellipse">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tx1"/>
                  </a:solidFill>
                  <a:ea typeface="Segoe UI" pitchFamily="34" charset="0"/>
                  <a:cs typeface="Segoe UI" pitchFamily="34" charset="0"/>
                </a:rPr>
                <a:t>3</a:t>
              </a:r>
              <a:endParaRPr lang="en-US" sz="1961" dirty="0">
                <a:solidFill>
                  <a:schemeClr val="tx1"/>
                </a:solidFill>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34B89C67-2B14-455A-97BB-4A9CE283A9C0}"/>
              </a:ext>
              <a:ext uri="{C183D7F6-B498-43B3-948B-1728B52AA6E4}">
                <adec:decorative xmlns:adec="http://schemas.microsoft.com/office/drawing/2017/decorative" val="1"/>
              </a:ext>
            </a:extLst>
          </p:cNvPr>
          <p:cNvSpPr/>
          <p:nvPr/>
        </p:nvSpPr>
        <p:spPr>
          <a:xfrm>
            <a:off x="9671009" y="750927"/>
            <a:ext cx="1578252" cy="736949"/>
          </a:xfrm>
          <a:prstGeom prst="rect">
            <a:avLst/>
          </a:prstGeom>
          <a:solidFill>
            <a:srgbClr val="5B9BD5">
              <a:lumMod val="20000"/>
              <a:lumOff val="80000"/>
            </a:srgbClr>
          </a:solidFill>
          <a:ln w="12700" cap="flat" cmpd="sng" algn="ctr">
            <a:solidFill>
              <a:sysClr val="windowText" lastClr="000000"/>
            </a:solidFill>
            <a:prstDash val="sysDash"/>
            <a:miter lim="800000"/>
          </a:ln>
          <a:effectLst/>
        </p:spPr>
        <p:txBody>
          <a:bodyPr rtlCol="0" anchor="ctr"/>
          <a:lstStyle/>
          <a:p>
            <a:pPr algn="ctr" defTabSz="896386">
              <a:defRPr/>
            </a:pPr>
            <a:r>
              <a:rPr lang="en-US" sz="1568" kern="0" dirty="0">
                <a:solidFill>
                  <a:prstClr val="black"/>
                </a:solidFill>
                <a:latin typeface="Calibri" panose="020F0502020204030204"/>
                <a:cs typeface="Segoe UI" panose="020B0502040204020203" pitchFamily="34" charset="0"/>
              </a:rPr>
              <a:t>Backend Subnet </a:t>
            </a:r>
          </a:p>
        </p:txBody>
      </p:sp>
      <p:sp>
        <p:nvSpPr>
          <p:cNvPr id="64" name="Rectangle 63">
            <a:extLst>
              <a:ext uri="{FF2B5EF4-FFF2-40B4-BE49-F238E27FC236}">
                <a16:creationId xmlns:a16="http://schemas.microsoft.com/office/drawing/2014/main" id="{8EF55C2D-7D56-42A7-84FE-5B94AD66A59F}"/>
              </a:ext>
              <a:ext uri="{C183D7F6-B498-43B3-948B-1728B52AA6E4}">
                <adec:decorative xmlns:adec="http://schemas.microsoft.com/office/drawing/2017/decorative" val="1"/>
              </a:ext>
            </a:extLst>
          </p:cNvPr>
          <p:cNvSpPr/>
          <p:nvPr/>
        </p:nvSpPr>
        <p:spPr>
          <a:xfrm>
            <a:off x="7668030" y="741453"/>
            <a:ext cx="1578252" cy="1975828"/>
          </a:xfrm>
          <a:prstGeom prst="rect">
            <a:avLst/>
          </a:prstGeom>
          <a:solidFill>
            <a:srgbClr val="5B9BD5">
              <a:lumMod val="20000"/>
              <a:lumOff val="80000"/>
            </a:srgbClr>
          </a:solidFill>
          <a:ln w="12700" cap="flat" cmpd="sng" algn="ctr">
            <a:solidFill>
              <a:sysClr val="windowText" lastClr="000000"/>
            </a:solidFill>
            <a:prstDash val="sysDash"/>
            <a:miter lim="800000"/>
          </a:ln>
          <a:effectLst/>
        </p:spPr>
        <p:txBody>
          <a:bodyPr rtlCol="0" anchor="t" anchorCtr="0"/>
          <a:lstStyle/>
          <a:p>
            <a:pPr algn="ctr" defTabSz="896386">
              <a:defRPr/>
            </a:pPr>
            <a:r>
              <a:rPr lang="en-US" sz="1568" kern="0" dirty="0">
                <a:solidFill>
                  <a:prstClr val="black"/>
                </a:solidFill>
                <a:latin typeface="Calibri" panose="020F0502020204030204"/>
                <a:cs typeface="Segoe UI" panose="020B0502040204020203" pitchFamily="34" charset="0"/>
              </a:rPr>
              <a:t>DMZ Subnet</a:t>
            </a:r>
          </a:p>
        </p:txBody>
      </p:sp>
      <p:sp>
        <p:nvSpPr>
          <p:cNvPr id="65" name="Rectangle 64">
            <a:extLst>
              <a:ext uri="{FF2B5EF4-FFF2-40B4-BE49-F238E27FC236}">
                <a16:creationId xmlns:a16="http://schemas.microsoft.com/office/drawing/2014/main" id="{6812DBBC-813C-4EE6-B227-E025D278F128}"/>
              </a:ext>
              <a:ext uri="{C183D7F6-B498-43B3-948B-1728B52AA6E4}">
                <adec:decorative xmlns:adec="http://schemas.microsoft.com/office/drawing/2017/decorative" val="1"/>
              </a:ext>
            </a:extLst>
          </p:cNvPr>
          <p:cNvSpPr/>
          <p:nvPr/>
        </p:nvSpPr>
        <p:spPr>
          <a:xfrm>
            <a:off x="5505013" y="491327"/>
            <a:ext cx="6053385" cy="2518048"/>
          </a:xfrm>
          <a:prstGeom prst="rect">
            <a:avLst/>
          </a:prstGeom>
          <a:noFill/>
          <a:ln w="12700" cap="flat" cmpd="sng" algn="ctr">
            <a:solidFill>
              <a:srgbClr val="4472C4">
                <a:shade val="50000"/>
              </a:srgbClr>
            </a:solidFill>
            <a:prstDash val="sysDash"/>
            <a:miter lim="800000"/>
          </a:ln>
          <a:effectLst/>
        </p:spPr>
        <p:txBody>
          <a:bodyPr rtlCol="0" anchor="ctr"/>
          <a:lstStyle/>
          <a:p>
            <a:pPr algn="ctr" defTabSz="896386">
              <a:defRPr/>
            </a:pPr>
            <a:endParaRPr lang="en-US" sz="1568" kern="0">
              <a:solidFill>
                <a:prstClr val="white"/>
              </a:solidFill>
              <a:latin typeface="Calibri" panose="020F0502020204030204"/>
              <a:cs typeface="Segoe UI" panose="020B0502040204020203" pitchFamily="34" charset="0"/>
            </a:endParaRPr>
          </a:p>
        </p:txBody>
      </p:sp>
      <p:grpSp>
        <p:nvGrpSpPr>
          <p:cNvPr id="66" name="Group 65">
            <a:extLst>
              <a:ext uri="{FF2B5EF4-FFF2-40B4-BE49-F238E27FC236}">
                <a16:creationId xmlns:a16="http://schemas.microsoft.com/office/drawing/2014/main" id="{11DAC142-4589-4A99-9F62-715392D9555F}"/>
              </a:ext>
              <a:ext uri="{C183D7F6-B498-43B3-948B-1728B52AA6E4}">
                <adec:decorative xmlns:adec="http://schemas.microsoft.com/office/drawing/2017/decorative" val="1"/>
              </a:ext>
            </a:extLst>
          </p:cNvPr>
          <p:cNvGrpSpPr/>
          <p:nvPr/>
        </p:nvGrpSpPr>
        <p:grpSpPr>
          <a:xfrm>
            <a:off x="7722599" y="1442387"/>
            <a:ext cx="1484180" cy="1090903"/>
            <a:chOff x="7830647" y="2007819"/>
            <a:chExt cx="1513941" cy="1112778"/>
          </a:xfrm>
        </p:grpSpPr>
        <p:grpSp>
          <p:nvGrpSpPr>
            <p:cNvPr id="67" name="Group 66">
              <a:extLst>
                <a:ext uri="{FF2B5EF4-FFF2-40B4-BE49-F238E27FC236}">
                  <a16:creationId xmlns:a16="http://schemas.microsoft.com/office/drawing/2014/main" id="{4BDE7E66-7218-43F5-BFC2-581CF7ADECB4}"/>
                </a:ext>
              </a:extLst>
            </p:cNvPr>
            <p:cNvGrpSpPr>
              <a:grpSpLocks noChangeAspect="1"/>
            </p:cNvGrpSpPr>
            <p:nvPr/>
          </p:nvGrpSpPr>
          <p:grpSpPr>
            <a:xfrm>
              <a:off x="8336834" y="2007819"/>
              <a:ext cx="416425" cy="798085"/>
              <a:chOff x="9191145" y="3741535"/>
              <a:chExt cx="774393" cy="2092980"/>
            </a:xfrm>
          </p:grpSpPr>
          <p:grpSp>
            <p:nvGrpSpPr>
              <p:cNvPr id="70" name="Group 69">
                <a:extLst>
                  <a:ext uri="{FF2B5EF4-FFF2-40B4-BE49-F238E27FC236}">
                    <a16:creationId xmlns:a16="http://schemas.microsoft.com/office/drawing/2014/main" id="{DBCA1AE6-C19C-43A5-B875-E76F90F18038}"/>
                  </a:ext>
                </a:extLst>
              </p:cNvPr>
              <p:cNvGrpSpPr>
                <a:grpSpLocks noChangeAspect="1"/>
              </p:cNvGrpSpPr>
              <p:nvPr/>
            </p:nvGrpSpPr>
            <p:grpSpPr>
              <a:xfrm>
                <a:off x="9191145" y="3741535"/>
                <a:ext cx="774393" cy="2092980"/>
                <a:chOff x="6576174" y="3760259"/>
                <a:chExt cx="1081539" cy="2764684"/>
              </a:xfrm>
            </p:grpSpPr>
            <p:grpSp>
              <p:nvGrpSpPr>
                <p:cNvPr id="74" name="Group 73">
                  <a:extLst>
                    <a:ext uri="{FF2B5EF4-FFF2-40B4-BE49-F238E27FC236}">
                      <a16:creationId xmlns:a16="http://schemas.microsoft.com/office/drawing/2014/main" id="{F78BE81A-24CA-476C-91C6-D7E42A522550}"/>
                    </a:ext>
                  </a:extLst>
                </p:cNvPr>
                <p:cNvGrpSpPr/>
                <p:nvPr/>
              </p:nvGrpSpPr>
              <p:grpSpPr>
                <a:xfrm>
                  <a:off x="6576174" y="3760259"/>
                  <a:ext cx="1081539" cy="2764684"/>
                  <a:chOff x="6576174" y="3760259"/>
                  <a:chExt cx="1081539" cy="2764684"/>
                </a:xfrm>
              </p:grpSpPr>
              <p:grpSp>
                <p:nvGrpSpPr>
                  <p:cNvPr id="76" name="Group 75">
                    <a:extLst>
                      <a:ext uri="{FF2B5EF4-FFF2-40B4-BE49-F238E27FC236}">
                        <a16:creationId xmlns:a16="http://schemas.microsoft.com/office/drawing/2014/main" id="{2E0DAE23-07F8-4F51-A544-FA982FB4B391}"/>
                      </a:ext>
                    </a:extLst>
                  </p:cNvPr>
                  <p:cNvGrpSpPr/>
                  <p:nvPr/>
                </p:nvGrpSpPr>
                <p:grpSpPr>
                  <a:xfrm>
                    <a:off x="6576174" y="3760259"/>
                    <a:ext cx="1081539" cy="2764684"/>
                    <a:chOff x="5365826" y="3709999"/>
                    <a:chExt cx="1074023" cy="2853208"/>
                  </a:xfrm>
                </p:grpSpPr>
                <p:sp>
                  <p:nvSpPr>
                    <p:cNvPr id="86" name="Rectangle 85">
                      <a:extLst>
                        <a:ext uri="{FF2B5EF4-FFF2-40B4-BE49-F238E27FC236}">
                          <a16:creationId xmlns:a16="http://schemas.microsoft.com/office/drawing/2014/main" id="{2B73EACD-32B6-457B-B80E-7AF440FFCC4A}"/>
                        </a:ext>
                      </a:extLst>
                    </p:cNvPr>
                    <p:cNvSpPr/>
                    <p:nvPr/>
                  </p:nvSpPr>
                  <p:spPr bwMode="auto">
                    <a:xfrm>
                      <a:off x="5365826" y="3709999"/>
                      <a:ext cx="1074023" cy="2853208"/>
                    </a:xfrm>
                    <a:prstGeom prst="rect">
                      <a:avLst/>
                    </a:prstGeom>
                    <a:solidFill>
                      <a:srgbClr val="FFFFFF">
                        <a:alpha val="69804"/>
                      </a:srgbClr>
                    </a:solidFill>
                    <a:ln w="12700"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FB038F0D-DCFD-479E-A4C2-13244A5A4D9D}"/>
                        </a:ext>
                      </a:extLst>
                    </p:cNvPr>
                    <p:cNvSpPr/>
                    <p:nvPr/>
                  </p:nvSpPr>
                  <p:spPr bwMode="auto">
                    <a:xfrm>
                      <a:off x="5478169" y="4034937"/>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88" name="Rectangle 87">
                      <a:extLst>
                        <a:ext uri="{FF2B5EF4-FFF2-40B4-BE49-F238E27FC236}">
                          <a16:creationId xmlns:a16="http://schemas.microsoft.com/office/drawing/2014/main" id="{7D76478E-C934-4269-BF96-C1D38941F02D}"/>
                        </a:ext>
                      </a:extLst>
                    </p:cNvPr>
                    <p:cNvSpPr/>
                    <p:nvPr/>
                  </p:nvSpPr>
                  <p:spPr bwMode="auto">
                    <a:xfrm>
                      <a:off x="5478170" y="421585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89" name="Rectangle 88">
                      <a:extLst>
                        <a:ext uri="{FF2B5EF4-FFF2-40B4-BE49-F238E27FC236}">
                          <a16:creationId xmlns:a16="http://schemas.microsoft.com/office/drawing/2014/main" id="{00BAD466-BE3B-45BA-9F16-2E8A9F982BEE}"/>
                        </a:ext>
                      </a:extLst>
                    </p:cNvPr>
                    <p:cNvSpPr/>
                    <p:nvPr/>
                  </p:nvSpPr>
                  <p:spPr bwMode="auto">
                    <a:xfrm>
                      <a:off x="5478170" y="4398739"/>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0" name="Rectangle 89">
                      <a:extLst>
                        <a:ext uri="{FF2B5EF4-FFF2-40B4-BE49-F238E27FC236}">
                          <a16:creationId xmlns:a16="http://schemas.microsoft.com/office/drawing/2014/main" id="{D31D78CD-F99A-417C-AD58-05C8CBD75874}"/>
                        </a:ext>
                      </a:extLst>
                    </p:cNvPr>
                    <p:cNvSpPr/>
                    <p:nvPr/>
                  </p:nvSpPr>
                  <p:spPr bwMode="auto">
                    <a:xfrm>
                      <a:off x="5478170" y="4764122"/>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1" name="Rectangle 90">
                      <a:extLst>
                        <a:ext uri="{FF2B5EF4-FFF2-40B4-BE49-F238E27FC236}">
                          <a16:creationId xmlns:a16="http://schemas.microsoft.com/office/drawing/2014/main" id="{FD031C08-50FD-4F41-8656-C5C928131A1D}"/>
                        </a:ext>
                      </a:extLst>
                    </p:cNvPr>
                    <p:cNvSpPr/>
                    <p:nvPr/>
                  </p:nvSpPr>
                  <p:spPr bwMode="auto">
                    <a:xfrm>
                      <a:off x="5478171" y="4947002"/>
                      <a:ext cx="849330"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2" name="Rectangle 91">
                      <a:extLst>
                        <a:ext uri="{FF2B5EF4-FFF2-40B4-BE49-F238E27FC236}">
                          <a16:creationId xmlns:a16="http://schemas.microsoft.com/office/drawing/2014/main" id="{C2DBF7CB-BC46-48B8-B180-2B9D1F813A13}"/>
                        </a:ext>
                      </a:extLst>
                    </p:cNvPr>
                    <p:cNvSpPr/>
                    <p:nvPr/>
                  </p:nvSpPr>
                  <p:spPr bwMode="auto">
                    <a:xfrm>
                      <a:off x="5478171" y="5131673"/>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p:txBody>
                </p:sp>
                <p:sp>
                  <p:nvSpPr>
                    <p:cNvPr id="93" name="Rectangle 92">
                      <a:extLst>
                        <a:ext uri="{FF2B5EF4-FFF2-40B4-BE49-F238E27FC236}">
                          <a16:creationId xmlns:a16="http://schemas.microsoft.com/office/drawing/2014/main" id="{201C840F-113C-4E6C-852D-6610D7ED3AFD}"/>
                        </a:ext>
                      </a:extLst>
                    </p:cNvPr>
                    <p:cNvSpPr/>
                    <p:nvPr/>
                  </p:nvSpPr>
                  <p:spPr bwMode="auto">
                    <a:xfrm>
                      <a:off x="5478171" y="531342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 name="Rectangle 93">
                      <a:extLst>
                        <a:ext uri="{FF2B5EF4-FFF2-40B4-BE49-F238E27FC236}">
                          <a16:creationId xmlns:a16="http://schemas.microsoft.com/office/drawing/2014/main" id="{0D5B762A-5614-4815-A1EA-6C3D5FF1DA56}"/>
                        </a:ext>
                      </a:extLst>
                    </p:cNvPr>
                    <p:cNvSpPr/>
                    <p:nvPr/>
                  </p:nvSpPr>
                  <p:spPr bwMode="auto">
                    <a:xfrm>
                      <a:off x="5478170" y="5496306"/>
                      <a:ext cx="849331" cy="182880"/>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 name="Freeform 34">
                      <a:extLst>
                        <a:ext uri="{FF2B5EF4-FFF2-40B4-BE49-F238E27FC236}">
                          <a16:creationId xmlns:a16="http://schemas.microsoft.com/office/drawing/2014/main" id="{D33760A5-B765-4732-B74A-8FAF0F127CFC}"/>
                        </a:ext>
                      </a:extLst>
                    </p:cNvPr>
                    <p:cNvSpPr>
                      <a:spLocks/>
                    </p:cNvSpPr>
                    <p:nvPr/>
                  </p:nvSpPr>
                  <p:spPr bwMode="auto">
                    <a:xfrm>
                      <a:off x="5478170" y="3943870"/>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96" name="Freeform 35">
                      <a:extLst>
                        <a:ext uri="{FF2B5EF4-FFF2-40B4-BE49-F238E27FC236}">
                          <a16:creationId xmlns:a16="http://schemas.microsoft.com/office/drawing/2014/main" id="{E2B42DFC-7A58-41A7-908D-FFA764119FD6}"/>
                        </a:ext>
                      </a:extLst>
                    </p:cNvPr>
                    <p:cNvSpPr>
                      <a:spLocks/>
                    </p:cNvSpPr>
                    <p:nvPr/>
                  </p:nvSpPr>
                  <p:spPr bwMode="auto">
                    <a:xfrm>
                      <a:off x="5478170" y="3906755"/>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97" name="Freeform 36">
                      <a:extLst>
                        <a:ext uri="{FF2B5EF4-FFF2-40B4-BE49-F238E27FC236}">
                          <a16:creationId xmlns:a16="http://schemas.microsoft.com/office/drawing/2014/main" id="{4F2D6953-2137-484D-8C8D-0863B97FA907}"/>
                        </a:ext>
                      </a:extLst>
                    </p:cNvPr>
                    <p:cNvSpPr>
                      <a:spLocks/>
                    </p:cNvSpPr>
                    <p:nvPr/>
                  </p:nvSpPr>
                  <p:spPr bwMode="auto">
                    <a:xfrm>
                      <a:off x="5478170" y="3870644"/>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98" name="Freeform 37">
                      <a:extLst>
                        <a:ext uri="{FF2B5EF4-FFF2-40B4-BE49-F238E27FC236}">
                          <a16:creationId xmlns:a16="http://schemas.microsoft.com/office/drawing/2014/main" id="{F3B37E62-3C6A-48B3-BED5-55D7D3844BD2}"/>
                        </a:ext>
                      </a:extLst>
                    </p:cNvPr>
                    <p:cNvSpPr>
                      <a:spLocks/>
                    </p:cNvSpPr>
                    <p:nvPr/>
                  </p:nvSpPr>
                  <p:spPr bwMode="auto">
                    <a:xfrm>
                      <a:off x="5478170" y="3834533"/>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99" name="Freeform 34">
                      <a:extLst>
                        <a:ext uri="{FF2B5EF4-FFF2-40B4-BE49-F238E27FC236}">
                          <a16:creationId xmlns:a16="http://schemas.microsoft.com/office/drawing/2014/main" id="{DCAF25A4-0C85-4A53-AB08-CA53A4CD6F10}"/>
                        </a:ext>
                      </a:extLst>
                    </p:cNvPr>
                    <p:cNvSpPr>
                      <a:spLocks/>
                    </p:cNvSpPr>
                    <p:nvPr/>
                  </p:nvSpPr>
                  <p:spPr bwMode="auto">
                    <a:xfrm flipH="1">
                      <a:off x="6027579" y="3943869"/>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100" name="Freeform 35">
                      <a:extLst>
                        <a:ext uri="{FF2B5EF4-FFF2-40B4-BE49-F238E27FC236}">
                          <a16:creationId xmlns:a16="http://schemas.microsoft.com/office/drawing/2014/main" id="{7CF9E5A2-9BDF-4F75-A552-052294B38A26}"/>
                        </a:ext>
                      </a:extLst>
                    </p:cNvPr>
                    <p:cNvSpPr>
                      <a:spLocks/>
                    </p:cNvSpPr>
                    <p:nvPr/>
                  </p:nvSpPr>
                  <p:spPr bwMode="auto">
                    <a:xfrm flipH="1">
                      <a:off x="6027579" y="390675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101" name="Freeform 36">
                      <a:extLst>
                        <a:ext uri="{FF2B5EF4-FFF2-40B4-BE49-F238E27FC236}">
                          <a16:creationId xmlns:a16="http://schemas.microsoft.com/office/drawing/2014/main" id="{34DB989A-965F-405B-BBBF-E48D57F34BDF}"/>
                        </a:ext>
                      </a:extLst>
                    </p:cNvPr>
                    <p:cNvSpPr>
                      <a:spLocks/>
                    </p:cNvSpPr>
                    <p:nvPr/>
                  </p:nvSpPr>
                  <p:spPr bwMode="auto">
                    <a:xfrm flipH="1">
                      <a:off x="6027579" y="3870643"/>
                      <a:ext cx="299923" cy="14043"/>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102" name="Freeform 37">
                      <a:extLst>
                        <a:ext uri="{FF2B5EF4-FFF2-40B4-BE49-F238E27FC236}">
                          <a16:creationId xmlns:a16="http://schemas.microsoft.com/office/drawing/2014/main" id="{0F7C6305-25E3-411D-ABBA-1A885F400672}"/>
                        </a:ext>
                      </a:extLst>
                    </p:cNvPr>
                    <p:cNvSpPr>
                      <a:spLocks/>
                    </p:cNvSpPr>
                    <p:nvPr/>
                  </p:nvSpPr>
                  <p:spPr bwMode="auto">
                    <a:xfrm flipH="1">
                      <a:off x="6027579" y="3834532"/>
                      <a:ext cx="299923" cy="13040"/>
                    </a:xfrm>
                    <a:custGeom>
                      <a:avLst/>
                      <a:gdLst>
                        <a:gd name="T0" fmla="*/ 64 w 65"/>
                        <a:gd name="T1" fmla="*/ 3 h 3"/>
                        <a:gd name="T2" fmla="*/ 2 w 65"/>
                        <a:gd name="T3" fmla="*/ 3 h 3"/>
                        <a:gd name="T4" fmla="*/ 0 w 65"/>
                        <a:gd name="T5" fmla="*/ 2 h 3"/>
                        <a:gd name="T6" fmla="*/ 2 w 65"/>
                        <a:gd name="T7" fmla="*/ 0 h 3"/>
                        <a:gd name="T8" fmla="*/ 64 w 65"/>
                        <a:gd name="T9" fmla="*/ 0 h 3"/>
                        <a:gd name="T10" fmla="*/ 65 w 65"/>
                        <a:gd name="T11" fmla="*/ 2 h 3"/>
                        <a:gd name="T12" fmla="*/ 64 w 65"/>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5" h="3">
                          <a:moveTo>
                            <a:pt x="64" y="3"/>
                          </a:moveTo>
                          <a:cubicBezTo>
                            <a:pt x="2" y="3"/>
                            <a:pt x="2" y="3"/>
                            <a:pt x="2" y="3"/>
                          </a:cubicBezTo>
                          <a:cubicBezTo>
                            <a:pt x="1" y="3"/>
                            <a:pt x="0" y="2"/>
                            <a:pt x="0" y="2"/>
                          </a:cubicBezTo>
                          <a:cubicBezTo>
                            <a:pt x="0" y="1"/>
                            <a:pt x="1" y="0"/>
                            <a:pt x="2" y="0"/>
                          </a:cubicBezTo>
                          <a:cubicBezTo>
                            <a:pt x="64" y="0"/>
                            <a:pt x="64" y="0"/>
                            <a:pt x="64" y="0"/>
                          </a:cubicBezTo>
                          <a:cubicBezTo>
                            <a:pt x="65" y="0"/>
                            <a:pt x="65" y="1"/>
                            <a:pt x="65" y="2"/>
                          </a:cubicBezTo>
                          <a:cubicBezTo>
                            <a:pt x="65" y="2"/>
                            <a:pt x="65" y="3"/>
                            <a:pt x="64" y="3"/>
                          </a:cubicBezTo>
                          <a:close/>
                        </a:path>
                      </a:pathLst>
                    </a:custGeom>
                    <a:solidFill>
                      <a:sysClr val="window" lastClr="FFFFFF">
                        <a:lumMod val="75000"/>
                      </a:sysClr>
                    </a:solidFill>
                    <a:ln w="6350">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103" name="Rectangle 42">
                      <a:extLst>
                        <a:ext uri="{FF2B5EF4-FFF2-40B4-BE49-F238E27FC236}">
                          <a16:creationId xmlns:a16="http://schemas.microsoft.com/office/drawing/2014/main" id="{DE142EE8-70B1-4704-A42F-3B960EA954C0}"/>
                        </a:ext>
                      </a:extLst>
                    </p:cNvPr>
                    <p:cNvSpPr>
                      <a:spLocks noChangeArrowheads="1"/>
                    </p:cNvSpPr>
                    <p:nvPr/>
                  </p:nvSpPr>
                  <p:spPr bwMode="auto">
                    <a:xfrm>
                      <a:off x="5480021" y="5797778"/>
                      <a:ext cx="868674" cy="13040"/>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grpSp>
              <p:sp>
                <p:nvSpPr>
                  <p:cNvPr id="77" name="Freeform 8">
                    <a:extLst>
                      <a:ext uri="{FF2B5EF4-FFF2-40B4-BE49-F238E27FC236}">
                        <a16:creationId xmlns:a16="http://schemas.microsoft.com/office/drawing/2014/main" id="{03CB65CE-1AD6-4E16-B6B5-266A2BA460FD}"/>
                      </a:ext>
                    </a:extLst>
                  </p:cNvPr>
                  <p:cNvSpPr>
                    <a:spLocks/>
                  </p:cNvSpPr>
                  <p:nvPr/>
                </p:nvSpPr>
                <p:spPr bwMode="auto">
                  <a:xfrm>
                    <a:off x="7317062" y="412625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78" name="Freeform 8">
                    <a:extLst>
                      <a:ext uri="{FF2B5EF4-FFF2-40B4-BE49-F238E27FC236}">
                        <a16:creationId xmlns:a16="http://schemas.microsoft.com/office/drawing/2014/main" id="{E30E01A7-543C-41E6-BBAA-B307C9817D5F}"/>
                      </a:ext>
                    </a:extLst>
                  </p:cNvPr>
                  <p:cNvSpPr>
                    <a:spLocks/>
                  </p:cNvSpPr>
                  <p:nvPr/>
                </p:nvSpPr>
                <p:spPr bwMode="auto">
                  <a:xfrm>
                    <a:off x="7317062" y="4304332"/>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79" name="Freeform 8">
                    <a:extLst>
                      <a:ext uri="{FF2B5EF4-FFF2-40B4-BE49-F238E27FC236}">
                        <a16:creationId xmlns:a16="http://schemas.microsoft.com/office/drawing/2014/main" id="{A43789D2-C090-40B4-B034-54CA883841C7}"/>
                      </a:ext>
                    </a:extLst>
                  </p:cNvPr>
                  <p:cNvSpPr>
                    <a:spLocks/>
                  </p:cNvSpPr>
                  <p:nvPr/>
                </p:nvSpPr>
                <p:spPr bwMode="auto">
                  <a:xfrm>
                    <a:off x="7317062" y="4490080"/>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0" name="Freeform 8">
                    <a:extLst>
                      <a:ext uri="{FF2B5EF4-FFF2-40B4-BE49-F238E27FC236}">
                        <a16:creationId xmlns:a16="http://schemas.microsoft.com/office/drawing/2014/main" id="{6ED4CAF6-5C78-4CD9-90F6-83665F9E46F5}"/>
                      </a:ext>
                    </a:extLst>
                  </p:cNvPr>
                  <p:cNvSpPr>
                    <a:spLocks/>
                  </p:cNvSpPr>
                  <p:nvPr/>
                </p:nvSpPr>
                <p:spPr bwMode="auto">
                  <a:xfrm>
                    <a:off x="7320696" y="466636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1" name="Freeform 8">
                    <a:extLst>
                      <a:ext uri="{FF2B5EF4-FFF2-40B4-BE49-F238E27FC236}">
                        <a16:creationId xmlns:a16="http://schemas.microsoft.com/office/drawing/2014/main" id="{06A13197-BC75-4735-83B2-7F4453C56D3C}"/>
                      </a:ext>
                    </a:extLst>
                  </p:cNvPr>
                  <p:cNvSpPr>
                    <a:spLocks/>
                  </p:cNvSpPr>
                  <p:nvPr/>
                </p:nvSpPr>
                <p:spPr bwMode="auto">
                  <a:xfrm>
                    <a:off x="7320696" y="484684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2" name="Freeform 8">
                    <a:extLst>
                      <a:ext uri="{FF2B5EF4-FFF2-40B4-BE49-F238E27FC236}">
                        <a16:creationId xmlns:a16="http://schemas.microsoft.com/office/drawing/2014/main" id="{1555F6D5-BA10-44BD-83CC-12C6039A21E8}"/>
                      </a:ext>
                    </a:extLst>
                  </p:cNvPr>
                  <p:cNvSpPr>
                    <a:spLocks/>
                  </p:cNvSpPr>
                  <p:nvPr/>
                </p:nvSpPr>
                <p:spPr bwMode="auto">
                  <a:xfrm>
                    <a:off x="7320696" y="5017519"/>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3" name="Freeform 8">
                    <a:extLst>
                      <a:ext uri="{FF2B5EF4-FFF2-40B4-BE49-F238E27FC236}">
                        <a16:creationId xmlns:a16="http://schemas.microsoft.com/office/drawing/2014/main" id="{15370CE7-CED6-4623-88A3-34D783D39D15}"/>
                      </a:ext>
                    </a:extLst>
                  </p:cNvPr>
                  <p:cNvSpPr>
                    <a:spLocks/>
                  </p:cNvSpPr>
                  <p:nvPr/>
                </p:nvSpPr>
                <p:spPr bwMode="auto">
                  <a:xfrm>
                    <a:off x="7320696" y="5207178"/>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4" name="Freeform 8">
                    <a:extLst>
                      <a:ext uri="{FF2B5EF4-FFF2-40B4-BE49-F238E27FC236}">
                        <a16:creationId xmlns:a16="http://schemas.microsoft.com/office/drawing/2014/main" id="{44FB5A00-8DCE-4A2E-9083-9BBF0A3064B1}"/>
                      </a:ext>
                    </a:extLst>
                  </p:cNvPr>
                  <p:cNvSpPr>
                    <a:spLocks/>
                  </p:cNvSpPr>
                  <p:nvPr/>
                </p:nvSpPr>
                <p:spPr bwMode="auto">
                  <a:xfrm>
                    <a:off x="7317062" y="538498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85" name="Freeform 8">
                    <a:extLst>
                      <a:ext uri="{FF2B5EF4-FFF2-40B4-BE49-F238E27FC236}">
                        <a16:creationId xmlns:a16="http://schemas.microsoft.com/office/drawing/2014/main" id="{0A8682F4-BA8E-4252-B4B3-73E748BD6C00}"/>
                      </a:ext>
                    </a:extLst>
                  </p:cNvPr>
                  <p:cNvSpPr>
                    <a:spLocks/>
                  </p:cNvSpPr>
                  <p:nvPr/>
                </p:nvSpPr>
                <p:spPr bwMode="auto">
                  <a:xfrm>
                    <a:off x="7320696" y="5553271"/>
                    <a:ext cx="188580" cy="64198"/>
                  </a:xfrm>
                  <a:custGeom>
                    <a:avLst/>
                    <a:gdLst>
                      <a:gd name="T0" fmla="*/ 41 w 41"/>
                      <a:gd name="T1" fmla="*/ 0 h 14"/>
                      <a:gd name="T2" fmla="*/ 6 w 41"/>
                      <a:gd name="T3" fmla="*/ 0 h 14"/>
                      <a:gd name="T4" fmla="*/ 0 w 41"/>
                      <a:gd name="T5" fmla="*/ 7 h 14"/>
                      <a:gd name="T6" fmla="*/ 6 w 41"/>
                      <a:gd name="T7" fmla="*/ 14 h 14"/>
                      <a:gd name="T8" fmla="*/ 41 w 41"/>
                      <a:gd name="T9" fmla="*/ 14 h 14"/>
                      <a:gd name="T10" fmla="*/ 41 w 41"/>
                      <a:gd name="T11" fmla="*/ 0 h 14"/>
                    </a:gdLst>
                    <a:ahLst/>
                    <a:cxnLst>
                      <a:cxn ang="0">
                        <a:pos x="T0" y="T1"/>
                      </a:cxn>
                      <a:cxn ang="0">
                        <a:pos x="T2" y="T3"/>
                      </a:cxn>
                      <a:cxn ang="0">
                        <a:pos x="T4" y="T5"/>
                      </a:cxn>
                      <a:cxn ang="0">
                        <a:pos x="T6" y="T7"/>
                      </a:cxn>
                      <a:cxn ang="0">
                        <a:pos x="T8" y="T9"/>
                      </a:cxn>
                      <a:cxn ang="0">
                        <a:pos x="T10" y="T11"/>
                      </a:cxn>
                    </a:cxnLst>
                    <a:rect l="0" t="0" r="r" b="b"/>
                    <a:pathLst>
                      <a:path w="41" h="14">
                        <a:moveTo>
                          <a:pt x="41" y="0"/>
                        </a:moveTo>
                        <a:cubicBezTo>
                          <a:pt x="6" y="0"/>
                          <a:pt x="6" y="0"/>
                          <a:pt x="6" y="0"/>
                        </a:cubicBezTo>
                        <a:cubicBezTo>
                          <a:pt x="3" y="0"/>
                          <a:pt x="0" y="3"/>
                          <a:pt x="0" y="7"/>
                        </a:cubicBezTo>
                        <a:cubicBezTo>
                          <a:pt x="0" y="11"/>
                          <a:pt x="3" y="14"/>
                          <a:pt x="6" y="14"/>
                        </a:cubicBezTo>
                        <a:cubicBezTo>
                          <a:pt x="41" y="14"/>
                          <a:pt x="41" y="14"/>
                          <a:pt x="41" y="14"/>
                        </a:cubicBezTo>
                        <a:lnTo>
                          <a:pt x="41" y="0"/>
                        </a:lnTo>
                        <a:close/>
                      </a:path>
                    </a:pathLst>
                  </a:custGeom>
                  <a:solidFill>
                    <a:srgbClr val="0072C6"/>
                  </a:solidFill>
                  <a:ln w="9525">
                    <a:noFill/>
                    <a:round/>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grpSp>
            <p:sp>
              <p:nvSpPr>
                <p:cNvPr id="75" name="Rectangle 74">
                  <a:extLst>
                    <a:ext uri="{FF2B5EF4-FFF2-40B4-BE49-F238E27FC236}">
                      <a16:creationId xmlns:a16="http://schemas.microsoft.com/office/drawing/2014/main" id="{9F9EFFA5-0F42-46DD-846C-4CC1D82980B1}"/>
                    </a:ext>
                  </a:extLst>
                </p:cNvPr>
                <p:cNvSpPr/>
                <p:nvPr/>
              </p:nvSpPr>
              <p:spPr bwMode="auto">
                <a:xfrm>
                  <a:off x="6689300" y="4605702"/>
                  <a:ext cx="855274" cy="177206"/>
                </a:xfrm>
                <a:prstGeom prst="rect">
                  <a:avLst/>
                </a:prstGeom>
                <a:noFill/>
                <a:ln w="9525" cap="flat" cmpd="sng" algn="ctr">
                  <a:solidFill>
                    <a:sysClr val="windowText" lastClr="000000"/>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71" name="Rectangle 42">
                <a:extLst>
                  <a:ext uri="{FF2B5EF4-FFF2-40B4-BE49-F238E27FC236}">
                    <a16:creationId xmlns:a16="http://schemas.microsoft.com/office/drawing/2014/main" id="{12C772A1-4323-4088-9416-B82D5445F366}"/>
                  </a:ext>
                </a:extLst>
              </p:cNvPr>
              <p:cNvSpPr>
                <a:spLocks noChangeArrowheads="1"/>
              </p:cNvSpPr>
              <p:nvPr/>
            </p:nvSpPr>
            <p:spPr bwMode="auto">
              <a:xfrm>
                <a:off x="9273483" y="5413375"/>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72" name="Rectangle 42">
                <a:extLst>
                  <a:ext uri="{FF2B5EF4-FFF2-40B4-BE49-F238E27FC236}">
                    <a16:creationId xmlns:a16="http://schemas.microsoft.com/office/drawing/2014/main" id="{A0AB0B9B-AA8E-4913-B743-A91849D25508}"/>
                  </a:ext>
                </a:extLst>
              </p:cNvPr>
              <p:cNvSpPr>
                <a:spLocks noChangeArrowheads="1"/>
              </p:cNvSpPr>
              <p:nvPr/>
            </p:nvSpPr>
            <p:spPr bwMode="auto">
              <a:xfrm>
                <a:off x="9273483" y="5549431"/>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sp>
            <p:nvSpPr>
              <p:cNvPr id="73" name="Rectangle 42">
                <a:extLst>
                  <a:ext uri="{FF2B5EF4-FFF2-40B4-BE49-F238E27FC236}">
                    <a16:creationId xmlns:a16="http://schemas.microsoft.com/office/drawing/2014/main" id="{91376FF6-81BF-4B51-8CD7-601A292C05EA}"/>
                  </a:ext>
                </a:extLst>
              </p:cNvPr>
              <p:cNvSpPr>
                <a:spLocks noChangeArrowheads="1"/>
              </p:cNvSpPr>
              <p:nvPr/>
            </p:nvSpPr>
            <p:spPr bwMode="auto">
              <a:xfrm>
                <a:off x="9281420" y="5683350"/>
                <a:ext cx="626332" cy="9566"/>
              </a:xfrm>
              <a:prstGeom prst="rect">
                <a:avLst/>
              </a:prstGeom>
              <a:solidFill>
                <a:sysClr val="windowText" lastClr="000000"/>
              </a:solidFill>
              <a:ln w="6350">
                <a:noFill/>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372" kern="0">
                  <a:solidFill>
                    <a:prstClr val="black"/>
                  </a:solidFill>
                  <a:latin typeface="Calibri" panose="020F0502020204030204"/>
                </a:endParaRPr>
              </a:p>
            </p:txBody>
          </p:sp>
        </p:grpSp>
        <p:pic>
          <p:nvPicPr>
            <p:cNvPr id="68" name="Picture 67">
              <a:extLst>
                <a:ext uri="{FF2B5EF4-FFF2-40B4-BE49-F238E27FC236}">
                  <a16:creationId xmlns:a16="http://schemas.microsoft.com/office/drawing/2014/main" id="{71167EAE-70FD-4D19-8F74-F84721AC1846}"/>
                </a:ext>
              </a:extLst>
            </p:cNvPr>
            <p:cNvPicPr>
              <a:picLocks noChangeAspect="1"/>
            </p:cNvPicPr>
            <p:nvPr/>
          </p:nvPicPr>
          <p:blipFill>
            <a:blip r:embed="rId6"/>
            <a:stretch>
              <a:fillRect/>
            </a:stretch>
          </p:blipFill>
          <p:spPr>
            <a:xfrm>
              <a:off x="8540972" y="2118755"/>
              <a:ext cx="354359" cy="228857"/>
            </a:xfrm>
            <a:prstGeom prst="rect">
              <a:avLst/>
            </a:prstGeom>
          </p:spPr>
        </p:pic>
        <p:sp>
          <p:nvSpPr>
            <p:cNvPr id="69" name="Rectangle 68">
              <a:extLst>
                <a:ext uri="{FF2B5EF4-FFF2-40B4-BE49-F238E27FC236}">
                  <a16:creationId xmlns:a16="http://schemas.microsoft.com/office/drawing/2014/main" id="{90FBDADD-A8B5-40DC-887A-FF0B8DCB9A58}"/>
                </a:ext>
              </a:extLst>
            </p:cNvPr>
            <p:cNvSpPr/>
            <p:nvPr/>
          </p:nvSpPr>
          <p:spPr>
            <a:xfrm>
              <a:off x="7830647" y="2812820"/>
              <a:ext cx="1513941" cy="307777"/>
            </a:xfrm>
            <a:prstGeom prst="rect">
              <a:avLst/>
            </a:prstGeom>
          </p:spPr>
          <p:txBody>
            <a:bodyPr wrap="none">
              <a:spAutoFit/>
            </a:bodyPr>
            <a:lstStyle/>
            <a:p>
              <a:pPr defTabSz="896386">
                <a:defRPr/>
              </a:pPr>
              <a:r>
                <a:rPr lang="en-US" sz="1372" kern="0" dirty="0">
                  <a:solidFill>
                    <a:prstClr val="black"/>
                  </a:solidFill>
                  <a:cs typeface="Segoe UI" panose="020B0502040204020203" pitchFamily="34" charset="0"/>
                </a:rPr>
                <a:t>Virtual appliance</a:t>
              </a:r>
              <a:endParaRPr lang="en-US" sz="1372" kern="0" dirty="0">
                <a:solidFill>
                  <a:prstClr val="black"/>
                </a:solidFill>
                <a:latin typeface="Calibri" panose="020F0502020204030204"/>
              </a:endParaRPr>
            </a:p>
          </p:txBody>
        </p:sp>
      </p:grpSp>
      <p:cxnSp>
        <p:nvCxnSpPr>
          <p:cNvPr id="104" name="Connector: Elbow 103">
            <a:extLst>
              <a:ext uri="{FF2B5EF4-FFF2-40B4-BE49-F238E27FC236}">
                <a16:creationId xmlns:a16="http://schemas.microsoft.com/office/drawing/2014/main" id="{0B7BD07B-BF21-491B-95C2-50A3816E99AD}"/>
              </a:ext>
              <a:ext uri="{C183D7F6-B498-43B3-948B-1728B52AA6E4}">
                <adec:decorative xmlns:adec="http://schemas.microsoft.com/office/drawing/2017/decorative" val="1"/>
              </a:ext>
            </a:extLst>
          </p:cNvPr>
          <p:cNvCxnSpPr>
            <a:cxnSpLocks/>
            <a:stCxn id="86" idx="1"/>
            <a:endCxn id="106" idx="3"/>
          </p:cNvCxnSpPr>
          <p:nvPr/>
        </p:nvCxnSpPr>
        <p:spPr>
          <a:xfrm rot="10800000">
            <a:off x="7244981" y="1117724"/>
            <a:ext cx="973854" cy="715861"/>
          </a:xfrm>
          <a:prstGeom prst="bentConnector3">
            <a:avLst>
              <a:gd name="adj1" fmla="val 50000"/>
            </a:avLst>
          </a:prstGeom>
          <a:noFill/>
          <a:ln w="9525" cap="flat" cmpd="sng" algn="ctr">
            <a:solidFill>
              <a:sysClr val="windowText" lastClr="000000"/>
            </a:solidFill>
            <a:prstDash val="dash"/>
            <a:miter lim="800000"/>
            <a:headEnd type="triangle"/>
            <a:tailEnd type="none"/>
          </a:ln>
          <a:effectLst/>
        </p:spPr>
      </p:cxnSp>
      <p:cxnSp>
        <p:nvCxnSpPr>
          <p:cNvPr id="105" name="Connector: Elbow 104">
            <a:extLst>
              <a:ext uri="{FF2B5EF4-FFF2-40B4-BE49-F238E27FC236}">
                <a16:creationId xmlns:a16="http://schemas.microsoft.com/office/drawing/2014/main" id="{7BDD3425-7052-4065-A6AD-78E2DF617572}"/>
              </a:ext>
              <a:ext uri="{C183D7F6-B498-43B3-948B-1728B52AA6E4}">
                <adec:decorative xmlns:adec="http://schemas.microsoft.com/office/drawing/2017/decorative" val="1"/>
              </a:ext>
            </a:extLst>
          </p:cNvPr>
          <p:cNvCxnSpPr>
            <a:cxnSpLocks/>
            <a:stCxn id="86" idx="3"/>
            <a:endCxn id="63" idx="1"/>
          </p:cNvCxnSpPr>
          <p:nvPr/>
        </p:nvCxnSpPr>
        <p:spPr>
          <a:xfrm flipV="1">
            <a:off x="8627074" y="1119402"/>
            <a:ext cx="1043935" cy="714184"/>
          </a:xfrm>
          <a:prstGeom prst="bentConnector3">
            <a:avLst>
              <a:gd name="adj1" fmla="val 50000"/>
            </a:avLst>
          </a:prstGeom>
          <a:noFill/>
          <a:ln w="9525" cap="flat" cmpd="sng" algn="ctr">
            <a:solidFill>
              <a:sysClr val="windowText" lastClr="000000"/>
            </a:solidFill>
            <a:prstDash val="dash"/>
            <a:miter lim="800000"/>
            <a:headEnd type="none"/>
            <a:tailEnd type="triangle"/>
          </a:ln>
          <a:effectLst/>
        </p:spPr>
      </p:cxnSp>
      <p:sp>
        <p:nvSpPr>
          <p:cNvPr id="106" name="Rectangle 105">
            <a:extLst>
              <a:ext uri="{FF2B5EF4-FFF2-40B4-BE49-F238E27FC236}">
                <a16:creationId xmlns:a16="http://schemas.microsoft.com/office/drawing/2014/main" id="{EF6051C2-1B5D-4219-A568-1C4BEFCE36B2}"/>
              </a:ext>
              <a:ext uri="{C183D7F6-B498-43B3-948B-1728B52AA6E4}">
                <adec:decorative xmlns:adec="http://schemas.microsoft.com/office/drawing/2017/decorative" val="1"/>
              </a:ext>
            </a:extLst>
          </p:cNvPr>
          <p:cNvSpPr/>
          <p:nvPr/>
        </p:nvSpPr>
        <p:spPr>
          <a:xfrm>
            <a:off x="5666729" y="749249"/>
            <a:ext cx="1578252" cy="736949"/>
          </a:xfrm>
          <a:prstGeom prst="rect">
            <a:avLst/>
          </a:prstGeom>
          <a:solidFill>
            <a:srgbClr val="5B9BD5">
              <a:lumMod val="20000"/>
              <a:lumOff val="80000"/>
            </a:srgbClr>
          </a:solidFill>
          <a:ln w="12700" cap="flat" cmpd="sng" algn="ctr">
            <a:solidFill>
              <a:sysClr val="windowText" lastClr="000000"/>
            </a:solidFill>
            <a:prstDash val="sysDash"/>
            <a:miter lim="800000"/>
          </a:ln>
          <a:effectLst/>
        </p:spPr>
        <p:txBody>
          <a:bodyPr rtlCol="0" anchor="ctr"/>
          <a:lstStyle/>
          <a:p>
            <a:pPr algn="ctr" defTabSz="896386">
              <a:defRPr/>
            </a:pPr>
            <a:r>
              <a:rPr lang="en-US" sz="1568" kern="0" dirty="0">
                <a:solidFill>
                  <a:prstClr val="black"/>
                </a:solidFill>
                <a:latin typeface="Calibri" panose="020F0502020204030204"/>
                <a:cs typeface="Segoe UI" panose="020B0502040204020203" pitchFamily="34" charset="0"/>
              </a:rPr>
              <a:t>Frontend Subnet</a:t>
            </a:r>
          </a:p>
        </p:txBody>
      </p:sp>
      <p:graphicFrame>
        <p:nvGraphicFramePr>
          <p:cNvPr id="107" name="Table 106">
            <a:extLst>
              <a:ext uri="{FF2B5EF4-FFF2-40B4-BE49-F238E27FC236}">
                <a16:creationId xmlns:a16="http://schemas.microsoft.com/office/drawing/2014/main" id="{91F93CC7-F226-4422-9BAF-9ADA57CB3BD3}"/>
              </a:ext>
              <a:ext uri="{C183D7F6-B498-43B3-948B-1728B52AA6E4}">
                <adec:decorative xmlns:adec="http://schemas.microsoft.com/office/drawing/2017/decorative" val="1"/>
              </a:ext>
            </a:extLst>
          </p:cNvPr>
          <p:cNvGraphicFramePr>
            <a:graphicFrameLocks noGrp="1"/>
          </p:cNvGraphicFramePr>
          <p:nvPr/>
        </p:nvGraphicFramePr>
        <p:xfrm>
          <a:off x="5608800" y="1884597"/>
          <a:ext cx="1692128" cy="406086"/>
        </p:xfrm>
        <a:graphic>
          <a:graphicData uri="http://schemas.openxmlformats.org/drawingml/2006/table">
            <a:tbl>
              <a:tblPr firstRow="1" bandRow="1"/>
              <a:tblGrid>
                <a:gridCol w="846064">
                  <a:extLst>
                    <a:ext uri="{9D8B030D-6E8A-4147-A177-3AD203B41FA5}">
                      <a16:colId xmlns:a16="http://schemas.microsoft.com/office/drawing/2014/main" val="2041782024"/>
                    </a:ext>
                  </a:extLst>
                </a:gridCol>
                <a:gridCol w="846064">
                  <a:extLst>
                    <a:ext uri="{9D8B030D-6E8A-4147-A177-3AD203B41FA5}">
                      <a16:colId xmlns:a16="http://schemas.microsoft.com/office/drawing/2014/main" val="682074058"/>
                    </a:ext>
                  </a:extLst>
                </a:gridCol>
              </a:tblGrid>
              <a:tr h="134464">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300" dirty="0"/>
                    </a:p>
                  </a:txBody>
                  <a:tcPr marL="89642" marR="89642" marT="44821" marB="448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endParaRPr lang="en-US" sz="300"/>
                    </a:p>
                  </a:txBody>
                  <a:tcPr marL="89642" marR="89642" marT="44821" marB="448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068356132"/>
                  </a:ext>
                </a:extLst>
              </a:tr>
              <a:tr h="13446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300"/>
                    </a:p>
                  </a:txBody>
                  <a:tcPr marL="89642" marR="89642" marT="44821" marB="448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300"/>
                    </a:p>
                  </a:txBody>
                  <a:tcPr marL="89642" marR="89642" marT="44821" marB="448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251558768"/>
                  </a:ext>
                </a:extLst>
              </a:tr>
              <a:tr h="134464">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300"/>
                    </a:p>
                  </a:txBody>
                  <a:tcPr marL="89642" marR="89642" marT="44821" marB="448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endParaRPr lang="en-US" sz="300" dirty="0"/>
                    </a:p>
                  </a:txBody>
                  <a:tcPr marL="89642" marR="89642" marT="44821" marB="448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254989881"/>
                  </a:ext>
                </a:extLst>
              </a:tr>
            </a:tbl>
          </a:graphicData>
        </a:graphic>
      </p:graphicFrame>
      <p:sp>
        <p:nvSpPr>
          <p:cNvPr id="108" name="TextBox 107">
            <a:extLst>
              <a:ext uri="{FF2B5EF4-FFF2-40B4-BE49-F238E27FC236}">
                <a16:creationId xmlns:a16="http://schemas.microsoft.com/office/drawing/2014/main" id="{2A529181-4F1C-4490-BEDB-649819E7C4DE}"/>
              </a:ext>
              <a:ext uri="{C183D7F6-B498-43B3-948B-1728B52AA6E4}">
                <adec:decorative xmlns:adec="http://schemas.microsoft.com/office/drawing/2017/decorative" val="1"/>
              </a:ext>
            </a:extLst>
          </p:cNvPr>
          <p:cNvSpPr txBox="1"/>
          <p:nvPr/>
        </p:nvSpPr>
        <p:spPr>
          <a:xfrm>
            <a:off x="5687697" y="1943283"/>
            <a:ext cx="1074020" cy="271554"/>
          </a:xfrm>
          <a:prstGeom prst="rect">
            <a:avLst/>
          </a:prstGeom>
          <a:solidFill>
            <a:sysClr val="window" lastClr="FFFFFF"/>
          </a:solidFill>
        </p:spPr>
        <p:txBody>
          <a:bodyPr wrap="none" rtlCol="0">
            <a:spAutoFit/>
          </a:bodyPr>
          <a:lstStyle/>
          <a:p>
            <a:pPr defTabSz="896386">
              <a:defRPr/>
            </a:pPr>
            <a:r>
              <a:rPr lang="en-US" sz="1176" kern="0" dirty="0">
                <a:solidFill>
                  <a:prstClr val="black"/>
                </a:solidFill>
                <a:cs typeface="Segoe UI" panose="020B0502040204020203" pitchFamily="34" charset="0"/>
              </a:rPr>
              <a:t>Routing table</a:t>
            </a:r>
          </a:p>
        </p:txBody>
      </p:sp>
      <p:cxnSp>
        <p:nvCxnSpPr>
          <p:cNvPr id="109" name="Connector: Elbow 108">
            <a:extLst>
              <a:ext uri="{FF2B5EF4-FFF2-40B4-BE49-F238E27FC236}">
                <a16:creationId xmlns:a16="http://schemas.microsoft.com/office/drawing/2014/main" id="{84D597AA-4C12-4786-A028-BD1F7AC19013}"/>
              </a:ext>
              <a:ext uri="{C183D7F6-B498-43B3-948B-1728B52AA6E4}">
                <adec:decorative xmlns:adec="http://schemas.microsoft.com/office/drawing/2017/decorative" val="1"/>
              </a:ext>
            </a:extLst>
          </p:cNvPr>
          <p:cNvCxnSpPr>
            <a:cxnSpLocks/>
            <a:stCxn id="107" idx="0"/>
            <a:endCxn id="106" idx="2"/>
          </p:cNvCxnSpPr>
          <p:nvPr/>
        </p:nvCxnSpPr>
        <p:spPr>
          <a:xfrm rot="5400000" flipH="1" flipV="1">
            <a:off x="6256160" y="1684903"/>
            <a:ext cx="398399" cy="991"/>
          </a:xfrm>
          <a:prstGeom prst="bentConnector3">
            <a:avLst>
              <a:gd name="adj1" fmla="val 50000"/>
            </a:avLst>
          </a:prstGeom>
          <a:noFill/>
          <a:ln w="9525" cap="flat" cmpd="sng" algn="ctr">
            <a:solidFill>
              <a:sysClr val="windowText" lastClr="000000"/>
            </a:solidFill>
            <a:prstDash val="dash"/>
            <a:miter lim="800000"/>
            <a:headEnd type="none"/>
            <a:tailEnd type="triangle"/>
          </a:ln>
          <a:effectLst/>
        </p:spPr>
      </p:cxnSp>
      <p:sp>
        <p:nvSpPr>
          <p:cNvPr id="110" name="Oval 109">
            <a:extLst>
              <a:ext uri="{FF2B5EF4-FFF2-40B4-BE49-F238E27FC236}">
                <a16:creationId xmlns:a16="http://schemas.microsoft.com/office/drawing/2014/main" id="{9E6C3415-D803-46AB-B5E3-0776E2BDA5CF}"/>
              </a:ext>
              <a:ext uri="{C183D7F6-B498-43B3-948B-1728B52AA6E4}">
                <adec:decorative xmlns:adec="http://schemas.microsoft.com/office/drawing/2017/decorative" val="1"/>
              </a:ext>
            </a:extLst>
          </p:cNvPr>
          <p:cNvSpPr/>
          <p:nvPr/>
        </p:nvSpPr>
        <p:spPr>
          <a:xfrm>
            <a:off x="7036090" y="1785390"/>
            <a:ext cx="240975" cy="212209"/>
          </a:xfrm>
          <a:prstGeom prst="ellipse">
            <a:avLst/>
          </a:prstGeom>
          <a:solidFill>
            <a:srgbClr val="FFFF00"/>
          </a:solidFill>
          <a:ln w="6350" cap="flat" cmpd="sng" algn="ctr">
            <a:solidFill>
              <a:sysClr val="windowText" lastClr="000000"/>
            </a:solidFill>
            <a:prstDash val="solid"/>
            <a:miter lim="800000"/>
          </a:ln>
          <a:effectLst/>
        </p:spPr>
        <p:txBody>
          <a:bodyPr rtlCol="0" anchor="ctr"/>
          <a:lstStyle/>
          <a:p>
            <a:pPr algn="ctr" defTabSz="896386">
              <a:defRPr/>
            </a:pPr>
            <a:r>
              <a:rPr lang="en-US" sz="1372" b="1" kern="0" dirty="0">
                <a:solidFill>
                  <a:prstClr val="black"/>
                </a:solidFill>
                <a:latin typeface="Calibri" panose="020F0502020204030204"/>
              </a:rPr>
              <a:t>1</a:t>
            </a:r>
          </a:p>
        </p:txBody>
      </p:sp>
      <p:sp>
        <p:nvSpPr>
          <p:cNvPr id="111" name="Oval 110">
            <a:extLst>
              <a:ext uri="{FF2B5EF4-FFF2-40B4-BE49-F238E27FC236}">
                <a16:creationId xmlns:a16="http://schemas.microsoft.com/office/drawing/2014/main" id="{61326EE2-FCFF-45B3-BA27-9E943C5F0426}"/>
              </a:ext>
              <a:ext uri="{C183D7F6-B498-43B3-948B-1728B52AA6E4}">
                <adec:decorative xmlns:adec="http://schemas.microsoft.com/office/drawing/2017/decorative" val="1"/>
              </a:ext>
            </a:extLst>
          </p:cNvPr>
          <p:cNvSpPr/>
          <p:nvPr/>
        </p:nvSpPr>
        <p:spPr>
          <a:xfrm>
            <a:off x="7337970" y="854503"/>
            <a:ext cx="240975" cy="212209"/>
          </a:xfrm>
          <a:prstGeom prst="ellipse">
            <a:avLst/>
          </a:prstGeom>
          <a:solidFill>
            <a:srgbClr val="FFFF00"/>
          </a:solidFill>
          <a:ln w="6350" cap="flat" cmpd="sng" algn="ctr">
            <a:solidFill>
              <a:sysClr val="windowText" lastClr="000000"/>
            </a:solidFill>
            <a:prstDash val="solid"/>
            <a:miter lim="800000"/>
          </a:ln>
          <a:effectLst/>
        </p:spPr>
        <p:txBody>
          <a:bodyPr rtlCol="0" anchor="ctr"/>
          <a:lstStyle/>
          <a:p>
            <a:pPr algn="ctr" defTabSz="896386">
              <a:defRPr/>
            </a:pPr>
            <a:r>
              <a:rPr lang="en-US" sz="1372" b="1" kern="0" dirty="0">
                <a:solidFill>
                  <a:prstClr val="black"/>
                </a:solidFill>
                <a:latin typeface="Calibri" panose="020F0502020204030204"/>
              </a:rPr>
              <a:t>2</a:t>
            </a:r>
          </a:p>
        </p:txBody>
      </p:sp>
      <p:sp>
        <p:nvSpPr>
          <p:cNvPr id="112" name="Oval 111">
            <a:extLst>
              <a:ext uri="{FF2B5EF4-FFF2-40B4-BE49-F238E27FC236}">
                <a16:creationId xmlns:a16="http://schemas.microsoft.com/office/drawing/2014/main" id="{FF081358-C50B-407F-91D3-87E21B2C34BA}"/>
              </a:ext>
              <a:ext uri="{C183D7F6-B498-43B3-948B-1728B52AA6E4}">
                <adec:decorative xmlns:adec="http://schemas.microsoft.com/office/drawing/2017/decorative" val="1"/>
              </a:ext>
            </a:extLst>
          </p:cNvPr>
          <p:cNvSpPr/>
          <p:nvPr/>
        </p:nvSpPr>
        <p:spPr>
          <a:xfrm>
            <a:off x="8956923" y="2461659"/>
            <a:ext cx="240975" cy="212209"/>
          </a:xfrm>
          <a:prstGeom prst="ellipse">
            <a:avLst/>
          </a:prstGeom>
          <a:solidFill>
            <a:srgbClr val="FFFF00"/>
          </a:solidFill>
          <a:ln w="6350" cap="flat" cmpd="sng" algn="ctr">
            <a:solidFill>
              <a:sysClr val="windowText" lastClr="000000"/>
            </a:solidFill>
            <a:prstDash val="solid"/>
            <a:miter lim="800000"/>
          </a:ln>
          <a:effectLst/>
        </p:spPr>
        <p:txBody>
          <a:bodyPr rtlCol="0" anchor="ctr"/>
          <a:lstStyle/>
          <a:p>
            <a:pPr algn="ctr" defTabSz="896386">
              <a:defRPr/>
            </a:pPr>
            <a:r>
              <a:rPr lang="en-US" sz="1372" b="1" kern="0" dirty="0">
                <a:solidFill>
                  <a:prstClr val="black"/>
                </a:solidFill>
                <a:latin typeface="Calibri" panose="020F0502020204030204"/>
              </a:rPr>
              <a:t>3</a:t>
            </a:r>
          </a:p>
        </p:txBody>
      </p:sp>
      <p:sp>
        <p:nvSpPr>
          <p:cNvPr id="113" name="TextBox 112">
            <a:extLst>
              <a:ext uri="{FF2B5EF4-FFF2-40B4-BE49-F238E27FC236}">
                <a16:creationId xmlns:a16="http://schemas.microsoft.com/office/drawing/2014/main" id="{69AB4AC3-5367-4F5B-9F4F-77F886C5CB59}"/>
              </a:ext>
              <a:ext uri="{C183D7F6-B498-43B3-948B-1728B52AA6E4}">
                <adec:decorative xmlns:adec="http://schemas.microsoft.com/office/drawing/2017/decorative" val="1"/>
              </a:ext>
            </a:extLst>
          </p:cNvPr>
          <p:cNvSpPr txBox="1"/>
          <p:nvPr/>
        </p:nvSpPr>
        <p:spPr>
          <a:xfrm>
            <a:off x="9963205" y="2784611"/>
            <a:ext cx="1490825" cy="331899"/>
          </a:xfrm>
          <a:prstGeom prst="rect">
            <a:avLst/>
          </a:prstGeom>
          <a:solidFill>
            <a:sysClr val="window" lastClr="FFFFFF"/>
          </a:solidFill>
          <a:ln>
            <a:noFill/>
          </a:ln>
        </p:spPr>
        <p:txBody>
          <a:bodyPr wrap="square" rtlCol="0">
            <a:spAutoFit/>
          </a:bodyPr>
          <a:lstStyle/>
          <a:p>
            <a:pPr defTabSz="896386">
              <a:defRPr/>
            </a:pPr>
            <a:r>
              <a:rPr lang="en-US" sz="1568" kern="0" dirty="0">
                <a:solidFill>
                  <a:prstClr val="black"/>
                </a:solidFill>
                <a:latin typeface="Calibri" panose="020F0502020204030204"/>
              </a:rPr>
              <a:t>Virtual Network</a:t>
            </a:r>
          </a:p>
        </p:txBody>
      </p:sp>
      <p:sp>
        <p:nvSpPr>
          <p:cNvPr id="114" name="Rectangle 113">
            <a:extLst>
              <a:ext uri="{FF2B5EF4-FFF2-40B4-BE49-F238E27FC236}">
                <a16:creationId xmlns:a16="http://schemas.microsoft.com/office/drawing/2014/main" id="{77A4040F-0BBA-4D65-A877-5F44BA6E6423}"/>
              </a:ext>
            </a:extLst>
          </p:cNvPr>
          <p:cNvSpPr/>
          <p:nvPr/>
        </p:nvSpPr>
        <p:spPr>
          <a:xfrm>
            <a:off x="243416" y="1536832"/>
            <a:ext cx="4608576" cy="14823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00">
                <a:solidFill>
                  <a:schemeClr val="tx1"/>
                </a:solidFill>
              </a:rPr>
              <a:t>A route table contains a set of rules, called routes, that specifies how packets should be routed in a virtual network</a:t>
            </a:r>
          </a:p>
        </p:txBody>
      </p:sp>
    </p:spTree>
    <p:extLst>
      <p:ext uri="{BB962C8B-B14F-4D97-AF65-F5344CB8AC3E}">
        <p14:creationId xmlns:p14="http://schemas.microsoft.com/office/powerpoint/2010/main" val="23556941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IP Addressing</a:t>
            </a:r>
          </a:p>
        </p:txBody>
      </p:sp>
      <p:sp>
        <p:nvSpPr>
          <p:cNvPr id="7" name="Rectangle 6">
            <a:extLst>
              <a:ext uri="{FF2B5EF4-FFF2-40B4-BE49-F238E27FC236}">
                <a16:creationId xmlns:a16="http://schemas.microsoft.com/office/drawing/2014/main" id="{00864868-18D6-4157-8E60-BD554FEDFF72}"/>
              </a:ext>
              <a:ext uri="{C183D7F6-B498-43B3-948B-1728B52AA6E4}">
                <adec:decorative xmlns:adec="http://schemas.microsoft.com/office/drawing/2017/decorative" val="1"/>
              </a:ext>
            </a:extLst>
          </p:cNvPr>
          <p:cNvSpPr/>
          <p:nvPr/>
        </p:nvSpPr>
        <p:spPr bwMode="auto">
          <a:xfrm>
            <a:off x="418644" y="1224453"/>
            <a:ext cx="10688782" cy="299095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8" name="Rectangle 7">
            <a:extLst>
              <a:ext uri="{FF2B5EF4-FFF2-40B4-BE49-F238E27FC236}">
                <a16:creationId xmlns:a16="http://schemas.microsoft.com/office/drawing/2014/main" id="{13BA1415-396C-42D8-A9F9-1C449E74C8F7}"/>
              </a:ext>
            </a:extLst>
          </p:cNvPr>
          <p:cNvSpPr/>
          <p:nvPr/>
        </p:nvSpPr>
        <p:spPr>
          <a:xfrm>
            <a:off x="418643" y="4373567"/>
            <a:ext cx="5601656" cy="186360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t" anchorCtr="0">
            <a:noAutofit/>
          </a:bodyPr>
          <a:lstStyle/>
          <a:p>
            <a:r>
              <a:rPr lang="en-US" sz="2157" b="1" dirty="0">
                <a:solidFill>
                  <a:schemeClr val="tx2">
                    <a:lumMod val="50000"/>
                  </a:schemeClr>
                </a:solidFill>
                <a:latin typeface="+mj-lt"/>
              </a:rPr>
              <a:t>Private IP addresses </a:t>
            </a:r>
            <a:r>
              <a:rPr lang="en-US" sz="2157" dirty="0">
                <a:solidFill>
                  <a:schemeClr val="tx1"/>
                </a:solidFill>
              </a:rPr>
              <a:t>- used within an</a:t>
            </a:r>
            <a:br>
              <a:rPr lang="en-US" sz="2157" dirty="0">
                <a:solidFill>
                  <a:schemeClr val="tx1"/>
                </a:solidFill>
              </a:rPr>
            </a:br>
            <a:r>
              <a:rPr lang="en-US" sz="2157" dirty="0">
                <a:solidFill>
                  <a:schemeClr val="tx1"/>
                </a:solidFill>
              </a:rPr>
              <a:t>Azure virtual network (VNet), and your</a:t>
            </a:r>
            <a:br>
              <a:rPr lang="en-US" sz="2157" dirty="0">
                <a:solidFill>
                  <a:schemeClr val="tx1"/>
                </a:solidFill>
              </a:rPr>
            </a:br>
            <a:r>
              <a:rPr lang="en-US" sz="2157" dirty="0">
                <a:solidFill>
                  <a:schemeClr val="tx1"/>
                </a:solidFill>
              </a:rPr>
              <a:t>on-premises network, when you use a VPN gateway or ExpressRoute circuit to extend your network to Azure</a:t>
            </a:r>
          </a:p>
        </p:txBody>
      </p:sp>
      <p:sp>
        <p:nvSpPr>
          <p:cNvPr id="9" name="Rectangle 8">
            <a:extLst>
              <a:ext uri="{FF2B5EF4-FFF2-40B4-BE49-F238E27FC236}">
                <a16:creationId xmlns:a16="http://schemas.microsoft.com/office/drawing/2014/main" id="{45C429F2-E078-4A30-9DC5-3C91A29B3384}"/>
              </a:ext>
            </a:extLst>
          </p:cNvPr>
          <p:cNvSpPr/>
          <p:nvPr/>
        </p:nvSpPr>
        <p:spPr>
          <a:xfrm>
            <a:off x="6274975" y="4373567"/>
            <a:ext cx="5498383" cy="186360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t" anchorCtr="0">
            <a:noAutofit/>
          </a:bodyPr>
          <a:lstStyle/>
          <a:p>
            <a:r>
              <a:rPr lang="en-US" sz="2157" b="1" dirty="0">
                <a:solidFill>
                  <a:schemeClr val="tx2">
                    <a:lumMod val="50000"/>
                  </a:schemeClr>
                </a:solidFill>
                <a:latin typeface="+mj-lt"/>
              </a:rPr>
              <a:t>Public IP addresses </a:t>
            </a:r>
            <a:r>
              <a:rPr lang="en-US" sz="2157" dirty="0">
                <a:solidFill>
                  <a:schemeClr val="tx1"/>
                </a:solidFill>
              </a:rPr>
              <a:t>- used for communication with the Internet, including Azure public-facing services</a:t>
            </a:r>
          </a:p>
        </p:txBody>
      </p:sp>
      <p:grpSp>
        <p:nvGrpSpPr>
          <p:cNvPr id="38" name="Group 37" descr="Private IP addresses and public IP addresses. ">
            <a:extLst>
              <a:ext uri="{FF2B5EF4-FFF2-40B4-BE49-F238E27FC236}">
                <a16:creationId xmlns:a16="http://schemas.microsoft.com/office/drawing/2014/main" id="{B3418864-369E-415E-8334-3A888E61B78D}"/>
              </a:ext>
            </a:extLst>
          </p:cNvPr>
          <p:cNvGrpSpPr/>
          <p:nvPr/>
        </p:nvGrpSpPr>
        <p:grpSpPr>
          <a:xfrm>
            <a:off x="570763" y="1570876"/>
            <a:ext cx="10258469" cy="1932880"/>
            <a:chOff x="1191799" y="4011435"/>
            <a:chExt cx="8662157" cy="1172095"/>
          </a:xfrm>
        </p:grpSpPr>
        <p:sp>
          <p:nvSpPr>
            <p:cNvPr id="39" name="Rectangle 38">
              <a:extLst>
                <a:ext uri="{FF2B5EF4-FFF2-40B4-BE49-F238E27FC236}">
                  <a16:creationId xmlns:a16="http://schemas.microsoft.com/office/drawing/2014/main" id="{7B43DA87-7594-4956-8088-4578E751D85E}"/>
                </a:ext>
              </a:extLst>
            </p:cNvPr>
            <p:cNvSpPr/>
            <p:nvPr/>
          </p:nvSpPr>
          <p:spPr>
            <a:xfrm>
              <a:off x="5513522" y="4011435"/>
              <a:ext cx="990789" cy="1172095"/>
            </a:xfrm>
            <a:prstGeom prst="rect">
              <a:avLst/>
            </a:prstGeom>
            <a:solidFill>
              <a:schemeClr val="tx2">
                <a:lumMod val="50000"/>
              </a:schemeClr>
            </a:solidFill>
            <a:ln w="12700" cap="flat" cmpd="sng" algn="ctr">
              <a:solidFill>
                <a:srgbClr val="4472C4">
                  <a:shade val="50000"/>
                </a:srgbClr>
              </a:solidFill>
              <a:prstDash val="solid"/>
              <a:miter lim="800000"/>
            </a:ln>
            <a:effectLst/>
          </p:spPr>
          <p:txBody>
            <a:bodyPr rtlCol="0" anchor="ctr"/>
            <a:lstStyle/>
            <a:p>
              <a:pPr algn="ctr" defTabSz="896386">
                <a:defRPr/>
              </a:pPr>
              <a:r>
                <a:rPr lang="en-US" kern="0" dirty="0">
                  <a:solidFill>
                    <a:prstClr val="white"/>
                  </a:solidFill>
                  <a:latin typeface="Calibri" panose="020F0502020204030204"/>
                  <a:cs typeface="Segoe UI" panose="020B0502040204020203" pitchFamily="34" charset="0"/>
                </a:rPr>
                <a:t>Azure</a:t>
              </a:r>
            </a:p>
            <a:p>
              <a:pPr algn="ctr" defTabSz="896386">
                <a:defRPr/>
              </a:pPr>
              <a:r>
                <a:rPr lang="en-US" kern="0" dirty="0">
                  <a:solidFill>
                    <a:prstClr val="white"/>
                  </a:solidFill>
                  <a:latin typeface="Calibri" panose="020F0502020204030204"/>
                  <a:cs typeface="Segoe UI" panose="020B0502040204020203" pitchFamily="34" charset="0"/>
                </a:rPr>
                <a:t>Resource</a:t>
              </a:r>
            </a:p>
          </p:txBody>
        </p:sp>
        <p:sp>
          <p:nvSpPr>
            <p:cNvPr id="40" name="Rectangle 39">
              <a:extLst>
                <a:ext uri="{FF2B5EF4-FFF2-40B4-BE49-F238E27FC236}">
                  <a16:creationId xmlns:a16="http://schemas.microsoft.com/office/drawing/2014/main" id="{2C78D58E-4751-4D4F-B185-7F1ADE5A9844}"/>
                </a:ext>
              </a:extLst>
            </p:cNvPr>
            <p:cNvSpPr/>
            <p:nvPr/>
          </p:nvSpPr>
          <p:spPr>
            <a:xfrm>
              <a:off x="6438537" y="4391302"/>
              <a:ext cx="1472333" cy="385402"/>
            </a:xfrm>
            <a:prstGeom prst="rect">
              <a:avLst/>
            </a:prstGeom>
          </p:spPr>
          <p:txBody>
            <a:bodyPr wrap="square">
              <a:spAutoFit/>
            </a:bodyPr>
            <a:lstStyle/>
            <a:p>
              <a:pPr algn="ctr" defTabSz="896386">
                <a:defRPr/>
              </a:pPr>
              <a:r>
                <a:rPr lang="en-US" kern="0" dirty="0">
                  <a:solidFill>
                    <a:prstClr val="black"/>
                  </a:solidFill>
                  <a:ea typeface="Times New Roman" panose="02020603050405020304" pitchFamily="18" charset="0"/>
                  <a:cs typeface="Segoe UI" panose="020B0502040204020203" pitchFamily="34" charset="0"/>
                </a:rPr>
                <a:t>Public IP address</a:t>
              </a:r>
              <a:endParaRPr lang="en-US" kern="0" dirty="0">
                <a:solidFill>
                  <a:prstClr val="black"/>
                </a:solidFill>
                <a:cs typeface="Segoe UI" panose="020B0502040204020203" pitchFamily="34" charset="0"/>
              </a:endParaRPr>
            </a:p>
          </p:txBody>
        </p:sp>
        <p:sp>
          <p:nvSpPr>
            <p:cNvPr id="41" name="Rectangle 40">
              <a:extLst>
                <a:ext uri="{FF2B5EF4-FFF2-40B4-BE49-F238E27FC236}">
                  <a16:creationId xmlns:a16="http://schemas.microsoft.com/office/drawing/2014/main" id="{7669C83F-6889-49ED-9A16-D3B559AF1C0E}"/>
                </a:ext>
              </a:extLst>
            </p:cNvPr>
            <p:cNvSpPr/>
            <p:nvPr/>
          </p:nvSpPr>
          <p:spPr>
            <a:xfrm>
              <a:off x="3958122" y="4385054"/>
              <a:ext cx="1555399" cy="385402"/>
            </a:xfrm>
            <a:prstGeom prst="rect">
              <a:avLst/>
            </a:prstGeom>
          </p:spPr>
          <p:txBody>
            <a:bodyPr wrap="square">
              <a:spAutoFit/>
            </a:bodyPr>
            <a:lstStyle/>
            <a:p>
              <a:pPr algn="ctr" defTabSz="896386">
                <a:defRPr/>
              </a:pPr>
              <a:r>
                <a:rPr lang="en-US" kern="0" dirty="0">
                  <a:solidFill>
                    <a:prstClr val="black"/>
                  </a:solidFill>
                  <a:ea typeface="Times New Roman" panose="02020603050405020304" pitchFamily="18" charset="0"/>
                  <a:cs typeface="Segoe UI" panose="020B0502040204020203" pitchFamily="34" charset="0"/>
                </a:rPr>
                <a:t>Private IP address</a:t>
              </a:r>
              <a:endParaRPr lang="en-US" kern="0" dirty="0">
                <a:solidFill>
                  <a:prstClr val="black"/>
                </a:solidFill>
                <a:cs typeface="Segoe UI" panose="020B0502040204020203" pitchFamily="34" charset="0"/>
              </a:endParaRPr>
            </a:p>
          </p:txBody>
        </p:sp>
        <p:sp>
          <p:nvSpPr>
            <p:cNvPr id="42" name="Rectangle 41">
              <a:extLst>
                <a:ext uri="{FF2B5EF4-FFF2-40B4-BE49-F238E27FC236}">
                  <a16:creationId xmlns:a16="http://schemas.microsoft.com/office/drawing/2014/main" id="{80A60CE2-99AB-4A5C-82CD-257D0D60BBB6}"/>
                </a:ext>
              </a:extLst>
            </p:cNvPr>
            <p:cNvSpPr/>
            <p:nvPr/>
          </p:nvSpPr>
          <p:spPr>
            <a:xfrm>
              <a:off x="1191799" y="4111998"/>
              <a:ext cx="2815120" cy="965771"/>
            </a:xfrm>
            <a:prstGeom prst="rect">
              <a:avLst/>
            </a:prstGeom>
            <a:solidFill>
              <a:sysClr val="window" lastClr="FFFFFF">
                <a:lumMod val="95000"/>
              </a:sysClr>
            </a:solidFill>
            <a:ln w="6350" cap="flat" cmpd="sng" algn="ctr">
              <a:noFill/>
              <a:prstDash val="solid"/>
              <a:miter lim="800000"/>
            </a:ln>
            <a:effectLst/>
          </p:spPr>
          <p:txBody>
            <a:bodyPr rtlCol="0" anchor="ctr"/>
            <a:lstStyle/>
            <a:p>
              <a:pPr algn="ctr" defTabSz="896386">
                <a:defRPr/>
              </a:pPr>
              <a:r>
                <a:rPr lang="en-US" kern="0" dirty="0" err="1">
                  <a:solidFill>
                    <a:prstClr val="black"/>
                  </a:solidFill>
                  <a:cs typeface="Segoe UI" panose="020B0502040204020203" pitchFamily="34" charset="0"/>
                </a:rPr>
                <a:t>VNets</a:t>
              </a:r>
              <a:r>
                <a:rPr lang="en-US" kern="0" dirty="0">
                  <a:solidFill>
                    <a:prstClr val="black"/>
                  </a:solidFill>
                  <a:cs typeface="Segoe UI" panose="020B0502040204020203" pitchFamily="34" charset="0"/>
                </a:rPr>
                <a:t>, on-premises networks, VPN gateways, ExpressRoute</a:t>
              </a:r>
            </a:p>
          </p:txBody>
        </p:sp>
        <p:cxnSp>
          <p:nvCxnSpPr>
            <p:cNvPr id="43" name="Connector: Elbow 42">
              <a:extLst>
                <a:ext uri="{FF2B5EF4-FFF2-40B4-BE49-F238E27FC236}">
                  <a16:creationId xmlns:a16="http://schemas.microsoft.com/office/drawing/2014/main" id="{CF15CAAB-43AF-4A75-8B1F-1A0DE895E0B3}"/>
                </a:ext>
              </a:extLst>
            </p:cNvPr>
            <p:cNvCxnSpPr>
              <a:cxnSpLocks/>
              <a:stCxn id="39" idx="1"/>
              <a:endCxn id="42" idx="3"/>
            </p:cNvCxnSpPr>
            <p:nvPr/>
          </p:nvCxnSpPr>
          <p:spPr>
            <a:xfrm rot="10800000">
              <a:off x="4006920" y="4594883"/>
              <a:ext cx="1506603" cy="2599"/>
            </a:xfrm>
            <a:prstGeom prst="bentConnector3">
              <a:avLst/>
            </a:prstGeom>
            <a:noFill/>
            <a:ln w="12700" cap="flat" cmpd="sng" algn="ctr">
              <a:solidFill>
                <a:sysClr val="windowText" lastClr="000000"/>
              </a:solidFill>
              <a:prstDash val="dash"/>
              <a:miter lim="800000"/>
              <a:headEnd type="triangle"/>
              <a:tailEnd type="triangle"/>
            </a:ln>
            <a:effectLst/>
          </p:spPr>
        </p:cxnSp>
        <p:cxnSp>
          <p:nvCxnSpPr>
            <p:cNvPr id="44" name="Connector: Elbow 43">
              <a:extLst>
                <a:ext uri="{FF2B5EF4-FFF2-40B4-BE49-F238E27FC236}">
                  <a16:creationId xmlns:a16="http://schemas.microsoft.com/office/drawing/2014/main" id="{709CE6EB-7D51-4237-8664-6D048A695FF6}"/>
                </a:ext>
              </a:extLst>
            </p:cNvPr>
            <p:cNvCxnSpPr>
              <a:cxnSpLocks/>
              <a:stCxn id="39" idx="3"/>
              <a:endCxn id="45" idx="1"/>
            </p:cNvCxnSpPr>
            <p:nvPr/>
          </p:nvCxnSpPr>
          <p:spPr>
            <a:xfrm>
              <a:off x="6504311" y="4597483"/>
              <a:ext cx="1340787" cy="1525"/>
            </a:xfrm>
            <a:prstGeom prst="bentConnector3">
              <a:avLst/>
            </a:prstGeom>
            <a:noFill/>
            <a:ln w="12700" cap="flat" cmpd="sng" algn="ctr">
              <a:solidFill>
                <a:sysClr val="windowText" lastClr="000000"/>
              </a:solidFill>
              <a:prstDash val="dash"/>
              <a:miter lim="800000"/>
              <a:headEnd type="triangle"/>
              <a:tailEnd type="triangle"/>
            </a:ln>
            <a:effectLst/>
          </p:spPr>
        </p:cxnSp>
        <p:sp>
          <p:nvSpPr>
            <p:cNvPr id="45" name="Rectangle 44">
              <a:extLst>
                <a:ext uri="{FF2B5EF4-FFF2-40B4-BE49-F238E27FC236}">
                  <a16:creationId xmlns:a16="http://schemas.microsoft.com/office/drawing/2014/main" id="{F4D1C9B6-775F-47AE-B2AC-550D36DE96BB}"/>
                </a:ext>
              </a:extLst>
            </p:cNvPr>
            <p:cNvSpPr/>
            <p:nvPr/>
          </p:nvSpPr>
          <p:spPr>
            <a:xfrm>
              <a:off x="7845098" y="4081336"/>
              <a:ext cx="2008858" cy="1035343"/>
            </a:xfrm>
            <a:prstGeom prst="rect">
              <a:avLst/>
            </a:prstGeom>
            <a:solidFill>
              <a:sysClr val="window" lastClr="FFFFFF">
                <a:lumMod val="95000"/>
              </a:sysClr>
            </a:solidFill>
          </p:spPr>
          <p:txBody>
            <a:bodyPr wrap="square" anchor="ctr">
              <a:noAutofit/>
            </a:bodyPr>
            <a:lstStyle/>
            <a:p>
              <a:pPr algn="ctr" defTabSz="896386">
                <a:defRPr/>
              </a:pPr>
              <a:r>
                <a:rPr lang="en-US" kern="0" dirty="0">
                  <a:solidFill>
                    <a:prstClr val="black"/>
                  </a:solidFill>
                  <a:cs typeface="Segoe UI" panose="020B0502040204020203" pitchFamily="34" charset="0"/>
                </a:rPr>
                <a:t>Internet, public-facing services</a:t>
              </a:r>
            </a:p>
          </p:txBody>
        </p:sp>
      </p:grpSp>
    </p:spTree>
    <p:extLst>
      <p:ext uri="{BB962C8B-B14F-4D97-AF65-F5344CB8AC3E}">
        <p14:creationId xmlns:p14="http://schemas.microsoft.com/office/powerpoint/2010/main" val="31291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25EF-01FB-4D9F-91E8-4499A6988ADD}"/>
              </a:ext>
            </a:extLst>
          </p:cNvPr>
          <p:cNvSpPr>
            <a:spLocks noGrp="1"/>
          </p:cNvSpPr>
          <p:nvPr>
            <p:ph type="title"/>
          </p:nvPr>
        </p:nvSpPr>
        <p:spPr/>
        <p:txBody>
          <a:bodyPr/>
          <a:lstStyle/>
          <a:p>
            <a:r>
              <a:rPr lang="en-HK" dirty="0"/>
              <a:t>High level Azure Services</a:t>
            </a:r>
          </a:p>
        </p:txBody>
      </p:sp>
      <p:pic>
        <p:nvPicPr>
          <p:cNvPr id="2050" name="Picture 2" descr="Diagram showing overall view of popular Azure services with sections for security and management, platform services, hybrid cloud, and infrastructure services.">
            <a:extLst>
              <a:ext uri="{FF2B5EF4-FFF2-40B4-BE49-F238E27FC236}">
                <a16:creationId xmlns:a16="http://schemas.microsoft.com/office/drawing/2014/main" id="{3C905D80-96E4-4386-B603-EB6740C72B40}"/>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301003" y="1170629"/>
            <a:ext cx="9167595" cy="521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5581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66E9-0060-45DA-BCD8-B002315BCFBD}"/>
              </a:ext>
            </a:extLst>
          </p:cNvPr>
          <p:cNvSpPr>
            <a:spLocks noGrp="1"/>
          </p:cNvSpPr>
          <p:nvPr>
            <p:ph type="title"/>
          </p:nvPr>
        </p:nvSpPr>
        <p:spPr/>
        <p:txBody>
          <a:bodyPr/>
          <a:lstStyle/>
          <a:p>
            <a:r>
              <a:rPr lang="en-US" dirty="0">
                <a:cs typeface="Segoe UI"/>
              </a:rPr>
              <a:t>Public IP Addresses</a:t>
            </a:r>
          </a:p>
        </p:txBody>
      </p:sp>
      <p:sp>
        <p:nvSpPr>
          <p:cNvPr id="5" name="Rectangle 4">
            <a:extLst>
              <a:ext uri="{FF2B5EF4-FFF2-40B4-BE49-F238E27FC236}">
                <a16:creationId xmlns:a16="http://schemas.microsoft.com/office/drawing/2014/main" id="{B9242DA4-5145-4B62-AABD-206F9B5F2BBF}"/>
              </a:ext>
            </a:extLst>
          </p:cNvPr>
          <p:cNvSpPr/>
          <p:nvPr/>
        </p:nvSpPr>
        <p:spPr>
          <a:xfrm>
            <a:off x="418642" y="1169264"/>
            <a:ext cx="7214238" cy="74967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r>
              <a:rPr lang="en-US" sz="2353">
                <a:solidFill>
                  <a:schemeClr val="tx1"/>
                </a:solidFill>
                <a:latin typeface="+mj-lt"/>
                <a:ea typeface="+mn-lt"/>
                <a:cs typeface="+mn-lt"/>
              </a:rPr>
              <a:t>Available in IPv4 or IPv6 or both</a:t>
            </a:r>
          </a:p>
        </p:txBody>
      </p:sp>
      <p:sp>
        <p:nvSpPr>
          <p:cNvPr id="9" name="Rectangle 8">
            <a:extLst>
              <a:ext uri="{FF2B5EF4-FFF2-40B4-BE49-F238E27FC236}">
                <a16:creationId xmlns:a16="http://schemas.microsoft.com/office/drawing/2014/main" id="{03F5FE44-5611-4304-B74B-4114F1920D46}"/>
              </a:ext>
            </a:extLst>
          </p:cNvPr>
          <p:cNvSpPr/>
          <p:nvPr/>
        </p:nvSpPr>
        <p:spPr>
          <a:xfrm>
            <a:off x="418642" y="2254988"/>
            <a:ext cx="7214238" cy="74967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r>
              <a:rPr lang="en-US" sz="2353" dirty="0">
                <a:solidFill>
                  <a:schemeClr val="tx1"/>
                </a:solidFill>
                <a:latin typeface="+mj-lt"/>
                <a:cs typeface="Segoe UI Semilight"/>
              </a:rPr>
              <a:t>Basic vs Standard SKU  </a:t>
            </a:r>
          </a:p>
        </p:txBody>
      </p:sp>
      <p:sp>
        <p:nvSpPr>
          <p:cNvPr id="14" name="Rectangle 13">
            <a:extLst>
              <a:ext uri="{FF2B5EF4-FFF2-40B4-BE49-F238E27FC236}">
                <a16:creationId xmlns:a16="http://schemas.microsoft.com/office/drawing/2014/main" id="{0483A8CF-CAA0-49F6-B0B3-704BAC5FBA68}"/>
              </a:ext>
            </a:extLst>
          </p:cNvPr>
          <p:cNvSpPr/>
          <p:nvPr/>
        </p:nvSpPr>
        <p:spPr>
          <a:xfrm>
            <a:off x="418642" y="3340712"/>
            <a:ext cx="7214238" cy="74967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r>
              <a:rPr lang="en-US" sz="2353" dirty="0">
                <a:solidFill>
                  <a:schemeClr val="tx1"/>
                </a:solidFill>
                <a:latin typeface="+mj-lt"/>
                <a:ea typeface="+mn-lt"/>
                <a:cs typeface="+mn-lt"/>
              </a:rPr>
              <a:t>Dynamic vs Static</a:t>
            </a:r>
            <a:endParaRPr lang="en-US" sz="2157" dirty="0">
              <a:solidFill>
                <a:schemeClr val="tx1"/>
              </a:solidFill>
            </a:endParaRPr>
          </a:p>
        </p:txBody>
      </p:sp>
      <p:sp>
        <p:nvSpPr>
          <p:cNvPr id="4" name="Rectangle 3">
            <a:extLst>
              <a:ext uri="{FF2B5EF4-FFF2-40B4-BE49-F238E27FC236}">
                <a16:creationId xmlns:a16="http://schemas.microsoft.com/office/drawing/2014/main" id="{76D520F6-6881-4B8F-86F0-B2EADA22A3E2}"/>
              </a:ext>
            </a:extLst>
          </p:cNvPr>
          <p:cNvSpPr/>
          <p:nvPr/>
        </p:nvSpPr>
        <p:spPr>
          <a:xfrm>
            <a:off x="418642" y="4401777"/>
            <a:ext cx="7214238" cy="74967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r>
              <a:rPr lang="en-US" sz="2353" dirty="0">
                <a:solidFill>
                  <a:schemeClr val="tx1"/>
                </a:solidFill>
                <a:latin typeface="+mj-lt"/>
                <a:ea typeface="+mn-lt"/>
                <a:cs typeface="+mn-lt"/>
              </a:rPr>
              <a:t>Zone redundant (Standard SKU)</a:t>
            </a:r>
          </a:p>
        </p:txBody>
      </p:sp>
      <p:sp>
        <p:nvSpPr>
          <p:cNvPr id="15" name="Rectangle 14">
            <a:extLst>
              <a:ext uri="{FF2B5EF4-FFF2-40B4-BE49-F238E27FC236}">
                <a16:creationId xmlns:a16="http://schemas.microsoft.com/office/drawing/2014/main" id="{EA0560FC-57E5-4F42-9F1A-33CD4FDED8A2}"/>
              </a:ext>
            </a:extLst>
          </p:cNvPr>
          <p:cNvSpPr/>
          <p:nvPr/>
        </p:nvSpPr>
        <p:spPr>
          <a:xfrm>
            <a:off x="418642" y="5487501"/>
            <a:ext cx="7214238" cy="74967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r>
              <a:rPr lang="en-US" sz="2353">
                <a:solidFill>
                  <a:schemeClr val="tx1"/>
                </a:solidFill>
                <a:latin typeface="+mj-lt"/>
                <a:cs typeface="Segoe UI Semilight"/>
              </a:rPr>
              <a:t>Range of contiguous addresses available as a prefix</a:t>
            </a:r>
          </a:p>
        </p:txBody>
      </p:sp>
      <p:pic>
        <p:nvPicPr>
          <p:cNvPr id="8" name="Picture 7" descr="Screenshot of the create public IP address">
            <a:extLst>
              <a:ext uri="{FF2B5EF4-FFF2-40B4-BE49-F238E27FC236}">
                <a16:creationId xmlns:a16="http://schemas.microsoft.com/office/drawing/2014/main" id="{1962ED69-FE7E-4C93-8C87-B4DAFD7DBA7C}"/>
              </a:ext>
            </a:extLst>
          </p:cNvPr>
          <p:cNvPicPr>
            <a:picLocks noChangeAspect="1"/>
          </p:cNvPicPr>
          <p:nvPr/>
        </p:nvPicPr>
        <p:blipFill>
          <a:blip r:embed="rId3"/>
          <a:stretch>
            <a:fillRect/>
          </a:stretch>
        </p:blipFill>
        <p:spPr>
          <a:xfrm>
            <a:off x="7938291" y="1466810"/>
            <a:ext cx="3682362" cy="4652728"/>
          </a:xfrm>
          <a:prstGeom prst="rect">
            <a:avLst/>
          </a:prstGeom>
          <a:ln>
            <a:noFill/>
          </a:ln>
        </p:spPr>
      </p:pic>
      <p:sp>
        <p:nvSpPr>
          <p:cNvPr id="6" name="Rectangle 5">
            <a:extLst>
              <a:ext uri="{FF2B5EF4-FFF2-40B4-BE49-F238E27FC236}">
                <a16:creationId xmlns:a16="http://schemas.microsoft.com/office/drawing/2014/main" id="{A01390ED-4A1F-482E-BED1-8BA8D3BC317F}"/>
              </a:ext>
              <a:ext uri="{C183D7F6-B498-43B3-948B-1728B52AA6E4}">
                <adec:decorative xmlns:adec="http://schemas.microsoft.com/office/drawing/2017/decorative" val="1"/>
              </a:ext>
            </a:extLst>
          </p:cNvPr>
          <p:cNvSpPr/>
          <p:nvPr/>
        </p:nvSpPr>
        <p:spPr bwMode="auto">
          <a:xfrm>
            <a:off x="7785584" y="1169264"/>
            <a:ext cx="3987773"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81938318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Associate Public IP Addresses</a:t>
            </a:r>
          </a:p>
        </p:txBody>
      </p:sp>
      <p:graphicFrame>
        <p:nvGraphicFramePr>
          <p:cNvPr id="6" name="Table 5">
            <a:extLst>
              <a:ext uri="{FF2B5EF4-FFF2-40B4-BE49-F238E27FC236}">
                <a16:creationId xmlns:a16="http://schemas.microsoft.com/office/drawing/2014/main" id="{502F9D95-E492-4C4B-AB80-7D143BF9436C}"/>
              </a:ext>
            </a:extLst>
          </p:cNvPr>
          <p:cNvGraphicFramePr>
            <a:graphicFrameLocks noGrp="1"/>
          </p:cNvGraphicFramePr>
          <p:nvPr/>
        </p:nvGraphicFramePr>
        <p:xfrm>
          <a:off x="418644" y="1281317"/>
          <a:ext cx="11354714" cy="3217893"/>
        </p:xfrm>
        <a:graphic>
          <a:graphicData uri="http://schemas.openxmlformats.org/drawingml/2006/table">
            <a:tbl>
              <a:tblPr firstRow="1" firstCol="1" bandRow="1">
                <a:tableStyleId>{2D5ABB26-0587-4C30-8999-92F81FD0307C}</a:tableStyleId>
              </a:tblPr>
              <a:tblGrid>
                <a:gridCol w="3491423">
                  <a:extLst>
                    <a:ext uri="{9D8B030D-6E8A-4147-A177-3AD203B41FA5}">
                      <a16:colId xmlns:a16="http://schemas.microsoft.com/office/drawing/2014/main" val="3174192451"/>
                    </a:ext>
                  </a:extLst>
                </a:gridCol>
                <a:gridCol w="4153273">
                  <a:extLst>
                    <a:ext uri="{9D8B030D-6E8A-4147-A177-3AD203B41FA5}">
                      <a16:colId xmlns:a16="http://schemas.microsoft.com/office/drawing/2014/main" val="2284610204"/>
                    </a:ext>
                  </a:extLst>
                </a:gridCol>
                <a:gridCol w="1967343">
                  <a:extLst>
                    <a:ext uri="{9D8B030D-6E8A-4147-A177-3AD203B41FA5}">
                      <a16:colId xmlns:a16="http://schemas.microsoft.com/office/drawing/2014/main" val="1182798680"/>
                    </a:ext>
                  </a:extLst>
                </a:gridCol>
                <a:gridCol w="1742675">
                  <a:extLst>
                    <a:ext uri="{9D8B030D-6E8A-4147-A177-3AD203B41FA5}">
                      <a16:colId xmlns:a16="http://schemas.microsoft.com/office/drawing/2014/main" val="3457186022"/>
                    </a:ext>
                  </a:extLst>
                </a:gridCol>
              </a:tblGrid>
              <a:tr h="591385">
                <a:tc>
                  <a:txBody>
                    <a:bodyPr/>
                    <a:lstStyle/>
                    <a:p>
                      <a:pPr marL="0" marR="156845">
                        <a:lnSpc>
                          <a:spcPct val="115000"/>
                        </a:lnSpc>
                      </a:pPr>
                      <a:r>
                        <a:rPr lang="en-US" sz="2200">
                          <a:solidFill>
                            <a:schemeClr val="bg1"/>
                          </a:solidFill>
                          <a:effectLst/>
                          <a:latin typeface="+mj-lt"/>
                        </a:rPr>
                        <a:t>Public IP addresses</a:t>
                      </a:r>
                      <a:endParaRPr lang="en-US" sz="2200" b="0">
                        <a:solidFill>
                          <a:schemeClr val="bg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nSpc>
                          <a:spcPct val="115000"/>
                        </a:lnSpc>
                      </a:pPr>
                      <a:r>
                        <a:rPr lang="en-US" sz="2200">
                          <a:solidFill>
                            <a:schemeClr val="bg1"/>
                          </a:solidFill>
                          <a:effectLst/>
                          <a:latin typeface="+mj-lt"/>
                        </a:rPr>
                        <a:t>IP address association</a:t>
                      </a:r>
                      <a:endParaRPr lang="en-US" sz="2200" b="0">
                        <a:solidFill>
                          <a:schemeClr val="bg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nSpc>
                          <a:spcPct val="115000"/>
                        </a:lnSpc>
                      </a:pPr>
                      <a:r>
                        <a:rPr lang="en-US" sz="2200">
                          <a:solidFill>
                            <a:schemeClr val="bg1"/>
                          </a:solidFill>
                          <a:effectLst/>
                          <a:latin typeface="+mj-lt"/>
                        </a:rPr>
                        <a:t>Dynamic</a:t>
                      </a:r>
                      <a:endParaRPr lang="en-US" sz="2200" b="0">
                        <a:solidFill>
                          <a:schemeClr val="bg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nSpc>
                          <a:spcPct val="115000"/>
                        </a:lnSpc>
                      </a:pPr>
                      <a:r>
                        <a:rPr lang="en-US" sz="2200">
                          <a:solidFill>
                            <a:schemeClr val="bg1"/>
                          </a:solidFill>
                          <a:effectLst/>
                          <a:latin typeface="+mj-lt"/>
                        </a:rPr>
                        <a:t>Static</a:t>
                      </a:r>
                      <a:endParaRPr lang="en-US" sz="2200" b="0">
                        <a:solidFill>
                          <a:schemeClr val="bg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3394654805"/>
                  </a:ext>
                </a:extLst>
              </a:tr>
              <a:tr h="656627">
                <a:tc>
                  <a:txBody>
                    <a:bodyPr/>
                    <a:lstStyle/>
                    <a:p>
                      <a:pPr marL="0" marR="156845">
                        <a:lnSpc>
                          <a:spcPct val="115000"/>
                        </a:lnSpc>
                      </a:pPr>
                      <a:r>
                        <a:rPr lang="en-US" sz="2200" dirty="0">
                          <a:effectLst/>
                          <a:latin typeface="+mj-lt"/>
                        </a:rPr>
                        <a:t>Virtual Machine</a:t>
                      </a:r>
                      <a:endParaRPr lang="en-US" sz="2200" b="0" dirty="0">
                        <a:solidFill>
                          <a:schemeClr val="tx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nSpc>
                          <a:spcPct val="115000"/>
                        </a:lnSpc>
                      </a:pPr>
                      <a:r>
                        <a:rPr lang="en-US" sz="2200">
                          <a:effectLst/>
                        </a:rPr>
                        <a:t>NIC</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1043496"/>
                  </a:ext>
                </a:extLst>
              </a:tr>
              <a:tr h="656627">
                <a:tc>
                  <a:txBody>
                    <a:bodyPr/>
                    <a:lstStyle/>
                    <a:p>
                      <a:pPr marL="0" marR="156845">
                        <a:lnSpc>
                          <a:spcPct val="115000"/>
                        </a:lnSpc>
                      </a:pPr>
                      <a:r>
                        <a:rPr lang="en-US" sz="2200" dirty="0">
                          <a:effectLst/>
                          <a:latin typeface="+mj-lt"/>
                        </a:rPr>
                        <a:t>Load Balancer</a:t>
                      </a:r>
                      <a:endParaRPr lang="en-US" sz="2200" b="0" dirty="0">
                        <a:solidFill>
                          <a:schemeClr val="tx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nSpc>
                          <a:spcPct val="115000"/>
                        </a:lnSpc>
                      </a:pPr>
                      <a:r>
                        <a:rPr lang="en-US" sz="2200">
                          <a:effectLst/>
                        </a:rPr>
                        <a:t>Front-end configuration</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9406885"/>
                  </a:ext>
                </a:extLst>
              </a:tr>
              <a:tr h="656627">
                <a:tc>
                  <a:txBody>
                    <a:bodyPr/>
                    <a:lstStyle/>
                    <a:p>
                      <a:pPr marL="0" marR="156845">
                        <a:lnSpc>
                          <a:spcPct val="115000"/>
                        </a:lnSpc>
                      </a:pPr>
                      <a:r>
                        <a:rPr lang="en-US" sz="2200" dirty="0">
                          <a:effectLst/>
                          <a:latin typeface="+mj-lt"/>
                        </a:rPr>
                        <a:t>VPN Gateway</a:t>
                      </a:r>
                      <a:endParaRPr lang="en-US" sz="2200" b="0" dirty="0">
                        <a:solidFill>
                          <a:schemeClr val="tx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nSpc>
                          <a:spcPct val="115000"/>
                        </a:lnSpc>
                      </a:pPr>
                      <a:r>
                        <a:rPr lang="en-US" sz="2200">
                          <a:effectLst/>
                        </a:rPr>
                        <a:t>Gateway IP configuration</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dirty="0">
                          <a:effectLst/>
                        </a:rPr>
                        <a:t>Yes*</a:t>
                      </a:r>
                      <a:endParaRPr lang="en-US" sz="2200" b="0" dirty="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5675026"/>
                  </a:ext>
                </a:extLst>
              </a:tr>
              <a:tr h="656627">
                <a:tc>
                  <a:txBody>
                    <a:bodyPr/>
                    <a:lstStyle/>
                    <a:p>
                      <a:pPr marL="0" marR="156845">
                        <a:lnSpc>
                          <a:spcPct val="115000"/>
                        </a:lnSpc>
                      </a:pPr>
                      <a:r>
                        <a:rPr lang="en-US" sz="2200" dirty="0">
                          <a:effectLst/>
                          <a:latin typeface="+mj-lt"/>
                        </a:rPr>
                        <a:t>Application Gateway</a:t>
                      </a:r>
                      <a:endParaRPr lang="en-US" sz="2200" b="0" dirty="0">
                        <a:solidFill>
                          <a:schemeClr val="tx1"/>
                        </a:solidFill>
                        <a:effectLst/>
                        <a:latin typeface="+mj-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nSpc>
                          <a:spcPct val="115000"/>
                        </a:lnSpc>
                      </a:pPr>
                      <a:r>
                        <a:rPr lang="en-US" sz="2200" dirty="0">
                          <a:effectLst/>
                        </a:rPr>
                        <a:t>Front-end configuration</a:t>
                      </a:r>
                      <a:endParaRPr lang="en-US" sz="2200" b="0" dirty="0">
                        <a:solidFill>
                          <a:schemeClr val="tx1"/>
                        </a:solidFill>
                        <a:effectLst/>
                        <a:latin typeface="+mn-lt"/>
                        <a:ea typeface="Times New Roman" panose="02020603050405020304" pitchFamily="18" charset="0"/>
                        <a:cs typeface="Segoe UI Semilight"/>
                      </a:endParaRPr>
                    </a:p>
                  </a:txBody>
                  <a:tcPr marL="134464" marR="134464" marT="89642" marB="89642"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a:effectLst/>
                        </a:rPr>
                        <a:t>Yes</a:t>
                      </a:r>
                      <a:endParaRPr lang="en-US" sz="2200" b="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nSpc>
                          <a:spcPct val="115000"/>
                        </a:lnSpc>
                      </a:pPr>
                      <a:r>
                        <a:rPr lang="en-US" sz="2200" dirty="0">
                          <a:effectLst/>
                        </a:rPr>
                        <a:t>Yes*</a:t>
                      </a:r>
                      <a:endParaRPr lang="en-US" sz="2200" b="0" dirty="0">
                        <a:solidFill>
                          <a:schemeClr val="tx1"/>
                        </a:solidFill>
                        <a:effectLst/>
                        <a:latin typeface="+mn-lt"/>
                        <a:ea typeface="Times New Roman" panose="02020603050405020304" pitchFamily="18" charset="0"/>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41467203"/>
                  </a:ext>
                </a:extLst>
              </a:tr>
            </a:tbl>
          </a:graphicData>
        </a:graphic>
      </p:graphicFrame>
      <p:sp>
        <p:nvSpPr>
          <p:cNvPr id="5" name="Text Placeholder 2">
            <a:extLst>
              <a:ext uri="{FF2B5EF4-FFF2-40B4-BE49-F238E27FC236}">
                <a16:creationId xmlns:a16="http://schemas.microsoft.com/office/drawing/2014/main" id="{6B583F85-3C20-4317-AFBB-0E44244A4E2E}"/>
              </a:ext>
            </a:extLst>
          </p:cNvPr>
          <p:cNvSpPr txBox="1">
            <a:spLocks/>
          </p:cNvSpPr>
          <p:nvPr/>
        </p:nvSpPr>
        <p:spPr>
          <a:xfrm>
            <a:off x="418644" y="4721476"/>
            <a:ext cx="11343821" cy="1075710"/>
          </a:xfrm>
          <a:prstGeom prst="rect">
            <a:avLst/>
          </a:prstGeom>
          <a:solidFill>
            <a:schemeClr val="bg1">
              <a:lumMod val="95000"/>
            </a:schemeClr>
          </a:solidFill>
          <a:ln w="6350">
            <a:noFill/>
          </a:ln>
        </p:spPr>
        <p:txBody>
          <a:bodyPr vert="horz" wrap="square" lIns="134464" tIns="89642" rIns="134464"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57" spc="0">
                <a:latin typeface="+mn-lt"/>
                <a:cs typeface="Segoe UI Semilight"/>
              </a:rPr>
              <a:t>A public IP address resource can be associated with virtual machine network interfaces, internet-facing load balancers, VPN gateways, and application gateways</a:t>
            </a:r>
          </a:p>
        </p:txBody>
      </p:sp>
      <p:sp>
        <p:nvSpPr>
          <p:cNvPr id="7" name="Text Placeholder 2">
            <a:extLst>
              <a:ext uri="{FF2B5EF4-FFF2-40B4-BE49-F238E27FC236}">
                <a16:creationId xmlns:a16="http://schemas.microsoft.com/office/drawing/2014/main" id="{157291F9-3B56-4C00-8D20-58D634535BCA}"/>
              </a:ext>
            </a:extLst>
          </p:cNvPr>
          <p:cNvSpPr txBox="1">
            <a:spLocks/>
          </p:cNvSpPr>
          <p:nvPr/>
        </p:nvSpPr>
        <p:spPr>
          <a:xfrm>
            <a:off x="418644" y="6093839"/>
            <a:ext cx="4457629" cy="241381"/>
          </a:xfrm>
          <a:prstGeom prst="rect">
            <a:avLst/>
          </a:prstGeom>
        </p:spPr>
        <p:txBody>
          <a:bodyPr vert="horz" wrap="non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68" spc="0" dirty="0">
                <a:latin typeface="+mn-lt"/>
                <a:cs typeface="Segoe UI Semilight"/>
              </a:rPr>
              <a:t>*Static IP addresses only available on certain SKUs.</a:t>
            </a:r>
            <a:endParaRPr lang="en-US" sz="1568" spc="0" dirty="0">
              <a:latin typeface="+mn-lt"/>
            </a:endParaRPr>
          </a:p>
        </p:txBody>
      </p:sp>
    </p:spTree>
    <p:extLst>
      <p:ext uri="{BB962C8B-B14F-4D97-AF65-F5344CB8AC3E}">
        <p14:creationId xmlns:p14="http://schemas.microsoft.com/office/powerpoint/2010/main" val="97330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Associate Private IP Addresses</a:t>
            </a:r>
          </a:p>
        </p:txBody>
      </p:sp>
      <p:graphicFrame>
        <p:nvGraphicFramePr>
          <p:cNvPr id="6" name="Table 5">
            <a:extLst>
              <a:ext uri="{FF2B5EF4-FFF2-40B4-BE49-F238E27FC236}">
                <a16:creationId xmlns:a16="http://schemas.microsoft.com/office/drawing/2014/main" id="{01F09E08-26E6-4844-B30B-D091C8CA5746}"/>
              </a:ext>
            </a:extLst>
          </p:cNvPr>
          <p:cNvGraphicFramePr>
            <a:graphicFrameLocks noGrp="1"/>
          </p:cNvGraphicFramePr>
          <p:nvPr/>
        </p:nvGraphicFramePr>
        <p:xfrm>
          <a:off x="418644" y="1281318"/>
          <a:ext cx="11354714" cy="2650240"/>
        </p:xfrm>
        <a:graphic>
          <a:graphicData uri="http://schemas.openxmlformats.org/drawingml/2006/table">
            <a:tbl>
              <a:tblPr firstRow="1" firstCol="1" bandRow="1">
                <a:tableStyleId>{2D5ABB26-0587-4C30-8999-92F81FD0307C}</a:tableStyleId>
              </a:tblPr>
              <a:tblGrid>
                <a:gridCol w="3491423">
                  <a:extLst>
                    <a:ext uri="{9D8B030D-6E8A-4147-A177-3AD203B41FA5}">
                      <a16:colId xmlns:a16="http://schemas.microsoft.com/office/drawing/2014/main" val="3174192451"/>
                    </a:ext>
                  </a:extLst>
                </a:gridCol>
                <a:gridCol w="4153273">
                  <a:extLst>
                    <a:ext uri="{9D8B030D-6E8A-4147-A177-3AD203B41FA5}">
                      <a16:colId xmlns:a16="http://schemas.microsoft.com/office/drawing/2014/main" val="2284610204"/>
                    </a:ext>
                  </a:extLst>
                </a:gridCol>
                <a:gridCol w="1967343">
                  <a:extLst>
                    <a:ext uri="{9D8B030D-6E8A-4147-A177-3AD203B41FA5}">
                      <a16:colId xmlns:a16="http://schemas.microsoft.com/office/drawing/2014/main" val="1182798680"/>
                    </a:ext>
                  </a:extLst>
                </a:gridCol>
                <a:gridCol w="1742675">
                  <a:extLst>
                    <a:ext uri="{9D8B030D-6E8A-4147-A177-3AD203B41FA5}">
                      <a16:colId xmlns:a16="http://schemas.microsoft.com/office/drawing/2014/main" val="3457186022"/>
                    </a:ext>
                  </a:extLst>
                </a:gridCol>
              </a:tblGrid>
              <a:tr h="611929">
                <a:tc>
                  <a:txBody>
                    <a:bodyPr/>
                    <a:lstStyle/>
                    <a:p>
                      <a:pPr marL="0" marR="156845" algn="l" defTabSz="932742" rtl="0" eaLnBrk="1" latinLnBrk="0" hangingPunct="1">
                        <a:lnSpc>
                          <a:spcPct val="115000"/>
                        </a:lnSpc>
                      </a:pPr>
                      <a:r>
                        <a:rPr lang="en-US" sz="2200" kern="1200">
                          <a:solidFill>
                            <a:schemeClr val="bg1"/>
                          </a:solidFill>
                          <a:effectLst/>
                          <a:latin typeface="+mj-lt"/>
                        </a:rPr>
                        <a:t>Private IP Addresses</a:t>
                      </a:r>
                      <a:endParaRPr lang="en-US" sz="2200" b="0" kern="1200">
                        <a:solidFill>
                          <a:schemeClr val="bg1"/>
                        </a:solidFill>
                        <a:effectLst/>
                        <a:latin typeface="+mj-lt"/>
                        <a:ea typeface="+mn-ea"/>
                        <a:cs typeface="Segoe UI Semilight"/>
                      </a:endParaRPr>
                    </a:p>
                  </a:txBody>
                  <a:tcPr marL="134464" marR="134464" marT="89642" marB="8964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gn="l" defTabSz="932742" rtl="0" eaLnBrk="1" latinLnBrk="0" hangingPunct="1">
                        <a:lnSpc>
                          <a:spcPct val="115000"/>
                        </a:lnSpc>
                      </a:pPr>
                      <a:r>
                        <a:rPr lang="en-US" sz="2200" kern="1200">
                          <a:solidFill>
                            <a:schemeClr val="bg1"/>
                          </a:solidFill>
                          <a:effectLst/>
                          <a:latin typeface="+mj-lt"/>
                        </a:rPr>
                        <a:t>IP address association</a:t>
                      </a:r>
                      <a:endParaRPr lang="en-US" sz="2200" b="0" kern="1200">
                        <a:solidFill>
                          <a:schemeClr val="bg1"/>
                        </a:solidFill>
                        <a:effectLst/>
                        <a:latin typeface="+mj-lt"/>
                        <a:ea typeface="+mn-ea"/>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gn="l" defTabSz="932742" rtl="0" eaLnBrk="1" latinLnBrk="0" hangingPunct="1">
                        <a:lnSpc>
                          <a:spcPct val="115000"/>
                        </a:lnSpc>
                      </a:pPr>
                      <a:r>
                        <a:rPr lang="en-US" sz="2200" kern="1200">
                          <a:solidFill>
                            <a:schemeClr val="bg1"/>
                          </a:solidFill>
                          <a:effectLst/>
                          <a:latin typeface="+mj-lt"/>
                        </a:rPr>
                        <a:t>Dynamic</a:t>
                      </a:r>
                      <a:endParaRPr lang="en-US" sz="2200" b="0" kern="1200">
                        <a:solidFill>
                          <a:schemeClr val="bg1"/>
                        </a:solidFill>
                        <a:effectLst/>
                        <a:latin typeface="+mj-lt"/>
                        <a:ea typeface="+mn-ea"/>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156845" algn="l" defTabSz="932742" rtl="0" eaLnBrk="1" latinLnBrk="0" hangingPunct="1">
                        <a:lnSpc>
                          <a:spcPct val="115000"/>
                        </a:lnSpc>
                      </a:pPr>
                      <a:r>
                        <a:rPr lang="en-US" sz="2200" kern="1200">
                          <a:solidFill>
                            <a:schemeClr val="bg1"/>
                          </a:solidFill>
                          <a:effectLst/>
                          <a:latin typeface="+mj-lt"/>
                        </a:rPr>
                        <a:t>Static</a:t>
                      </a:r>
                      <a:endParaRPr lang="en-US" sz="2200" b="0" kern="1200">
                        <a:solidFill>
                          <a:schemeClr val="bg1"/>
                        </a:solidFill>
                        <a:effectLst/>
                        <a:latin typeface="+mj-lt"/>
                        <a:ea typeface="+mn-ea"/>
                        <a:cs typeface="Segoe UI Semiligh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3394654805"/>
                  </a:ext>
                </a:extLst>
              </a:tr>
              <a:tr h="679437">
                <a:tc>
                  <a:txBody>
                    <a:bodyPr/>
                    <a:lstStyle/>
                    <a:p>
                      <a:pPr marL="0" marR="156845" algn="l" defTabSz="932742" rtl="0" eaLnBrk="1" latinLnBrk="0" hangingPunct="1">
                        <a:lnSpc>
                          <a:spcPct val="115000"/>
                        </a:lnSpc>
                      </a:pPr>
                      <a:r>
                        <a:rPr lang="en-US" sz="2200" kern="1200" dirty="0">
                          <a:effectLst/>
                          <a:latin typeface="+mj-lt"/>
                        </a:rPr>
                        <a:t>Virtual Machine</a:t>
                      </a:r>
                      <a:endParaRPr lang="en-US" sz="2200" b="0" kern="1200" dirty="0">
                        <a:solidFill>
                          <a:schemeClr val="tx1"/>
                        </a:solidFill>
                        <a:effectLst/>
                        <a:latin typeface="+mj-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gn="l" defTabSz="932742" rtl="0" eaLnBrk="1" latinLnBrk="0" hangingPunct="1">
                        <a:lnSpc>
                          <a:spcPct val="115000"/>
                        </a:lnSpc>
                      </a:pPr>
                      <a:r>
                        <a:rPr lang="en-US" sz="2200" kern="1200">
                          <a:effectLst/>
                        </a:rPr>
                        <a:t>NIC</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a:effectLst/>
                        </a:rPr>
                        <a:t>Yes</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a:effectLst/>
                        </a:rPr>
                        <a:t>Yes</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31043496"/>
                  </a:ext>
                </a:extLst>
              </a:tr>
              <a:tr h="679437">
                <a:tc>
                  <a:txBody>
                    <a:bodyPr/>
                    <a:lstStyle/>
                    <a:p>
                      <a:pPr marL="0" marR="156845" algn="l" defTabSz="932742" rtl="0" eaLnBrk="1" latinLnBrk="0" hangingPunct="1">
                        <a:lnSpc>
                          <a:spcPct val="115000"/>
                        </a:lnSpc>
                      </a:pPr>
                      <a:r>
                        <a:rPr lang="en-US" sz="2200" kern="1200">
                          <a:effectLst/>
                          <a:latin typeface="+mj-lt"/>
                        </a:rPr>
                        <a:t>Internal Load Balancer</a:t>
                      </a:r>
                      <a:endParaRPr lang="en-US" sz="2200" b="0" kern="1200">
                        <a:solidFill>
                          <a:schemeClr val="tx1"/>
                        </a:solidFill>
                        <a:effectLst/>
                        <a:latin typeface="+mj-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gn="l" defTabSz="932742" rtl="0" eaLnBrk="1" latinLnBrk="0" hangingPunct="1">
                        <a:lnSpc>
                          <a:spcPct val="115000"/>
                        </a:lnSpc>
                      </a:pPr>
                      <a:r>
                        <a:rPr lang="en-US" sz="2200" kern="1200">
                          <a:effectLst/>
                        </a:rPr>
                        <a:t>Front-end configuration</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dirty="0">
                          <a:effectLst/>
                        </a:rPr>
                        <a:t>Yes</a:t>
                      </a:r>
                      <a:endParaRPr lang="en-US" sz="2200" b="0" kern="1200" dirty="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a:effectLst/>
                        </a:rPr>
                        <a:t>Yes</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9406885"/>
                  </a:ext>
                </a:extLst>
              </a:tr>
              <a:tr h="679437">
                <a:tc>
                  <a:txBody>
                    <a:bodyPr/>
                    <a:lstStyle/>
                    <a:p>
                      <a:pPr marL="0" marR="156845" algn="l" defTabSz="932742" rtl="0" eaLnBrk="1" latinLnBrk="0" hangingPunct="1">
                        <a:lnSpc>
                          <a:spcPct val="115000"/>
                        </a:lnSpc>
                      </a:pPr>
                      <a:r>
                        <a:rPr lang="en-US" sz="2200" kern="1200">
                          <a:effectLst/>
                          <a:latin typeface="+mj-lt"/>
                        </a:rPr>
                        <a:t>Application Gateway</a:t>
                      </a:r>
                      <a:endParaRPr lang="en-US" sz="2200" b="0" kern="1200">
                        <a:solidFill>
                          <a:schemeClr val="tx1"/>
                        </a:solidFill>
                        <a:effectLst/>
                        <a:latin typeface="+mj-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156845" algn="l" defTabSz="932742" rtl="0" eaLnBrk="1" latinLnBrk="0" hangingPunct="1">
                        <a:lnSpc>
                          <a:spcPct val="115000"/>
                        </a:lnSpc>
                      </a:pPr>
                      <a:r>
                        <a:rPr lang="en-US" sz="2200" kern="1200">
                          <a:effectLst/>
                        </a:rPr>
                        <a:t>Front-end configuration</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a:effectLst/>
                        </a:rPr>
                        <a:t>Yes</a:t>
                      </a:r>
                      <a:endParaRPr lang="en-US" sz="2200" b="0" kern="120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156845" algn="l" defTabSz="932742" rtl="0" eaLnBrk="1" latinLnBrk="0" hangingPunct="1">
                        <a:lnSpc>
                          <a:spcPct val="115000"/>
                        </a:lnSpc>
                      </a:pPr>
                      <a:r>
                        <a:rPr lang="en-US" sz="2200" kern="1200" dirty="0">
                          <a:effectLst/>
                        </a:rPr>
                        <a:t>Yes</a:t>
                      </a:r>
                      <a:endParaRPr lang="en-US" sz="2200" b="0" kern="1200" dirty="0">
                        <a:solidFill>
                          <a:schemeClr val="tx1"/>
                        </a:solidFill>
                        <a:effectLst/>
                        <a:latin typeface="+mn-lt"/>
                        <a:ea typeface="+mn-ea"/>
                        <a:cs typeface="Segoe UI Semilight"/>
                      </a:endParaRP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5675026"/>
                  </a:ext>
                </a:extLst>
              </a:tr>
            </a:tbl>
          </a:graphicData>
        </a:graphic>
      </p:graphicFrame>
      <p:sp>
        <p:nvSpPr>
          <p:cNvPr id="11" name="Text Placeholder 2">
            <a:extLst>
              <a:ext uri="{FF2B5EF4-FFF2-40B4-BE49-F238E27FC236}">
                <a16:creationId xmlns:a16="http://schemas.microsoft.com/office/drawing/2014/main" id="{EC3544F5-E71F-41E9-85BB-F6BC6E8DE988}"/>
              </a:ext>
            </a:extLst>
          </p:cNvPr>
          <p:cNvSpPr txBox="1">
            <a:spLocks/>
          </p:cNvSpPr>
          <p:nvPr/>
        </p:nvSpPr>
        <p:spPr>
          <a:xfrm>
            <a:off x="418644" y="4067287"/>
            <a:ext cx="11354714" cy="958450"/>
          </a:xfrm>
          <a:prstGeom prst="rect">
            <a:avLst/>
          </a:prstGeom>
          <a:solidFill>
            <a:schemeClr val="bg1">
              <a:lumMod val="95000"/>
            </a:schemeClr>
          </a:solidFill>
          <a:ln w="6350">
            <a:noFill/>
          </a:ln>
        </p:spPr>
        <p:txBody>
          <a:bodyPr vert="horz" wrap="square" lIns="134464" tIns="89642" rIns="134464"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157" spc="0" dirty="0">
                <a:solidFill>
                  <a:schemeClr val="tx2">
                    <a:lumMod val="50000"/>
                  </a:schemeClr>
                </a:solidFill>
                <a:cs typeface="Segoe UI Semilight"/>
              </a:rPr>
              <a:t>Dynamic (default).</a:t>
            </a:r>
            <a:r>
              <a:rPr lang="en-US" sz="2157" spc="0" dirty="0">
                <a:solidFill>
                  <a:schemeClr val="tx2">
                    <a:lumMod val="50000"/>
                  </a:schemeClr>
                </a:solidFill>
                <a:latin typeface="+mn-lt"/>
                <a:cs typeface="Segoe UI Semilight"/>
              </a:rPr>
              <a:t> </a:t>
            </a:r>
            <a:r>
              <a:rPr lang="en-US" sz="2157" spc="0" dirty="0">
                <a:latin typeface="+mn-lt"/>
                <a:cs typeface="Segoe UI Semilight"/>
              </a:rPr>
              <a:t>Azure assigns the next available unassigned or unreserved IP address in the subnet’s address range </a:t>
            </a:r>
          </a:p>
        </p:txBody>
      </p:sp>
      <p:sp>
        <p:nvSpPr>
          <p:cNvPr id="5" name="Text Placeholder 2">
            <a:extLst>
              <a:ext uri="{FF2B5EF4-FFF2-40B4-BE49-F238E27FC236}">
                <a16:creationId xmlns:a16="http://schemas.microsoft.com/office/drawing/2014/main" id="{188DE04B-0ABB-4FE1-BAC8-6E3AB0E24B5C}"/>
              </a:ext>
            </a:extLst>
          </p:cNvPr>
          <p:cNvSpPr txBox="1">
            <a:spLocks/>
          </p:cNvSpPr>
          <p:nvPr/>
        </p:nvSpPr>
        <p:spPr>
          <a:xfrm>
            <a:off x="418644" y="5161466"/>
            <a:ext cx="11354714" cy="958450"/>
          </a:xfrm>
          <a:prstGeom prst="rect">
            <a:avLst/>
          </a:prstGeom>
          <a:solidFill>
            <a:schemeClr val="bg1">
              <a:lumMod val="95000"/>
            </a:schemeClr>
          </a:solidFill>
          <a:ln w="6350">
            <a:noFill/>
          </a:ln>
        </p:spPr>
        <p:txBody>
          <a:bodyPr vert="horz" wrap="square" lIns="134464" tIns="89642" rIns="134464" bIns="89642"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2157" spc="0" dirty="0">
                <a:solidFill>
                  <a:schemeClr val="tx2">
                    <a:lumMod val="50000"/>
                  </a:schemeClr>
                </a:solidFill>
                <a:cs typeface="Segoe UI Semilight"/>
              </a:rPr>
              <a:t>Static</a:t>
            </a:r>
            <a:r>
              <a:rPr lang="en-US" sz="2157" spc="0" dirty="0">
                <a:solidFill>
                  <a:schemeClr val="tx2"/>
                </a:solidFill>
                <a:cs typeface="Segoe UI Semilight"/>
              </a:rPr>
              <a:t>. </a:t>
            </a:r>
            <a:r>
              <a:rPr lang="en-US" sz="2157" spc="0" dirty="0">
                <a:latin typeface="+mn-lt"/>
                <a:cs typeface="Segoe UI Semilight"/>
              </a:rPr>
              <a:t>You select and assign any unassigned or unreserved IP address in the subnet's address range </a:t>
            </a:r>
          </a:p>
        </p:txBody>
      </p:sp>
    </p:spTree>
    <p:extLst>
      <p:ext uri="{BB962C8B-B14F-4D97-AF65-F5344CB8AC3E}">
        <p14:creationId xmlns:p14="http://schemas.microsoft.com/office/powerpoint/2010/main" val="323248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Networking &amp; Network Security Component</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53F02E5-FAED-49B9-A34D-C48ED93B07AC}"/>
              </a:ext>
            </a:extLst>
          </p:cNvPr>
          <p:cNvSpPr txBox="1"/>
          <p:nvPr/>
        </p:nvSpPr>
        <p:spPr>
          <a:xfrm>
            <a:off x="342900" y="1270438"/>
            <a:ext cx="10706100"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Virtual Networks </a:t>
            </a:r>
          </a:p>
          <a:p>
            <a:pPr marL="342900" indent="-342900">
              <a:lnSpc>
                <a:spcPct val="90000"/>
              </a:lnSpc>
              <a:spcAft>
                <a:spcPts val="600"/>
              </a:spcAft>
              <a:buFont typeface="Arial" panose="020B0604020202020204" pitchFamily="34" charset="0"/>
              <a:buChar char="•"/>
            </a:pPr>
            <a:r>
              <a:rPr lang="en-HK" sz="2400" b="1" dirty="0">
                <a:gradFill>
                  <a:gsLst>
                    <a:gs pos="2917">
                      <a:schemeClr val="tx1"/>
                    </a:gs>
                    <a:gs pos="30000">
                      <a:schemeClr val="tx1"/>
                    </a:gs>
                  </a:gsLst>
                  <a:lin ang="5400000" scaled="0"/>
                </a:gradFill>
              </a:rPr>
              <a:t>Connectivity</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Load Balancing</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Network Security</a:t>
            </a:r>
          </a:p>
          <a:p>
            <a:pPr>
              <a:lnSpc>
                <a:spcPct val="90000"/>
              </a:lnSpc>
              <a:spcAft>
                <a:spcPts val="600"/>
              </a:spcAft>
            </a:pPr>
            <a:endParaRPr lang="en-HK" sz="2400" dirty="0">
              <a:gradFill>
                <a:gsLst>
                  <a:gs pos="2917">
                    <a:schemeClr val="tx1"/>
                  </a:gs>
                  <a:gs pos="30000">
                    <a:schemeClr val="tx1"/>
                  </a:gs>
                </a:gsLst>
                <a:lin ang="5400000" scaled="0"/>
              </a:gradFill>
            </a:endParaRPr>
          </a:p>
          <a:p>
            <a:pPr>
              <a:lnSpc>
                <a:spcPct val="90000"/>
              </a:lnSpc>
              <a:spcAft>
                <a:spcPts val="600"/>
              </a:spcAft>
            </a:pPr>
            <a:endParaRPr lang="en-HK"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473861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VNet</a:t>
            </a:r>
            <a:r>
              <a:rPr lang="en-US" dirty="0"/>
              <a:t> Peering</a:t>
            </a:r>
          </a:p>
        </p:txBody>
      </p:sp>
      <p:sp>
        <p:nvSpPr>
          <p:cNvPr id="8" name="Rectangle 7">
            <a:extLst>
              <a:ext uri="{FF2B5EF4-FFF2-40B4-BE49-F238E27FC236}">
                <a16:creationId xmlns:a16="http://schemas.microsoft.com/office/drawing/2014/main" id="{8C36C860-EBA3-4CED-80B5-0E25FCB0C3C0}"/>
              </a:ext>
              <a:ext uri="{C183D7F6-B498-43B3-948B-1728B52AA6E4}">
                <adec:decorative xmlns:adec="http://schemas.microsoft.com/office/drawing/2017/decorative" val="0"/>
              </a:ext>
            </a:extLst>
          </p:cNvPr>
          <p:cNvSpPr/>
          <p:nvPr/>
        </p:nvSpPr>
        <p:spPr bwMode="auto">
          <a:xfrm>
            <a:off x="455877" y="3772961"/>
            <a:ext cx="9089570" cy="180309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marL="280121" indent="-280121">
              <a:spcBef>
                <a:spcPts val="1176"/>
              </a:spcBef>
              <a:buFont typeface="Arial" panose="020B0604020202020204" pitchFamily="34" charset="0"/>
              <a:buChar char="•"/>
            </a:pPr>
            <a:r>
              <a:rPr lang="en-US" sz="1730" dirty="0">
                <a:solidFill>
                  <a:schemeClr val="tx1"/>
                </a:solidFill>
              </a:rPr>
              <a:t>Two types of peering: Global and Regional</a:t>
            </a:r>
          </a:p>
          <a:p>
            <a:pPr marL="280121" indent="-280121">
              <a:spcBef>
                <a:spcPts val="1176"/>
              </a:spcBef>
              <a:buFont typeface="Arial" panose="020B0604020202020204" pitchFamily="34" charset="0"/>
              <a:buChar char="•"/>
            </a:pPr>
            <a:r>
              <a:rPr lang="en-US" sz="1730" dirty="0">
                <a:solidFill>
                  <a:schemeClr val="tx1"/>
                </a:solidFill>
              </a:rPr>
              <a:t>Connects two Azure virtual networks – you can peer across subscriptions and tenants</a:t>
            </a:r>
          </a:p>
          <a:p>
            <a:pPr marL="280121" indent="-280121">
              <a:spcBef>
                <a:spcPts val="1176"/>
              </a:spcBef>
              <a:buFont typeface="Arial" panose="020B0604020202020204" pitchFamily="34" charset="0"/>
              <a:buChar char="•"/>
            </a:pPr>
            <a:r>
              <a:rPr lang="en-US" sz="1730" dirty="0">
                <a:solidFill>
                  <a:schemeClr val="tx1"/>
                </a:solidFill>
              </a:rPr>
              <a:t>Peered networks use the Azure backbone for privacy and isolation</a:t>
            </a:r>
          </a:p>
          <a:p>
            <a:pPr marL="280121" indent="-280121">
              <a:spcBef>
                <a:spcPts val="1176"/>
              </a:spcBef>
              <a:buFont typeface="Arial" panose="020B0604020202020204" pitchFamily="34" charset="0"/>
              <a:buChar char="•"/>
            </a:pPr>
            <a:r>
              <a:rPr lang="en-US" sz="1730" dirty="0">
                <a:solidFill>
                  <a:schemeClr val="tx1"/>
                </a:solidFill>
              </a:rPr>
              <a:t>Easy to setup, seamless data transfer, and great performance</a:t>
            </a:r>
          </a:p>
        </p:txBody>
      </p:sp>
      <p:sp>
        <p:nvSpPr>
          <p:cNvPr id="6" name="Rectangle 5">
            <a:extLst>
              <a:ext uri="{FF2B5EF4-FFF2-40B4-BE49-F238E27FC236}">
                <a16:creationId xmlns:a16="http://schemas.microsoft.com/office/drawing/2014/main" id="{1CD046A1-E0F3-49B4-B76B-F112208A1D78}"/>
              </a:ext>
              <a:ext uri="{C183D7F6-B498-43B3-948B-1728B52AA6E4}">
                <adec:decorative xmlns:adec="http://schemas.microsoft.com/office/drawing/2017/decorative" val="1"/>
              </a:ext>
            </a:extLst>
          </p:cNvPr>
          <p:cNvSpPr/>
          <p:nvPr/>
        </p:nvSpPr>
        <p:spPr bwMode="auto">
          <a:xfrm>
            <a:off x="418645" y="1169264"/>
            <a:ext cx="11354714" cy="2190354"/>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descr="Two re">
            <a:extLst>
              <a:ext uri="{FF2B5EF4-FFF2-40B4-BE49-F238E27FC236}">
                <a16:creationId xmlns:a16="http://schemas.microsoft.com/office/drawing/2014/main" id="{1CF85CA1-49F8-4B6C-8B20-27074888E4AC}"/>
              </a:ext>
            </a:extLst>
          </p:cNvPr>
          <p:cNvGrpSpPr/>
          <p:nvPr/>
        </p:nvGrpSpPr>
        <p:grpSpPr>
          <a:xfrm>
            <a:off x="2026844" y="1618616"/>
            <a:ext cx="7259422" cy="1410224"/>
            <a:chOff x="3965172" y="1620582"/>
            <a:chExt cx="7404989" cy="1438502"/>
          </a:xfrm>
        </p:grpSpPr>
        <p:sp>
          <p:nvSpPr>
            <p:cNvPr id="26" name="Rectangle 25">
              <a:extLst>
                <a:ext uri="{FF2B5EF4-FFF2-40B4-BE49-F238E27FC236}">
                  <a16:creationId xmlns:a16="http://schemas.microsoft.com/office/drawing/2014/main" id="{F30E8EDF-945C-418C-BF2B-76DFF196D424}"/>
                </a:ext>
              </a:extLst>
            </p:cNvPr>
            <p:cNvSpPr/>
            <p:nvPr/>
          </p:nvSpPr>
          <p:spPr>
            <a:xfrm>
              <a:off x="7209846" y="1802674"/>
              <a:ext cx="4160315" cy="1242555"/>
            </a:xfrm>
            <a:prstGeom prst="rect">
              <a:avLst/>
            </a:prstGeom>
            <a:noFill/>
            <a:ln w="12700" cap="flat" cmpd="sng" algn="ctr">
              <a:solidFill>
                <a:srgbClr val="A5A5A5">
                  <a:shade val="50000"/>
                </a:srgbClr>
              </a:solidFill>
              <a:prstDash val="sysDash"/>
              <a:miter lim="800000"/>
            </a:ln>
            <a:effectLst/>
          </p:spPr>
          <p:txBody>
            <a:bodyPr rtlCol="0" anchor="ctr"/>
            <a:lstStyle/>
            <a:p>
              <a:pPr algn="ctr" defTabSz="896386">
                <a:defRPr/>
              </a:pPr>
              <a:endParaRPr lang="en-US" kern="0">
                <a:solidFill>
                  <a:prstClr val="white"/>
                </a:solidFill>
                <a:latin typeface="Calibri" panose="020F0502020204030204"/>
              </a:endParaRPr>
            </a:p>
          </p:txBody>
        </p:sp>
        <p:sp>
          <p:nvSpPr>
            <p:cNvPr id="27" name="Rectangle 26">
              <a:extLst>
                <a:ext uri="{FF2B5EF4-FFF2-40B4-BE49-F238E27FC236}">
                  <a16:creationId xmlns:a16="http://schemas.microsoft.com/office/drawing/2014/main" id="{C5715918-1D7F-4E58-9679-DBA060C2F7E8}"/>
                </a:ext>
              </a:extLst>
            </p:cNvPr>
            <p:cNvSpPr/>
            <p:nvPr/>
          </p:nvSpPr>
          <p:spPr>
            <a:xfrm>
              <a:off x="3965172" y="1816529"/>
              <a:ext cx="1762298" cy="1242555"/>
            </a:xfrm>
            <a:prstGeom prst="rect">
              <a:avLst/>
            </a:prstGeom>
            <a:noFill/>
            <a:ln w="12700" cap="flat" cmpd="sng" algn="ctr">
              <a:solidFill>
                <a:srgbClr val="A5A5A5">
                  <a:shade val="50000"/>
                </a:srgbClr>
              </a:solidFill>
              <a:prstDash val="sysDash"/>
              <a:miter lim="800000"/>
            </a:ln>
            <a:effectLst/>
          </p:spPr>
          <p:txBody>
            <a:bodyPr rtlCol="0" anchor="ctr"/>
            <a:lstStyle/>
            <a:p>
              <a:pPr algn="ctr" defTabSz="896386">
                <a:defRPr/>
              </a:pPr>
              <a:endParaRPr lang="en-US" kern="0">
                <a:solidFill>
                  <a:prstClr val="white"/>
                </a:solidFill>
                <a:latin typeface="Calibri" panose="020F0502020204030204"/>
              </a:endParaRPr>
            </a:p>
          </p:txBody>
        </p:sp>
        <p:sp>
          <p:nvSpPr>
            <p:cNvPr id="28" name="Rectangle 27">
              <a:extLst>
                <a:ext uri="{FF2B5EF4-FFF2-40B4-BE49-F238E27FC236}">
                  <a16:creationId xmlns:a16="http://schemas.microsoft.com/office/drawing/2014/main" id="{06098CBA-1ED3-46C3-8A02-78DD25047CD3}"/>
                </a:ext>
              </a:extLst>
            </p:cNvPr>
            <p:cNvSpPr/>
            <p:nvPr/>
          </p:nvSpPr>
          <p:spPr>
            <a:xfrm>
              <a:off x="4258270" y="1620582"/>
              <a:ext cx="1107996" cy="369332"/>
            </a:xfrm>
            <a:prstGeom prst="rect">
              <a:avLst/>
            </a:prstGeom>
            <a:solidFill>
              <a:sysClr val="window" lastClr="FFFFFF"/>
            </a:solidFill>
          </p:spPr>
          <p:txBody>
            <a:bodyPr wrap="none">
              <a:spAutoFit/>
            </a:bodyPr>
            <a:lstStyle/>
            <a:p>
              <a:pPr defTabSz="896386">
                <a:defRPr/>
              </a:pPr>
              <a:r>
                <a:rPr lang="en-US" kern="0" dirty="0">
                  <a:solidFill>
                    <a:srgbClr val="000000"/>
                  </a:solidFill>
                  <a:latin typeface="Arial" panose="020B0604020202020204" pitchFamily="34" charset="0"/>
                </a:rPr>
                <a:t>Region 1</a:t>
              </a:r>
              <a:endParaRPr lang="en-US" kern="0" dirty="0">
                <a:solidFill>
                  <a:prstClr val="black"/>
                </a:solidFill>
                <a:latin typeface="Calibri" panose="020F0502020204030204"/>
              </a:endParaRPr>
            </a:p>
          </p:txBody>
        </p:sp>
        <p:sp>
          <p:nvSpPr>
            <p:cNvPr id="29" name="Rectangle 28">
              <a:extLst>
                <a:ext uri="{FF2B5EF4-FFF2-40B4-BE49-F238E27FC236}">
                  <a16:creationId xmlns:a16="http://schemas.microsoft.com/office/drawing/2014/main" id="{54AF8826-0031-4882-98DC-DEFA3EE6F3D3}"/>
                </a:ext>
              </a:extLst>
            </p:cNvPr>
            <p:cNvSpPr/>
            <p:nvPr/>
          </p:nvSpPr>
          <p:spPr>
            <a:xfrm>
              <a:off x="8599848" y="1620582"/>
              <a:ext cx="1107996" cy="369332"/>
            </a:xfrm>
            <a:prstGeom prst="rect">
              <a:avLst/>
            </a:prstGeom>
            <a:solidFill>
              <a:sysClr val="window" lastClr="FFFFFF"/>
            </a:solidFill>
          </p:spPr>
          <p:txBody>
            <a:bodyPr wrap="none">
              <a:spAutoFit/>
            </a:bodyPr>
            <a:lstStyle/>
            <a:p>
              <a:pPr defTabSz="896386">
                <a:defRPr/>
              </a:pPr>
              <a:r>
                <a:rPr lang="en-US" kern="0" dirty="0">
                  <a:solidFill>
                    <a:srgbClr val="000000"/>
                  </a:solidFill>
                  <a:latin typeface="Arial" panose="020B0604020202020204" pitchFamily="34" charset="0"/>
                </a:rPr>
                <a:t>Region 2</a:t>
              </a:r>
              <a:endParaRPr lang="en-US" kern="0" dirty="0">
                <a:solidFill>
                  <a:prstClr val="black"/>
                </a:solidFill>
                <a:latin typeface="Calibri" panose="020F0502020204030204"/>
              </a:endParaRPr>
            </a:p>
          </p:txBody>
        </p:sp>
        <p:sp>
          <p:nvSpPr>
            <p:cNvPr id="30" name="Rectangle 29">
              <a:extLst>
                <a:ext uri="{FF2B5EF4-FFF2-40B4-BE49-F238E27FC236}">
                  <a16:creationId xmlns:a16="http://schemas.microsoft.com/office/drawing/2014/main" id="{B16D94AD-7A6A-4F32-8769-0C5D192850C0}"/>
                </a:ext>
              </a:extLst>
            </p:cNvPr>
            <p:cNvSpPr/>
            <p:nvPr/>
          </p:nvSpPr>
          <p:spPr>
            <a:xfrm>
              <a:off x="7425307" y="2230639"/>
              <a:ext cx="956125" cy="578634"/>
            </a:xfrm>
            <a:prstGeom prst="rect">
              <a:avLst/>
            </a:prstGeom>
            <a:solidFill>
              <a:srgbClr val="5AEA0A"/>
            </a:solidFill>
            <a:ln w="12700" cap="flat" cmpd="sng" algn="ctr">
              <a:solidFill>
                <a:srgbClr val="70AD47">
                  <a:shade val="50000"/>
                </a:srgbClr>
              </a:solidFill>
              <a:prstDash val="solid"/>
              <a:miter lim="800000"/>
            </a:ln>
            <a:effectLst/>
          </p:spPr>
          <p:txBody>
            <a:bodyPr rtlCol="0" anchor="ctr"/>
            <a:lstStyle/>
            <a:p>
              <a:pPr algn="ctr" defTabSz="896386">
                <a:defRPr/>
              </a:pPr>
              <a:r>
                <a:rPr lang="en-US" kern="0" dirty="0">
                  <a:latin typeface="Calibri" panose="020F0502020204030204"/>
                </a:rPr>
                <a:t>VNet2</a:t>
              </a:r>
            </a:p>
          </p:txBody>
        </p:sp>
        <p:sp>
          <p:nvSpPr>
            <p:cNvPr id="31" name="Rectangle 30">
              <a:extLst>
                <a:ext uri="{FF2B5EF4-FFF2-40B4-BE49-F238E27FC236}">
                  <a16:creationId xmlns:a16="http://schemas.microsoft.com/office/drawing/2014/main" id="{C34E9560-CDE1-413B-83F3-3D401A994FC6}"/>
                </a:ext>
              </a:extLst>
            </p:cNvPr>
            <p:cNvSpPr/>
            <p:nvPr/>
          </p:nvSpPr>
          <p:spPr>
            <a:xfrm>
              <a:off x="10238008" y="2229395"/>
              <a:ext cx="956125" cy="578634"/>
            </a:xfrm>
            <a:prstGeom prst="rect">
              <a:avLst/>
            </a:prstGeom>
            <a:solidFill>
              <a:srgbClr val="5AEA0A"/>
            </a:solidFill>
            <a:ln w="12700" cap="flat" cmpd="sng" algn="ctr">
              <a:solidFill>
                <a:srgbClr val="70AD47">
                  <a:shade val="50000"/>
                </a:srgbClr>
              </a:solidFill>
              <a:prstDash val="solid"/>
              <a:miter lim="800000"/>
            </a:ln>
            <a:effectLst/>
          </p:spPr>
          <p:txBody>
            <a:bodyPr rtlCol="0" anchor="ctr"/>
            <a:lstStyle/>
            <a:p>
              <a:pPr algn="ctr" defTabSz="896386">
                <a:defRPr/>
              </a:pPr>
              <a:r>
                <a:rPr lang="en-US" kern="0" dirty="0">
                  <a:latin typeface="Calibri" panose="020F0502020204030204"/>
                </a:rPr>
                <a:t>VNet3</a:t>
              </a:r>
            </a:p>
          </p:txBody>
        </p:sp>
        <p:sp>
          <p:nvSpPr>
            <p:cNvPr id="32" name="Rectangle 31">
              <a:extLst>
                <a:ext uri="{FF2B5EF4-FFF2-40B4-BE49-F238E27FC236}">
                  <a16:creationId xmlns:a16="http://schemas.microsoft.com/office/drawing/2014/main" id="{F14EC9DD-3C07-4A04-A0B0-FC57EEB473CA}"/>
                </a:ext>
              </a:extLst>
            </p:cNvPr>
            <p:cNvSpPr/>
            <p:nvPr/>
          </p:nvSpPr>
          <p:spPr>
            <a:xfrm>
              <a:off x="4328161" y="2229954"/>
              <a:ext cx="956125" cy="578634"/>
            </a:xfrm>
            <a:prstGeom prst="rect">
              <a:avLst/>
            </a:prstGeom>
            <a:solidFill>
              <a:schemeClr val="tx2">
                <a:lumMod val="20000"/>
                <a:lumOff val="80000"/>
              </a:schemeClr>
            </a:solidFill>
            <a:ln w="12700" cap="flat" cmpd="sng" algn="ctr">
              <a:solidFill>
                <a:srgbClr val="4472C4">
                  <a:shade val="50000"/>
                </a:srgbClr>
              </a:solidFill>
              <a:prstDash val="solid"/>
              <a:miter lim="800000"/>
            </a:ln>
            <a:effectLst/>
          </p:spPr>
          <p:txBody>
            <a:bodyPr rtlCol="0" anchor="ctr"/>
            <a:lstStyle/>
            <a:p>
              <a:pPr algn="ctr" defTabSz="896386">
                <a:defRPr/>
              </a:pPr>
              <a:r>
                <a:rPr lang="en-US" kern="0" dirty="0">
                  <a:latin typeface="Calibri" panose="020F0502020204030204"/>
                </a:rPr>
                <a:t>VNet1</a:t>
              </a:r>
            </a:p>
          </p:txBody>
        </p:sp>
        <p:cxnSp>
          <p:nvCxnSpPr>
            <p:cNvPr id="33" name="Connector: Elbow 32">
              <a:extLst>
                <a:ext uri="{FF2B5EF4-FFF2-40B4-BE49-F238E27FC236}">
                  <a16:creationId xmlns:a16="http://schemas.microsoft.com/office/drawing/2014/main" id="{B2FF0E91-9DF9-4AE0-9678-EDE3D5119548}"/>
                </a:ext>
              </a:extLst>
            </p:cNvPr>
            <p:cNvCxnSpPr>
              <a:cxnSpLocks/>
            </p:cNvCxnSpPr>
            <p:nvPr/>
          </p:nvCxnSpPr>
          <p:spPr>
            <a:xfrm>
              <a:off x="5284286" y="2519271"/>
              <a:ext cx="2141021" cy="685"/>
            </a:xfrm>
            <a:prstGeom prst="bentConnector3">
              <a:avLst/>
            </a:prstGeom>
            <a:noFill/>
            <a:ln w="28575" cap="flat" cmpd="sng" algn="ctr">
              <a:solidFill>
                <a:sysClr val="windowText" lastClr="000000"/>
              </a:solidFill>
              <a:prstDash val="solid"/>
              <a:miter lim="800000"/>
              <a:headEnd type="triangle"/>
              <a:tailEnd type="triangle"/>
            </a:ln>
            <a:effectLst/>
          </p:spPr>
        </p:cxnSp>
        <p:cxnSp>
          <p:nvCxnSpPr>
            <p:cNvPr id="34" name="Connector: Elbow 33">
              <a:extLst>
                <a:ext uri="{FF2B5EF4-FFF2-40B4-BE49-F238E27FC236}">
                  <a16:creationId xmlns:a16="http://schemas.microsoft.com/office/drawing/2014/main" id="{5662AA5B-8C93-43CF-AC98-6CC08005BF55}"/>
                </a:ext>
              </a:extLst>
            </p:cNvPr>
            <p:cNvCxnSpPr>
              <a:cxnSpLocks/>
            </p:cNvCxnSpPr>
            <p:nvPr/>
          </p:nvCxnSpPr>
          <p:spPr>
            <a:xfrm flipV="1">
              <a:off x="8381432" y="2518712"/>
              <a:ext cx="1856576" cy="1244"/>
            </a:xfrm>
            <a:prstGeom prst="bentConnector3">
              <a:avLst/>
            </a:prstGeom>
            <a:noFill/>
            <a:ln w="28575" cap="flat" cmpd="sng" algn="ctr">
              <a:solidFill>
                <a:sysClr val="windowText" lastClr="000000"/>
              </a:solidFill>
              <a:prstDash val="solid"/>
              <a:miter lim="800000"/>
              <a:headEnd type="triangle"/>
              <a:tailEnd type="triangle"/>
            </a:ln>
            <a:effectLst/>
          </p:spPr>
        </p:cxnSp>
        <p:sp>
          <p:nvSpPr>
            <p:cNvPr id="35" name="Rectangle 34">
              <a:extLst>
                <a:ext uri="{FF2B5EF4-FFF2-40B4-BE49-F238E27FC236}">
                  <a16:creationId xmlns:a16="http://schemas.microsoft.com/office/drawing/2014/main" id="{A683D48D-9D0A-4707-89D2-7582F119072B}"/>
                </a:ext>
              </a:extLst>
            </p:cNvPr>
            <p:cNvSpPr/>
            <p:nvPr/>
          </p:nvSpPr>
          <p:spPr>
            <a:xfrm>
              <a:off x="5768466" y="2170249"/>
              <a:ext cx="1460656" cy="661720"/>
            </a:xfrm>
            <a:prstGeom prst="rect">
              <a:avLst/>
            </a:prstGeom>
          </p:spPr>
          <p:txBody>
            <a:bodyPr wrap="none">
              <a:spAutoFit/>
            </a:bodyPr>
            <a:lstStyle/>
            <a:p>
              <a:pPr algn="ctr" defTabSz="896386">
                <a:spcAft>
                  <a:spcPts val="588"/>
                </a:spcAft>
                <a:defRPr/>
              </a:pPr>
              <a:r>
                <a:rPr lang="en-US" sz="1568" b="1" kern="0" dirty="0">
                  <a:solidFill>
                    <a:srgbClr val="000000"/>
                  </a:solidFill>
                  <a:latin typeface="Arial" panose="020B0604020202020204" pitchFamily="34" charset="0"/>
                </a:rPr>
                <a:t>Global</a:t>
              </a:r>
            </a:p>
            <a:p>
              <a:pPr algn="ctr" defTabSz="896386">
                <a:spcAft>
                  <a:spcPts val="588"/>
                </a:spcAft>
                <a:defRPr/>
              </a:pPr>
              <a:r>
                <a:rPr lang="en-US" sz="1568" b="1" kern="0" dirty="0" err="1">
                  <a:solidFill>
                    <a:srgbClr val="000000"/>
                  </a:solidFill>
                  <a:latin typeface="Arial" panose="020B0604020202020204" pitchFamily="34" charset="0"/>
                </a:rPr>
                <a:t>VNet</a:t>
              </a:r>
              <a:r>
                <a:rPr lang="en-US" sz="1568" b="1" kern="0" dirty="0">
                  <a:solidFill>
                    <a:srgbClr val="000000"/>
                  </a:solidFill>
                  <a:latin typeface="Arial" panose="020B0604020202020204" pitchFamily="34" charset="0"/>
                </a:rPr>
                <a:t> Peering</a:t>
              </a:r>
              <a:endParaRPr lang="en-US" sz="1568" b="1" kern="0" dirty="0">
                <a:solidFill>
                  <a:prstClr val="black"/>
                </a:solidFill>
                <a:latin typeface="Calibri" panose="020F0502020204030204"/>
              </a:endParaRPr>
            </a:p>
          </p:txBody>
        </p:sp>
        <p:sp>
          <p:nvSpPr>
            <p:cNvPr id="36" name="Rectangle 35">
              <a:extLst>
                <a:ext uri="{FF2B5EF4-FFF2-40B4-BE49-F238E27FC236}">
                  <a16:creationId xmlns:a16="http://schemas.microsoft.com/office/drawing/2014/main" id="{773227E5-1BB1-419D-ADFA-7730D9CDE218}"/>
                </a:ext>
              </a:extLst>
            </p:cNvPr>
            <p:cNvSpPr/>
            <p:nvPr/>
          </p:nvSpPr>
          <p:spPr>
            <a:xfrm>
              <a:off x="8577617" y="2187852"/>
              <a:ext cx="1458289" cy="661720"/>
            </a:xfrm>
            <a:prstGeom prst="rect">
              <a:avLst/>
            </a:prstGeom>
          </p:spPr>
          <p:txBody>
            <a:bodyPr wrap="square">
              <a:spAutoFit/>
            </a:bodyPr>
            <a:lstStyle/>
            <a:p>
              <a:pPr algn="ctr" defTabSz="896386">
                <a:spcAft>
                  <a:spcPts val="588"/>
                </a:spcAft>
                <a:defRPr/>
              </a:pPr>
              <a:r>
                <a:rPr lang="en-US" sz="1568" b="1" kern="0" dirty="0">
                  <a:solidFill>
                    <a:srgbClr val="000000"/>
                  </a:solidFill>
                  <a:latin typeface="Arial" panose="020B0604020202020204" pitchFamily="34" charset="0"/>
                </a:rPr>
                <a:t>Regional </a:t>
              </a:r>
            </a:p>
            <a:p>
              <a:pPr algn="ctr" defTabSz="896386">
                <a:spcAft>
                  <a:spcPts val="588"/>
                </a:spcAft>
                <a:defRPr/>
              </a:pPr>
              <a:r>
                <a:rPr lang="en-US" sz="1568" b="1" kern="0" dirty="0">
                  <a:solidFill>
                    <a:srgbClr val="000000"/>
                  </a:solidFill>
                  <a:latin typeface="Arial" panose="020B0604020202020204" pitchFamily="34" charset="0"/>
                </a:rPr>
                <a:t>VNet Peering</a:t>
              </a:r>
              <a:endParaRPr lang="en-US" sz="1568" b="1" kern="0" dirty="0">
                <a:solidFill>
                  <a:prstClr val="black"/>
                </a:solidFill>
                <a:latin typeface="Calibri" panose="020F0502020204030204"/>
              </a:endParaRPr>
            </a:p>
          </p:txBody>
        </p:sp>
      </p:grpSp>
    </p:spTree>
    <p:extLst>
      <p:ext uri="{BB962C8B-B14F-4D97-AF65-F5344CB8AC3E}">
        <p14:creationId xmlns:p14="http://schemas.microsoft.com/office/powerpoint/2010/main" val="29231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VPN Gateway</a:t>
            </a:r>
          </a:p>
        </p:txBody>
      </p:sp>
      <p:grpSp>
        <p:nvGrpSpPr>
          <p:cNvPr id="2" name="Group 1" descr="Azure has two VNets connected with peering. Point to site connects a user. Site to side connects local on-premises networks. ">
            <a:extLst>
              <a:ext uri="{FF2B5EF4-FFF2-40B4-BE49-F238E27FC236}">
                <a16:creationId xmlns:a16="http://schemas.microsoft.com/office/drawing/2014/main" id="{32735B61-DFC7-4EDF-AA56-D8609E07B121}"/>
              </a:ext>
            </a:extLst>
          </p:cNvPr>
          <p:cNvGrpSpPr/>
          <p:nvPr/>
        </p:nvGrpSpPr>
        <p:grpSpPr>
          <a:xfrm>
            <a:off x="726456" y="1327498"/>
            <a:ext cx="11352674" cy="2936922"/>
            <a:chOff x="741022" y="1353620"/>
            <a:chExt cx="11580319" cy="2995813"/>
          </a:xfrm>
        </p:grpSpPr>
        <p:grpSp>
          <p:nvGrpSpPr>
            <p:cNvPr id="3" name="Group 2">
              <a:extLst>
                <a:ext uri="{FF2B5EF4-FFF2-40B4-BE49-F238E27FC236}">
                  <a16:creationId xmlns:a16="http://schemas.microsoft.com/office/drawing/2014/main" id="{DC407D8D-6357-4B01-AE4B-0C65366C7004}"/>
                </a:ext>
              </a:extLst>
            </p:cNvPr>
            <p:cNvGrpSpPr/>
            <p:nvPr/>
          </p:nvGrpSpPr>
          <p:grpSpPr>
            <a:xfrm>
              <a:off x="741022" y="2170903"/>
              <a:ext cx="1891629" cy="1620549"/>
              <a:chOff x="1168399" y="1610331"/>
              <a:chExt cx="1891629" cy="2199669"/>
            </a:xfrm>
          </p:grpSpPr>
          <p:sp>
            <p:nvSpPr>
              <p:cNvPr id="21" name="Rectangle 20">
                <a:extLst>
                  <a:ext uri="{FF2B5EF4-FFF2-40B4-BE49-F238E27FC236}">
                    <a16:creationId xmlns:a16="http://schemas.microsoft.com/office/drawing/2014/main" id="{4F0550D4-360B-4AC4-891F-AFC2139737EC}"/>
                  </a:ext>
                </a:extLst>
              </p:cNvPr>
              <p:cNvSpPr/>
              <p:nvPr/>
            </p:nvSpPr>
            <p:spPr bwMode="auto">
              <a:xfrm>
                <a:off x="1168399" y="1889760"/>
                <a:ext cx="1891629"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VNet 1</a:t>
                </a:r>
              </a:p>
            </p:txBody>
          </p:sp>
          <p:pic>
            <p:nvPicPr>
              <p:cNvPr id="24" name="Graphic 23">
                <a:extLst>
                  <a:ext uri="{FF2B5EF4-FFF2-40B4-BE49-F238E27FC236}">
                    <a16:creationId xmlns:a16="http://schemas.microsoft.com/office/drawing/2014/main" id="{9B1C3919-6151-4E9D-9EB8-CB1E7DBDB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540" y="1610331"/>
                <a:ext cx="611448" cy="611448"/>
              </a:xfrm>
              <a:prstGeom prst="rect">
                <a:avLst/>
              </a:prstGeom>
            </p:spPr>
          </p:pic>
        </p:grpSp>
        <p:grpSp>
          <p:nvGrpSpPr>
            <p:cNvPr id="72" name="Group 71">
              <a:extLst>
                <a:ext uri="{FF2B5EF4-FFF2-40B4-BE49-F238E27FC236}">
                  <a16:creationId xmlns:a16="http://schemas.microsoft.com/office/drawing/2014/main" id="{2573DDF0-B31D-46C0-AE1B-51DFCEFB98A7}"/>
                </a:ext>
              </a:extLst>
            </p:cNvPr>
            <p:cNvGrpSpPr/>
            <p:nvPr/>
          </p:nvGrpSpPr>
          <p:grpSpPr>
            <a:xfrm>
              <a:off x="4583368" y="2174255"/>
              <a:ext cx="1891629" cy="1628876"/>
              <a:chOff x="1168399" y="1610331"/>
              <a:chExt cx="1891629" cy="2199669"/>
            </a:xfrm>
          </p:grpSpPr>
          <p:sp>
            <p:nvSpPr>
              <p:cNvPr id="73" name="Rectangle 72">
                <a:extLst>
                  <a:ext uri="{FF2B5EF4-FFF2-40B4-BE49-F238E27FC236}">
                    <a16:creationId xmlns:a16="http://schemas.microsoft.com/office/drawing/2014/main" id="{F1E30093-C715-4AFB-B947-1103BFBF4AC9}"/>
                  </a:ext>
                </a:extLst>
              </p:cNvPr>
              <p:cNvSpPr/>
              <p:nvPr/>
            </p:nvSpPr>
            <p:spPr bwMode="auto">
              <a:xfrm>
                <a:off x="1168399" y="1889760"/>
                <a:ext cx="1891629" cy="1920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VNet 2</a:t>
                </a:r>
              </a:p>
            </p:txBody>
          </p:sp>
          <p:pic>
            <p:nvPicPr>
              <p:cNvPr id="74" name="Graphic 73">
                <a:extLst>
                  <a:ext uri="{FF2B5EF4-FFF2-40B4-BE49-F238E27FC236}">
                    <a16:creationId xmlns:a16="http://schemas.microsoft.com/office/drawing/2014/main" id="{1F17027B-71A4-48EC-8C68-C574B01213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540" y="1610331"/>
                <a:ext cx="611448" cy="611448"/>
              </a:xfrm>
              <a:prstGeom prst="rect">
                <a:avLst/>
              </a:prstGeom>
            </p:spPr>
          </p:pic>
        </p:grpSp>
        <p:cxnSp>
          <p:nvCxnSpPr>
            <p:cNvPr id="6" name="Straight Arrow Connector 5">
              <a:extLst>
                <a:ext uri="{FF2B5EF4-FFF2-40B4-BE49-F238E27FC236}">
                  <a16:creationId xmlns:a16="http://schemas.microsoft.com/office/drawing/2014/main" id="{DA6ABF30-DA74-4D2E-A65D-F9DBED6B0145}"/>
                </a:ext>
              </a:extLst>
            </p:cNvPr>
            <p:cNvCxnSpPr>
              <a:cxnSpLocks/>
              <a:endCxn id="73" idx="1"/>
            </p:cNvCxnSpPr>
            <p:nvPr/>
          </p:nvCxnSpPr>
          <p:spPr>
            <a:xfrm>
              <a:off x="2619106" y="3084108"/>
              <a:ext cx="1964262" cy="80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4A47695-1B6D-4867-9CFF-D389B946AC65}"/>
                </a:ext>
              </a:extLst>
            </p:cNvPr>
            <p:cNvSpPr txBox="1"/>
            <p:nvPr/>
          </p:nvSpPr>
          <p:spPr>
            <a:xfrm>
              <a:off x="2750623" y="2644938"/>
              <a:ext cx="1844303" cy="400110"/>
            </a:xfrm>
            <a:prstGeom prst="rect">
              <a:avLst/>
            </a:prstGeom>
            <a:noFill/>
          </p:spPr>
          <p:txBody>
            <a:bodyPr wrap="square">
              <a:spAutoFit/>
            </a:bodyPr>
            <a:lstStyle/>
            <a:p>
              <a:r>
                <a:rPr lang="en-US" sz="1961" dirty="0"/>
                <a:t>VNet-to-VNet</a:t>
              </a:r>
            </a:p>
          </p:txBody>
        </p:sp>
        <p:sp>
          <p:nvSpPr>
            <p:cNvPr id="14" name="Right Bracket 13">
              <a:extLst>
                <a:ext uri="{FF2B5EF4-FFF2-40B4-BE49-F238E27FC236}">
                  <a16:creationId xmlns:a16="http://schemas.microsoft.com/office/drawing/2014/main" id="{F6B324E0-6912-40C0-8E95-17816013E872}"/>
                </a:ext>
              </a:extLst>
            </p:cNvPr>
            <p:cNvSpPr/>
            <p:nvPr/>
          </p:nvSpPr>
          <p:spPr>
            <a:xfrm rot="16200000">
              <a:off x="3612656" y="-788689"/>
              <a:ext cx="285256" cy="5439431"/>
            </a:xfrm>
            <a:prstGeom prst="rightBracket">
              <a:avLst>
                <a:gd name="adj"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961"/>
            </a:p>
          </p:txBody>
        </p:sp>
        <p:sp>
          <p:nvSpPr>
            <p:cNvPr id="15" name="TextBox 14">
              <a:extLst>
                <a:ext uri="{FF2B5EF4-FFF2-40B4-BE49-F238E27FC236}">
                  <a16:creationId xmlns:a16="http://schemas.microsoft.com/office/drawing/2014/main" id="{154FC39A-2241-49BC-BA6F-AC0065FF06BC}"/>
                </a:ext>
              </a:extLst>
            </p:cNvPr>
            <p:cNvSpPr txBox="1"/>
            <p:nvPr/>
          </p:nvSpPr>
          <p:spPr>
            <a:xfrm>
              <a:off x="3405761" y="1353620"/>
              <a:ext cx="933953" cy="400110"/>
            </a:xfrm>
            <a:prstGeom prst="rect">
              <a:avLst/>
            </a:prstGeom>
            <a:solidFill>
              <a:schemeClr val="bg1"/>
            </a:solidFill>
          </p:spPr>
          <p:txBody>
            <a:bodyPr wrap="square">
              <a:spAutoFit/>
            </a:bodyPr>
            <a:lstStyle/>
            <a:p>
              <a:r>
                <a:rPr lang="en-US" sz="1961" dirty="0"/>
                <a:t>Azure</a:t>
              </a:r>
            </a:p>
          </p:txBody>
        </p:sp>
        <p:pic>
          <p:nvPicPr>
            <p:cNvPr id="78" name="Graphic 77">
              <a:extLst>
                <a:ext uri="{FF2B5EF4-FFF2-40B4-BE49-F238E27FC236}">
                  <a16:creationId xmlns:a16="http://schemas.microsoft.com/office/drawing/2014/main" id="{DA6255E8-C065-4EFC-90BF-5F5BD7F59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3053" y="2854996"/>
              <a:ext cx="352107" cy="352107"/>
            </a:xfrm>
            <a:prstGeom prst="rect">
              <a:avLst/>
            </a:prstGeom>
          </p:spPr>
        </p:pic>
        <p:pic>
          <p:nvPicPr>
            <p:cNvPr id="80" name="Graphic 79">
              <a:extLst>
                <a:ext uri="{FF2B5EF4-FFF2-40B4-BE49-F238E27FC236}">
                  <a16:creationId xmlns:a16="http://schemas.microsoft.com/office/drawing/2014/main" id="{095ED7F5-9DED-411E-BD89-0201421610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7867" y="2854996"/>
              <a:ext cx="352107" cy="352107"/>
            </a:xfrm>
            <a:prstGeom prst="rect">
              <a:avLst/>
            </a:prstGeom>
          </p:spPr>
        </p:pic>
        <p:sp>
          <p:nvSpPr>
            <p:cNvPr id="83" name="Rectangle 82">
              <a:extLst>
                <a:ext uri="{FF2B5EF4-FFF2-40B4-BE49-F238E27FC236}">
                  <a16:creationId xmlns:a16="http://schemas.microsoft.com/office/drawing/2014/main" id="{F4F5E203-0BF9-4BBE-966F-EC6ADC95BF36}"/>
                </a:ext>
              </a:extLst>
            </p:cNvPr>
            <p:cNvSpPr/>
            <p:nvPr/>
          </p:nvSpPr>
          <p:spPr bwMode="auto">
            <a:xfrm>
              <a:off x="10148748" y="2927477"/>
              <a:ext cx="2172593" cy="1421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961" dirty="0">
                  <a:solidFill>
                    <a:schemeClr val="tx1"/>
                  </a:solidFill>
                  <a:ea typeface="Segoe UI" pitchFamily="34" charset="0"/>
                  <a:cs typeface="Segoe UI" pitchFamily="34" charset="0"/>
                </a:rPr>
                <a:t>Local on-premises network</a:t>
              </a:r>
            </a:p>
          </p:txBody>
        </p:sp>
        <p:grpSp>
          <p:nvGrpSpPr>
            <p:cNvPr id="19" name="Group 18">
              <a:extLst>
                <a:ext uri="{FF2B5EF4-FFF2-40B4-BE49-F238E27FC236}">
                  <a16:creationId xmlns:a16="http://schemas.microsoft.com/office/drawing/2014/main" id="{2192B489-5FDA-4561-A050-B566168CD278}"/>
                </a:ext>
              </a:extLst>
            </p:cNvPr>
            <p:cNvGrpSpPr>
              <a:grpSpLocks noChangeAspect="1"/>
            </p:cNvGrpSpPr>
            <p:nvPr/>
          </p:nvGrpSpPr>
          <p:grpSpPr bwMode="auto">
            <a:xfrm>
              <a:off x="9509018" y="3084108"/>
              <a:ext cx="605647" cy="1063613"/>
              <a:chOff x="3597" y="466"/>
              <a:chExt cx="771" cy="1354"/>
            </a:xfrm>
          </p:grpSpPr>
          <p:sp>
            <p:nvSpPr>
              <p:cNvPr id="20" name="AutoShape 7">
                <a:extLst>
                  <a:ext uri="{FF2B5EF4-FFF2-40B4-BE49-F238E27FC236}">
                    <a16:creationId xmlns:a16="http://schemas.microsoft.com/office/drawing/2014/main" id="{53CE80AC-F7E8-478F-BBE1-5D46398A387A}"/>
                  </a:ext>
                </a:extLst>
              </p:cNvPr>
              <p:cNvSpPr>
                <a:spLocks noChangeAspect="1" noChangeArrowheads="1" noTextEdit="1"/>
              </p:cNvSpPr>
              <p:nvPr/>
            </p:nvSpPr>
            <p:spPr bwMode="auto">
              <a:xfrm>
                <a:off x="3600" y="469"/>
                <a:ext cx="768" cy="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2" name="Rectangle 21">
                <a:extLst>
                  <a:ext uri="{FF2B5EF4-FFF2-40B4-BE49-F238E27FC236}">
                    <a16:creationId xmlns:a16="http://schemas.microsoft.com/office/drawing/2014/main" id="{011C38AC-B700-468B-9A6E-3A03CC0B583A}"/>
                  </a:ext>
                </a:extLst>
              </p:cNvPr>
              <p:cNvSpPr>
                <a:spLocks noChangeArrowheads="1"/>
              </p:cNvSpPr>
              <p:nvPr/>
            </p:nvSpPr>
            <p:spPr bwMode="auto">
              <a:xfrm>
                <a:off x="3597" y="1386"/>
                <a:ext cx="541" cy="431"/>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25" name="Freeform 135">
                <a:extLst>
                  <a:ext uri="{FF2B5EF4-FFF2-40B4-BE49-F238E27FC236}">
                    <a16:creationId xmlns:a16="http://schemas.microsoft.com/office/drawing/2014/main" id="{AF9FB9BB-DD6B-4A2C-B007-63646DF180C5}"/>
                  </a:ext>
                </a:extLst>
              </p:cNvPr>
              <p:cNvSpPr>
                <a:spLocks/>
              </p:cNvSpPr>
              <p:nvPr/>
            </p:nvSpPr>
            <p:spPr bwMode="auto">
              <a:xfrm>
                <a:off x="3908" y="606"/>
                <a:ext cx="460" cy="1211"/>
              </a:xfrm>
              <a:custGeom>
                <a:avLst/>
                <a:gdLst>
                  <a:gd name="T0" fmla="*/ 0 w 460"/>
                  <a:gd name="T1" fmla="*/ 0 h 1211"/>
                  <a:gd name="T2" fmla="*/ 460 w 460"/>
                  <a:gd name="T3" fmla="*/ 0 h 1211"/>
                  <a:gd name="T4" fmla="*/ 460 w 460"/>
                  <a:gd name="T5" fmla="*/ 1211 h 1211"/>
                  <a:gd name="T6" fmla="*/ 0 w 460"/>
                  <a:gd name="T7" fmla="*/ 1211 h 1211"/>
                  <a:gd name="T8" fmla="*/ 0 w 460"/>
                  <a:gd name="T9" fmla="*/ 790 h 1211"/>
                  <a:gd name="T10" fmla="*/ 0 w 460"/>
                  <a:gd name="T11" fmla="*/ 0 h 1211"/>
                </a:gdLst>
                <a:ahLst/>
                <a:cxnLst>
                  <a:cxn ang="0">
                    <a:pos x="T0" y="T1"/>
                  </a:cxn>
                  <a:cxn ang="0">
                    <a:pos x="T2" y="T3"/>
                  </a:cxn>
                  <a:cxn ang="0">
                    <a:pos x="T4" y="T5"/>
                  </a:cxn>
                  <a:cxn ang="0">
                    <a:pos x="T6" y="T7"/>
                  </a:cxn>
                  <a:cxn ang="0">
                    <a:pos x="T8" y="T9"/>
                  </a:cxn>
                  <a:cxn ang="0">
                    <a:pos x="T10" y="T11"/>
                  </a:cxn>
                </a:cxnLst>
                <a:rect l="0" t="0" r="r" b="b"/>
                <a:pathLst>
                  <a:path w="460" h="1211">
                    <a:moveTo>
                      <a:pt x="0" y="0"/>
                    </a:moveTo>
                    <a:lnTo>
                      <a:pt x="460" y="0"/>
                    </a:lnTo>
                    <a:lnTo>
                      <a:pt x="460" y="1211"/>
                    </a:lnTo>
                    <a:lnTo>
                      <a:pt x="0" y="1211"/>
                    </a:lnTo>
                    <a:lnTo>
                      <a:pt x="0" y="790"/>
                    </a:lnTo>
                    <a:lnTo>
                      <a:pt x="0"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27" name="Freeform 136">
                <a:extLst>
                  <a:ext uri="{FF2B5EF4-FFF2-40B4-BE49-F238E27FC236}">
                    <a16:creationId xmlns:a16="http://schemas.microsoft.com/office/drawing/2014/main" id="{FEC4A31B-0138-4D20-AEDC-4A4CBFBB7B98}"/>
                  </a:ext>
                </a:extLst>
              </p:cNvPr>
              <p:cNvSpPr>
                <a:spLocks/>
              </p:cNvSpPr>
              <p:nvPr/>
            </p:nvSpPr>
            <p:spPr bwMode="auto">
              <a:xfrm>
                <a:off x="3597" y="1396"/>
                <a:ext cx="311" cy="421"/>
              </a:xfrm>
              <a:custGeom>
                <a:avLst/>
                <a:gdLst>
                  <a:gd name="T0" fmla="*/ 0 w 311"/>
                  <a:gd name="T1" fmla="*/ 421 h 421"/>
                  <a:gd name="T2" fmla="*/ 311 w 311"/>
                  <a:gd name="T3" fmla="*/ 421 h 421"/>
                  <a:gd name="T4" fmla="*/ 311 w 311"/>
                  <a:gd name="T5" fmla="*/ 0 h 421"/>
                  <a:gd name="T6" fmla="*/ 0 w 311"/>
                  <a:gd name="T7" fmla="*/ 421 h 421"/>
                </a:gdLst>
                <a:ahLst/>
                <a:cxnLst>
                  <a:cxn ang="0">
                    <a:pos x="T0" y="T1"/>
                  </a:cxn>
                  <a:cxn ang="0">
                    <a:pos x="T2" y="T3"/>
                  </a:cxn>
                  <a:cxn ang="0">
                    <a:pos x="T4" y="T5"/>
                  </a:cxn>
                  <a:cxn ang="0">
                    <a:pos x="T6" y="T7"/>
                  </a:cxn>
                </a:cxnLst>
                <a:rect l="0" t="0" r="r" b="b"/>
                <a:pathLst>
                  <a:path w="311" h="421">
                    <a:moveTo>
                      <a:pt x="0" y="421"/>
                    </a:moveTo>
                    <a:lnTo>
                      <a:pt x="311" y="421"/>
                    </a:lnTo>
                    <a:lnTo>
                      <a:pt x="311" y="0"/>
                    </a:lnTo>
                    <a:lnTo>
                      <a:pt x="0" y="421"/>
                    </a:ln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28" name="Rectangle 27">
                <a:extLst>
                  <a:ext uri="{FF2B5EF4-FFF2-40B4-BE49-F238E27FC236}">
                    <a16:creationId xmlns:a16="http://schemas.microsoft.com/office/drawing/2014/main" id="{04491EBB-E42A-4BA1-A5A7-78D75E9EC081}"/>
                  </a:ext>
                </a:extLst>
              </p:cNvPr>
              <p:cNvSpPr>
                <a:spLocks noChangeArrowheads="1"/>
              </p:cNvSpPr>
              <p:nvPr/>
            </p:nvSpPr>
            <p:spPr bwMode="auto">
              <a:xfrm>
                <a:off x="3967" y="694"/>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29" name="Rectangle 28">
                <a:extLst>
                  <a:ext uri="{FF2B5EF4-FFF2-40B4-BE49-F238E27FC236}">
                    <a16:creationId xmlns:a16="http://schemas.microsoft.com/office/drawing/2014/main" id="{A202C6EF-5420-4BC5-B11C-DA148B966595}"/>
                  </a:ext>
                </a:extLst>
              </p:cNvPr>
              <p:cNvSpPr>
                <a:spLocks noChangeArrowheads="1"/>
              </p:cNvSpPr>
              <p:nvPr/>
            </p:nvSpPr>
            <p:spPr bwMode="auto">
              <a:xfrm>
                <a:off x="4066" y="694"/>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1" name="Rectangle 30">
                <a:extLst>
                  <a:ext uri="{FF2B5EF4-FFF2-40B4-BE49-F238E27FC236}">
                    <a16:creationId xmlns:a16="http://schemas.microsoft.com/office/drawing/2014/main" id="{D4E9C6EA-B17F-4B3D-A096-B87D0F7518BE}"/>
                  </a:ext>
                </a:extLst>
              </p:cNvPr>
              <p:cNvSpPr>
                <a:spLocks noChangeArrowheads="1"/>
              </p:cNvSpPr>
              <p:nvPr/>
            </p:nvSpPr>
            <p:spPr bwMode="auto">
              <a:xfrm>
                <a:off x="4164" y="694"/>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3" name="Rectangle 32">
                <a:extLst>
                  <a:ext uri="{FF2B5EF4-FFF2-40B4-BE49-F238E27FC236}">
                    <a16:creationId xmlns:a16="http://schemas.microsoft.com/office/drawing/2014/main" id="{09887107-5AE6-4ACB-BE69-8EECE5DF9E47}"/>
                  </a:ext>
                </a:extLst>
              </p:cNvPr>
              <p:cNvSpPr>
                <a:spLocks noChangeArrowheads="1"/>
              </p:cNvSpPr>
              <p:nvPr/>
            </p:nvSpPr>
            <p:spPr bwMode="auto">
              <a:xfrm>
                <a:off x="4263" y="694"/>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5" name="Rectangle 34">
                <a:extLst>
                  <a:ext uri="{FF2B5EF4-FFF2-40B4-BE49-F238E27FC236}">
                    <a16:creationId xmlns:a16="http://schemas.microsoft.com/office/drawing/2014/main" id="{3C3DAC73-A273-4D3D-84C6-154D8656FD2D}"/>
                  </a:ext>
                </a:extLst>
              </p:cNvPr>
              <p:cNvSpPr>
                <a:spLocks noChangeArrowheads="1"/>
              </p:cNvSpPr>
              <p:nvPr/>
            </p:nvSpPr>
            <p:spPr bwMode="auto">
              <a:xfrm>
                <a:off x="3967"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7" name="Rectangle 36">
                <a:extLst>
                  <a:ext uri="{FF2B5EF4-FFF2-40B4-BE49-F238E27FC236}">
                    <a16:creationId xmlns:a16="http://schemas.microsoft.com/office/drawing/2014/main" id="{50220E7B-C28B-4342-858C-048859127FCF}"/>
                  </a:ext>
                </a:extLst>
              </p:cNvPr>
              <p:cNvSpPr>
                <a:spLocks noChangeArrowheads="1"/>
              </p:cNvSpPr>
              <p:nvPr/>
            </p:nvSpPr>
            <p:spPr bwMode="auto">
              <a:xfrm>
                <a:off x="4066"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8" name="Rectangle 37">
                <a:extLst>
                  <a:ext uri="{FF2B5EF4-FFF2-40B4-BE49-F238E27FC236}">
                    <a16:creationId xmlns:a16="http://schemas.microsoft.com/office/drawing/2014/main" id="{50799F6F-4659-4DEE-9E2F-8DAC242E814B}"/>
                  </a:ext>
                </a:extLst>
              </p:cNvPr>
              <p:cNvSpPr>
                <a:spLocks noChangeArrowheads="1"/>
              </p:cNvSpPr>
              <p:nvPr/>
            </p:nvSpPr>
            <p:spPr bwMode="auto">
              <a:xfrm>
                <a:off x="4164" y="821"/>
                <a:ext cx="46" cy="88"/>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39" name="Rectangle 38">
                <a:extLst>
                  <a:ext uri="{FF2B5EF4-FFF2-40B4-BE49-F238E27FC236}">
                    <a16:creationId xmlns:a16="http://schemas.microsoft.com/office/drawing/2014/main" id="{64506344-119E-4DEB-AC13-75166F133082}"/>
                  </a:ext>
                </a:extLst>
              </p:cNvPr>
              <p:cNvSpPr>
                <a:spLocks noChangeArrowheads="1"/>
              </p:cNvSpPr>
              <p:nvPr/>
            </p:nvSpPr>
            <p:spPr bwMode="auto">
              <a:xfrm>
                <a:off x="4263" y="821"/>
                <a:ext cx="46" cy="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0" name="Rectangle 39">
                <a:extLst>
                  <a:ext uri="{FF2B5EF4-FFF2-40B4-BE49-F238E27FC236}">
                    <a16:creationId xmlns:a16="http://schemas.microsoft.com/office/drawing/2014/main" id="{4F9B6060-3D3A-4C8D-8D8F-338661C5E1F8}"/>
                  </a:ext>
                </a:extLst>
              </p:cNvPr>
              <p:cNvSpPr>
                <a:spLocks noChangeArrowheads="1"/>
              </p:cNvSpPr>
              <p:nvPr/>
            </p:nvSpPr>
            <p:spPr bwMode="auto">
              <a:xfrm>
                <a:off x="3967" y="952"/>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1" name="Rectangle 40">
                <a:extLst>
                  <a:ext uri="{FF2B5EF4-FFF2-40B4-BE49-F238E27FC236}">
                    <a16:creationId xmlns:a16="http://schemas.microsoft.com/office/drawing/2014/main" id="{4D908BF1-F956-4CFF-ADFC-9AE7A4A058B2}"/>
                  </a:ext>
                </a:extLst>
              </p:cNvPr>
              <p:cNvSpPr>
                <a:spLocks noChangeArrowheads="1"/>
              </p:cNvSpPr>
              <p:nvPr/>
            </p:nvSpPr>
            <p:spPr bwMode="auto">
              <a:xfrm>
                <a:off x="4066"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2" name="Rectangle 41">
                <a:extLst>
                  <a:ext uri="{FF2B5EF4-FFF2-40B4-BE49-F238E27FC236}">
                    <a16:creationId xmlns:a16="http://schemas.microsoft.com/office/drawing/2014/main" id="{90A406B9-F603-44B3-B15E-3CF766A6C0C1}"/>
                  </a:ext>
                </a:extLst>
              </p:cNvPr>
              <p:cNvSpPr>
                <a:spLocks noChangeArrowheads="1"/>
              </p:cNvSpPr>
              <p:nvPr/>
            </p:nvSpPr>
            <p:spPr bwMode="auto">
              <a:xfrm>
                <a:off x="4164"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3" name="Rectangle 42">
                <a:extLst>
                  <a:ext uri="{FF2B5EF4-FFF2-40B4-BE49-F238E27FC236}">
                    <a16:creationId xmlns:a16="http://schemas.microsoft.com/office/drawing/2014/main" id="{B057F98E-5443-4608-8254-F91508509A7C}"/>
                  </a:ext>
                </a:extLst>
              </p:cNvPr>
              <p:cNvSpPr>
                <a:spLocks noChangeArrowheads="1"/>
              </p:cNvSpPr>
              <p:nvPr/>
            </p:nvSpPr>
            <p:spPr bwMode="auto">
              <a:xfrm>
                <a:off x="4263" y="952"/>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4" name="Rectangle 43">
                <a:extLst>
                  <a:ext uri="{FF2B5EF4-FFF2-40B4-BE49-F238E27FC236}">
                    <a16:creationId xmlns:a16="http://schemas.microsoft.com/office/drawing/2014/main" id="{67B19194-F15D-4B27-B595-C6DC333C8B99}"/>
                  </a:ext>
                </a:extLst>
              </p:cNvPr>
              <p:cNvSpPr>
                <a:spLocks noChangeArrowheads="1"/>
              </p:cNvSpPr>
              <p:nvPr/>
            </p:nvSpPr>
            <p:spPr bwMode="auto">
              <a:xfrm>
                <a:off x="3967" y="1079"/>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5" name="Rectangle 44">
                <a:extLst>
                  <a:ext uri="{FF2B5EF4-FFF2-40B4-BE49-F238E27FC236}">
                    <a16:creationId xmlns:a16="http://schemas.microsoft.com/office/drawing/2014/main" id="{5432D269-66F6-4FB3-BE80-F0B9CB8AECB3}"/>
                  </a:ext>
                </a:extLst>
              </p:cNvPr>
              <p:cNvSpPr>
                <a:spLocks noChangeArrowheads="1"/>
              </p:cNvSpPr>
              <p:nvPr/>
            </p:nvSpPr>
            <p:spPr bwMode="auto">
              <a:xfrm>
                <a:off x="4066" y="1079"/>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6" name="Rectangle 45">
                <a:extLst>
                  <a:ext uri="{FF2B5EF4-FFF2-40B4-BE49-F238E27FC236}">
                    <a16:creationId xmlns:a16="http://schemas.microsoft.com/office/drawing/2014/main" id="{0B7B996C-B048-4394-A5BD-42427BF0467E}"/>
                  </a:ext>
                </a:extLst>
              </p:cNvPr>
              <p:cNvSpPr>
                <a:spLocks noChangeArrowheads="1"/>
              </p:cNvSpPr>
              <p:nvPr/>
            </p:nvSpPr>
            <p:spPr bwMode="auto">
              <a:xfrm>
                <a:off x="4164" y="1079"/>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7" name="Rectangle 46">
                <a:extLst>
                  <a:ext uri="{FF2B5EF4-FFF2-40B4-BE49-F238E27FC236}">
                    <a16:creationId xmlns:a16="http://schemas.microsoft.com/office/drawing/2014/main" id="{E55A1424-E0B7-49F9-9B90-84429C49FB41}"/>
                  </a:ext>
                </a:extLst>
              </p:cNvPr>
              <p:cNvSpPr>
                <a:spLocks noChangeArrowheads="1"/>
              </p:cNvSpPr>
              <p:nvPr/>
            </p:nvSpPr>
            <p:spPr bwMode="auto">
              <a:xfrm>
                <a:off x="4263" y="1079"/>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8" name="Rectangle 47">
                <a:extLst>
                  <a:ext uri="{FF2B5EF4-FFF2-40B4-BE49-F238E27FC236}">
                    <a16:creationId xmlns:a16="http://schemas.microsoft.com/office/drawing/2014/main" id="{B7B65C64-40CF-45B4-B8DD-4A228A7AEB71}"/>
                  </a:ext>
                </a:extLst>
              </p:cNvPr>
              <p:cNvSpPr>
                <a:spLocks noChangeArrowheads="1"/>
              </p:cNvSpPr>
              <p:nvPr/>
            </p:nvSpPr>
            <p:spPr bwMode="auto">
              <a:xfrm>
                <a:off x="3967" y="1210"/>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49" name="Rectangle 48">
                <a:extLst>
                  <a:ext uri="{FF2B5EF4-FFF2-40B4-BE49-F238E27FC236}">
                    <a16:creationId xmlns:a16="http://schemas.microsoft.com/office/drawing/2014/main" id="{8F666AAB-7677-47FA-B8BD-5C36A17F6E04}"/>
                  </a:ext>
                </a:extLst>
              </p:cNvPr>
              <p:cNvSpPr>
                <a:spLocks noChangeArrowheads="1"/>
              </p:cNvSpPr>
              <p:nvPr/>
            </p:nvSpPr>
            <p:spPr bwMode="auto">
              <a:xfrm>
                <a:off x="4066" y="1210"/>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0" name="Rectangle 49">
                <a:extLst>
                  <a:ext uri="{FF2B5EF4-FFF2-40B4-BE49-F238E27FC236}">
                    <a16:creationId xmlns:a16="http://schemas.microsoft.com/office/drawing/2014/main" id="{01757A01-9B78-4784-88E6-E8449124C785}"/>
                  </a:ext>
                </a:extLst>
              </p:cNvPr>
              <p:cNvSpPr>
                <a:spLocks noChangeArrowheads="1"/>
              </p:cNvSpPr>
              <p:nvPr/>
            </p:nvSpPr>
            <p:spPr bwMode="auto">
              <a:xfrm>
                <a:off x="4164" y="1210"/>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1" name="Rectangle 31">
                <a:extLst>
                  <a:ext uri="{FF2B5EF4-FFF2-40B4-BE49-F238E27FC236}">
                    <a16:creationId xmlns:a16="http://schemas.microsoft.com/office/drawing/2014/main" id="{48D24201-5C6B-487F-8A3C-C8EC95B454AF}"/>
                  </a:ext>
                </a:extLst>
              </p:cNvPr>
              <p:cNvSpPr>
                <a:spLocks noChangeArrowheads="1"/>
              </p:cNvSpPr>
              <p:nvPr/>
            </p:nvSpPr>
            <p:spPr bwMode="auto">
              <a:xfrm>
                <a:off x="4263" y="1210"/>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2" name="Rectangle 32">
                <a:extLst>
                  <a:ext uri="{FF2B5EF4-FFF2-40B4-BE49-F238E27FC236}">
                    <a16:creationId xmlns:a16="http://schemas.microsoft.com/office/drawing/2014/main" id="{466D8C84-E31D-4D71-8903-36EE94E3827D}"/>
                  </a:ext>
                </a:extLst>
              </p:cNvPr>
              <p:cNvSpPr>
                <a:spLocks noChangeArrowheads="1"/>
              </p:cNvSpPr>
              <p:nvPr/>
            </p:nvSpPr>
            <p:spPr bwMode="auto">
              <a:xfrm>
                <a:off x="3967" y="1337"/>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3" name="Rectangle 33">
                <a:extLst>
                  <a:ext uri="{FF2B5EF4-FFF2-40B4-BE49-F238E27FC236}">
                    <a16:creationId xmlns:a16="http://schemas.microsoft.com/office/drawing/2014/main" id="{687FD8EF-BA94-4E7A-A02B-60AC2D427AF8}"/>
                  </a:ext>
                </a:extLst>
              </p:cNvPr>
              <p:cNvSpPr>
                <a:spLocks noChangeArrowheads="1"/>
              </p:cNvSpPr>
              <p:nvPr/>
            </p:nvSpPr>
            <p:spPr bwMode="auto">
              <a:xfrm>
                <a:off x="4066" y="1337"/>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4" name="Rectangle 34">
                <a:extLst>
                  <a:ext uri="{FF2B5EF4-FFF2-40B4-BE49-F238E27FC236}">
                    <a16:creationId xmlns:a16="http://schemas.microsoft.com/office/drawing/2014/main" id="{EF8063E0-99F4-4D46-AF2A-A9765D923C0D}"/>
                  </a:ext>
                </a:extLst>
              </p:cNvPr>
              <p:cNvSpPr>
                <a:spLocks noChangeArrowheads="1"/>
              </p:cNvSpPr>
              <p:nvPr/>
            </p:nvSpPr>
            <p:spPr bwMode="auto">
              <a:xfrm>
                <a:off x="4164" y="1337"/>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5" name="Rectangle 35">
                <a:extLst>
                  <a:ext uri="{FF2B5EF4-FFF2-40B4-BE49-F238E27FC236}">
                    <a16:creationId xmlns:a16="http://schemas.microsoft.com/office/drawing/2014/main" id="{BA438163-4604-448E-A573-04C29EF6D9D1}"/>
                  </a:ext>
                </a:extLst>
              </p:cNvPr>
              <p:cNvSpPr>
                <a:spLocks noChangeArrowheads="1"/>
              </p:cNvSpPr>
              <p:nvPr/>
            </p:nvSpPr>
            <p:spPr bwMode="auto">
              <a:xfrm>
                <a:off x="4263" y="1337"/>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6" name="Rectangle 36">
                <a:extLst>
                  <a:ext uri="{FF2B5EF4-FFF2-40B4-BE49-F238E27FC236}">
                    <a16:creationId xmlns:a16="http://schemas.microsoft.com/office/drawing/2014/main" id="{3243F0CB-FCD2-4B42-9AFB-7398BEC893E3}"/>
                  </a:ext>
                </a:extLst>
              </p:cNvPr>
              <p:cNvSpPr>
                <a:spLocks noChangeArrowheads="1"/>
              </p:cNvSpPr>
              <p:nvPr/>
            </p:nvSpPr>
            <p:spPr bwMode="auto">
              <a:xfrm>
                <a:off x="3967" y="1468"/>
                <a:ext cx="46"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7" name="Rectangle 37">
                <a:extLst>
                  <a:ext uri="{FF2B5EF4-FFF2-40B4-BE49-F238E27FC236}">
                    <a16:creationId xmlns:a16="http://schemas.microsoft.com/office/drawing/2014/main" id="{1B87FB58-DB1C-4E99-9CCB-4A455135CE9B}"/>
                  </a:ext>
                </a:extLst>
              </p:cNvPr>
              <p:cNvSpPr>
                <a:spLocks noChangeArrowheads="1"/>
              </p:cNvSpPr>
              <p:nvPr/>
            </p:nvSpPr>
            <p:spPr bwMode="auto">
              <a:xfrm>
                <a:off x="4066"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8" name="Rectangle 38">
                <a:extLst>
                  <a:ext uri="{FF2B5EF4-FFF2-40B4-BE49-F238E27FC236}">
                    <a16:creationId xmlns:a16="http://schemas.microsoft.com/office/drawing/2014/main" id="{275BA9C4-B32F-4022-904D-553C71DDC1D9}"/>
                  </a:ext>
                </a:extLst>
              </p:cNvPr>
              <p:cNvSpPr>
                <a:spLocks noChangeArrowheads="1"/>
              </p:cNvSpPr>
              <p:nvPr/>
            </p:nvSpPr>
            <p:spPr bwMode="auto">
              <a:xfrm>
                <a:off x="4164" y="1468"/>
                <a:ext cx="46"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59" name="Rectangle 39">
                <a:extLst>
                  <a:ext uri="{FF2B5EF4-FFF2-40B4-BE49-F238E27FC236}">
                    <a16:creationId xmlns:a16="http://schemas.microsoft.com/office/drawing/2014/main" id="{59911D52-DF2B-4C25-B62A-52EA158C78FE}"/>
                  </a:ext>
                </a:extLst>
              </p:cNvPr>
              <p:cNvSpPr>
                <a:spLocks noChangeArrowheads="1"/>
              </p:cNvSpPr>
              <p:nvPr/>
            </p:nvSpPr>
            <p:spPr bwMode="auto">
              <a:xfrm>
                <a:off x="4263"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0" name="Rectangle 40">
                <a:extLst>
                  <a:ext uri="{FF2B5EF4-FFF2-40B4-BE49-F238E27FC236}">
                    <a16:creationId xmlns:a16="http://schemas.microsoft.com/office/drawing/2014/main" id="{4358EB96-7060-4338-99C3-2A9F31C74631}"/>
                  </a:ext>
                </a:extLst>
              </p:cNvPr>
              <p:cNvSpPr>
                <a:spLocks noChangeArrowheads="1"/>
              </p:cNvSpPr>
              <p:nvPr/>
            </p:nvSpPr>
            <p:spPr bwMode="auto">
              <a:xfrm>
                <a:off x="3630" y="1468"/>
                <a:ext cx="45" cy="84"/>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1" name="Rectangle 41">
                <a:extLst>
                  <a:ext uri="{FF2B5EF4-FFF2-40B4-BE49-F238E27FC236}">
                    <a16:creationId xmlns:a16="http://schemas.microsoft.com/office/drawing/2014/main" id="{7BE45295-4BA7-445C-B954-68712A82CB7B}"/>
                  </a:ext>
                </a:extLst>
              </p:cNvPr>
              <p:cNvSpPr>
                <a:spLocks noChangeArrowheads="1"/>
              </p:cNvSpPr>
              <p:nvPr/>
            </p:nvSpPr>
            <p:spPr bwMode="auto">
              <a:xfrm>
                <a:off x="3728"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2" name="Rectangle 42">
                <a:extLst>
                  <a:ext uri="{FF2B5EF4-FFF2-40B4-BE49-F238E27FC236}">
                    <a16:creationId xmlns:a16="http://schemas.microsoft.com/office/drawing/2014/main" id="{35949702-7941-4EF9-83EA-112707B27696}"/>
                  </a:ext>
                </a:extLst>
              </p:cNvPr>
              <p:cNvSpPr>
                <a:spLocks noChangeArrowheads="1"/>
              </p:cNvSpPr>
              <p:nvPr/>
            </p:nvSpPr>
            <p:spPr bwMode="auto">
              <a:xfrm>
                <a:off x="3830" y="1468"/>
                <a:ext cx="46" cy="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3" name="Rectangle 43">
                <a:extLst>
                  <a:ext uri="{FF2B5EF4-FFF2-40B4-BE49-F238E27FC236}">
                    <a16:creationId xmlns:a16="http://schemas.microsoft.com/office/drawing/2014/main" id="{401BA3A7-826C-49F7-9353-1DA6CD540D2B}"/>
                  </a:ext>
                </a:extLst>
              </p:cNvPr>
              <p:cNvSpPr>
                <a:spLocks noChangeArrowheads="1"/>
              </p:cNvSpPr>
              <p:nvPr/>
            </p:nvSpPr>
            <p:spPr bwMode="auto">
              <a:xfrm>
                <a:off x="3630" y="1595"/>
                <a:ext cx="45"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4" name="Rectangle 44">
                <a:extLst>
                  <a:ext uri="{FF2B5EF4-FFF2-40B4-BE49-F238E27FC236}">
                    <a16:creationId xmlns:a16="http://schemas.microsoft.com/office/drawing/2014/main" id="{0A295C39-11E7-42F4-AB85-F346BA93D601}"/>
                  </a:ext>
                </a:extLst>
              </p:cNvPr>
              <p:cNvSpPr>
                <a:spLocks noChangeArrowheads="1"/>
              </p:cNvSpPr>
              <p:nvPr/>
            </p:nvSpPr>
            <p:spPr bwMode="auto">
              <a:xfrm>
                <a:off x="3728"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5" name="Rectangle 45">
                <a:extLst>
                  <a:ext uri="{FF2B5EF4-FFF2-40B4-BE49-F238E27FC236}">
                    <a16:creationId xmlns:a16="http://schemas.microsoft.com/office/drawing/2014/main" id="{E992A73B-AE33-4D2E-A17A-D7E6DA702FE2}"/>
                  </a:ext>
                </a:extLst>
              </p:cNvPr>
              <p:cNvSpPr>
                <a:spLocks noChangeArrowheads="1"/>
              </p:cNvSpPr>
              <p:nvPr/>
            </p:nvSpPr>
            <p:spPr bwMode="auto">
              <a:xfrm>
                <a:off x="3830"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6" name="Rectangle 46">
                <a:extLst>
                  <a:ext uri="{FF2B5EF4-FFF2-40B4-BE49-F238E27FC236}">
                    <a16:creationId xmlns:a16="http://schemas.microsoft.com/office/drawing/2014/main" id="{39C10885-2B13-4DC7-919D-D34068E4B66A}"/>
                  </a:ext>
                </a:extLst>
              </p:cNvPr>
              <p:cNvSpPr>
                <a:spLocks noChangeArrowheads="1"/>
              </p:cNvSpPr>
              <p:nvPr/>
            </p:nvSpPr>
            <p:spPr bwMode="auto">
              <a:xfrm>
                <a:off x="3967"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7" name="Rectangle 47">
                <a:extLst>
                  <a:ext uri="{FF2B5EF4-FFF2-40B4-BE49-F238E27FC236}">
                    <a16:creationId xmlns:a16="http://schemas.microsoft.com/office/drawing/2014/main" id="{1ED833B5-0E46-4207-A7B2-1C5A65D6B46A}"/>
                  </a:ext>
                </a:extLst>
              </p:cNvPr>
              <p:cNvSpPr>
                <a:spLocks noChangeArrowheads="1"/>
              </p:cNvSpPr>
              <p:nvPr/>
            </p:nvSpPr>
            <p:spPr bwMode="auto">
              <a:xfrm>
                <a:off x="4066"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8" name="Rectangle 48">
                <a:extLst>
                  <a:ext uri="{FF2B5EF4-FFF2-40B4-BE49-F238E27FC236}">
                    <a16:creationId xmlns:a16="http://schemas.microsoft.com/office/drawing/2014/main" id="{955AA179-384A-4514-B0BC-36D871C05ED2}"/>
                  </a:ext>
                </a:extLst>
              </p:cNvPr>
              <p:cNvSpPr>
                <a:spLocks noChangeArrowheads="1"/>
              </p:cNvSpPr>
              <p:nvPr/>
            </p:nvSpPr>
            <p:spPr bwMode="auto">
              <a:xfrm>
                <a:off x="4164" y="1595"/>
                <a:ext cx="46" cy="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69" name="Rectangle 49">
                <a:extLst>
                  <a:ext uri="{FF2B5EF4-FFF2-40B4-BE49-F238E27FC236}">
                    <a16:creationId xmlns:a16="http://schemas.microsoft.com/office/drawing/2014/main" id="{201A4C4A-9980-4212-B6B1-7EB0AA2307BC}"/>
                  </a:ext>
                </a:extLst>
              </p:cNvPr>
              <p:cNvSpPr>
                <a:spLocks noChangeArrowheads="1"/>
              </p:cNvSpPr>
              <p:nvPr/>
            </p:nvSpPr>
            <p:spPr bwMode="auto">
              <a:xfrm>
                <a:off x="4263" y="1595"/>
                <a:ext cx="46" cy="8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70" name="Rectangle 50">
                <a:extLst>
                  <a:ext uri="{FF2B5EF4-FFF2-40B4-BE49-F238E27FC236}">
                    <a16:creationId xmlns:a16="http://schemas.microsoft.com/office/drawing/2014/main" id="{420D7AC2-E044-4005-B8A1-452739A270FC}"/>
                  </a:ext>
                </a:extLst>
              </p:cNvPr>
              <p:cNvSpPr>
                <a:spLocks noChangeArrowheads="1"/>
              </p:cNvSpPr>
              <p:nvPr/>
            </p:nvSpPr>
            <p:spPr bwMode="auto">
              <a:xfrm>
                <a:off x="4164" y="521"/>
                <a:ext cx="145" cy="8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sp>
            <p:nvSpPr>
              <p:cNvPr id="71" name="Rectangle 51">
                <a:extLst>
                  <a:ext uri="{FF2B5EF4-FFF2-40B4-BE49-F238E27FC236}">
                    <a16:creationId xmlns:a16="http://schemas.microsoft.com/office/drawing/2014/main" id="{5EAE7F97-49D4-4F14-864F-F3694036998B}"/>
                  </a:ext>
                </a:extLst>
              </p:cNvPr>
              <p:cNvSpPr>
                <a:spLocks noChangeArrowheads="1"/>
              </p:cNvSpPr>
              <p:nvPr/>
            </p:nvSpPr>
            <p:spPr bwMode="auto">
              <a:xfrm>
                <a:off x="4013" y="466"/>
                <a:ext cx="27" cy="14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961"/>
              </a:p>
            </p:txBody>
          </p:sp>
        </p:grpSp>
        <p:pic>
          <p:nvPicPr>
            <p:cNvPr id="86" name="Graphic 85">
              <a:extLst>
                <a:ext uri="{FF2B5EF4-FFF2-40B4-BE49-F238E27FC236}">
                  <a16:creationId xmlns:a16="http://schemas.microsoft.com/office/drawing/2014/main" id="{F991E010-EDF1-43C7-B8D3-7EEFB62437F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2546" y="3304532"/>
              <a:ext cx="661589" cy="661589"/>
            </a:xfrm>
            <a:prstGeom prst="rect">
              <a:avLst/>
            </a:prstGeom>
          </p:spPr>
        </p:pic>
        <p:cxnSp>
          <p:nvCxnSpPr>
            <p:cNvPr id="88" name="Connector: Elbow 87">
              <a:extLst>
                <a:ext uri="{FF2B5EF4-FFF2-40B4-BE49-F238E27FC236}">
                  <a16:creationId xmlns:a16="http://schemas.microsoft.com/office/drawing/2014/main" id="{84C77A63-EEE0-4C74-8BD5-0A9C4E4D0B74}"/>
                </a:ext>
              </a:extLst>
            </p:cNvPr>
            <p:cNvCxnSpPr>
              <a:stCxn id="73" idx="3"/>
              <a:endCxn id="86" idx="1"/>
            </p:cNvCxnSpPr>
            <p:nvPr/>
          </p:nvCxnSpPr>
          <p:spPr>
            <a:xfrm>
              <a:off x="6474997" y="3092153"/>
              <a:ext cx="2267549" cy="543174"/>
            </a:xfrm>
            <a:prstGeom prst="bentConnector3">
              <a:avLst>
                <a:gd name="adj1" fmla="val 4148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8FA0C2B6-0F19-4991-BF3E-B64FE7FEC1BD}"/>
                </a:ext>
              </a:extLst>
            </p:cNvPr>
            <p:cNvSpPr txBox="1"/>
            <p:nvPr/>
          </p:nvSpPr>
          <p:spPr>
            <a:xfrm>
              <a:off x="7317990" y="1818431"/>
              <a:ext cx="1755350" cy="400110"/>
            </a:xfrm>
            <a:prstGeom prst="rect">
              <a:avLst/>
            </a:prstGeom>
            <a:noFill/>
          </p:spPr>
          <p:txBody>
            <a:bodyPr wrap="square">
              <a:spAutoFit/>
            </a:bodyPr>
            <a:lstStyle/>
            <a:p>
              <a:r>
                <a:rPr lang="en-US" sz="1961" dirty="0"/>
                <a:t>Point-to-Site </a:t>
              </a:r>
            </a:p>
          </p:txBody>
        </p:sp>
        <p:grpSp>
          <p:nvGrpSpPr>
            <p:cNvPr id="103" name="Group 102">
              <a:extLst>
                <a:ext uri="{FF2B5EF4-FFF2-40B4-BE49-F238E27FC236}">
                  <a16:creationId xmlns:a16="http://schemas.microsoft.com/office/drawing/2014/main" id="{18BD03B4-9F0B-488B-9080-EAB8A9C5A5DC}"/>
                </a:ext>
              </a:extLst>
            </p:cNvPr>
            <p:cNvGrpSpPr/>
            <p:nvPr/>
          </p:nvGrpSpPr>
          <p:grpSpPr>
            <a:xfrm>
              <a:off x="9220043" y="1889441"/>
              <a:ext cx="1256837" cy="650574"/>
              <a:chOff x="8888628" y="3497262"/>
              <a:chExt cx="1256837" cy="650574"/>
            </a:xfrm>
          </p:grpSpPr>
          <p:pic>
            <p:nvPicPr>
              <p:cNvPr id="94" name="Picture 93">
                <a:extLst>
                  <a:ext uri="{FF2B5EF4-FFF2-40B4-BE49-F238E27FC236}">
                    <a16:creationId xmlns:a16="http://schemas.microsoft.com/office/drawing/2014/main" id="{8B237E94-E3C2-49C5-8389-646A95814313}"/>
                  </a:ext>
                </a:extLst>
              </p:cNvPr>
              <p:cNvPicPr>
                <a:picLocks noChangeAspect="1"/>
              </p:cNvPicPr>
              <p:nvPr/>
            </p:nvPicPr>
            <p:blipFill>
              <a:blip r:embed="rId9"/>
              <a:stretch>
                <a:fillRect/>
              </a:stretch>
            </p:blipFill>
            <p:spPr>
              <a:xfrm>
                <a:off x="9320708" y="3497262"/>
                <a:ext cx="824757" cy="562924"/>
              </a:xfrm>
              <a:prstGeom prst="rect">
                <a:avLst/>
              </a:prstGeom>
            </p:spPr>
          </p:pic>
          <p:pic>
            <p:nvPicPr>
              <p:cNvPr id="96" name="Picture 95">
                <a:extLst>
                  <a:ext uri="{FF2B5EF4-FFF2-40B4-BE49-F238E27FC236}">
                    <a16:creationId xmlns:a16="http://schemas.microsoft.com/office/drawing/2014/main" id="{A93833D7-09DC-46AA-AEFF-6A88163A392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8628" y="3533905"/>
                <a:ext cx="524240" cy="613931"/>
              </a:xfrm>
              <a:prstGeom prst="rect">
                <a:avLst/>
              </a:prstGeom>
            </p:spPr>
          </p:pic>
        </p:grpSp>
        <p:cxnSp>
          <p:nvCxnSpPr>
            <p:cNvPr id="98" name="Connector: Elbow 97">
              <a:extLst>
                <a:ext uri="{FF2B5EF4-FFF2-40B4-BE49-F238E27FC236}">
                  <a16:creationId xmlns:a16="http://schemas.microsoft.com/office/drawing/2014/main" id="{EF69B587-A50D-47DD-86C8-B0853358ACFD}"/>
                </a:ext>
              </a:extLst>
            </p:cNvPr>
            <p:cNvCxnSpPr>
              <a:cxnSpLocks/>
              <a:stCxn id="73" idx="3"/>
              <a:endCxn id="96" idx="1"/>
            </p:cNvCxnSpPr>
            <p:nvPr/>
          </p:nvCxnSpPr>
          <p:spPr>
            <a:xfrm flipV="1">
              <a:off x="6474997" y="2233050"/>
              <a:ext cx="2745046" cy="859103"/>
            </a:xfrm>
            <a:prstGeom prst="bentConnector3">
              <a:avLst>
                <a:gd name="adj1" fmla="val 344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2C4BF66-1BF9-408D-A6BB-5CAEC7D0F8AA}"/>
                </a:ext>
              </a:extLst>
            </p:cNvPr>
            <p:cNvSpPr txBox="1"/>
            <p:nvPr/>
          </p:nvSpPr>
          <p:spPr>
            <a:xfrm>
              <a:off x="7301225" y="3647074"/>
              <a:ext cx="1665511" cy="400110"/>
            </a:xfrm>
            <a:prstGeom prst="rect">
              <a:avLst/>
            </a:prstGeom>
            <a:noFill/>
          </p:spPr>
          <p:txBody>
            <a:bodyPr wrap="square">
              <a:spAutoFit/>
            </a:bodyPr>
            <a:lstStyle/>
            <a:p>
              <a:r>
                <a:rPr lang="en-US" sz="1961" dirty="0"/>
                <a:t>Site-to-Site </a:t>
              </a:r>
            </a:p>
          </p:txBody>
        </p:sp>
      </p:grpSp>
      <p:sp>
        <p:nvSpPr>
          <p:cNvPr id="11" name="Freeform: Shape 10">
            <a:extLst>
              <a:ext uri="{FF2B5EF4-FFF2-40B4-BE49-F238E27FC236}">
                <a16:creationId xmlns:a16="http://schemas.microsoft.com/office/drawing/2014/main" id="{79986F28-AA07-40CE-87D6-BC88661A2361}"/>
              </a:ext>
            </a:extLst>
          </p:cNvPr>
          <p:cNvSpPr/>
          <p:nvPr/>
        </p:nvSpPr>
        <p:spPr>
          <a:xfrm>
            <a:off x="440664" y="4701975"/>
            <a:ext cx="3683191" cy="1335850"/>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1961" dirty="0">
                <a:solidFill>
                  <a:schemeClr val="tx1"/>
                </a:solidFill>
              </a:rPr>
              <a:t>VNet-to-VNet connections connect Azure virtual networks – VNet peering or custom</a:t>
            </a:r>
          </a:p>
        </p:txBody>
      </p:sp>
      <p:sp>
        <p:nvSpPr>
          <p:cNvPr id="12" name="Freeform: Shape 11">
            <a:extLst>
              <a:ext uri="{FF2B5EF4-FFF2-40B4-BE49-F238E27FC236}">
                <a16:creationId xmlns:a16="http://schemas.microsoft.com/office/drawing/2014/main" id="{53055D80-C25A-40B6-B426-946680177531}"/>
              </a:ext>
            </a:extLst>
          </p:cNvPr>
          <p:cNvSpPr/>
          <p:nvPr/>
        </p:nvSpPr>
        <p:spPr>
          <a:xfrm>
            <a:off x="4254405" y="4701974"/>
            <a:ext cx="3683191" cy="1335850"/>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1961" dirty="0">
                <a:solidFill>
                  <a:schemeClr val="tx1"/>
                </a:solidFill>
              </a:rPr>
              <a:t>Point-to-Site (User VPN) connections connect individual devices to Azure virtual networks</a:t>
            </a:r>
          </a:p>
        </p:txBody>
      </p:sp>
      <p:sp>
        <p:nvSpPr>
          <p:cNvPr id="8" name="Freeform: Shape 7">
            <a:extLst>
              <a:ext uri="{FF2B5EF4-FFF2-40B4-BE49-F238E27FC236}">
                <a16:creationId xmlns:a16="http://schemas.microsoft.com/office/drawing/2014/main" id="{D8C96F80-31A9-4368-B1B3-CD285D344AC1}"/>
              </a:ext>
            </a:extLst>
          </p:cNvPr>
          <p:cNvSpPr/>
          <p:nvPr/>
        </p:nvSpPr>
        <p:spPr>
          <a:xfrm>
            <a:off x="8105208" y="4679738"/>
            <a:ext cx="3683191" cy="1335850"/>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1961" dirty="0">
                <a:solidFill>
                  <a:schemeClr val="tx1"/>
                </a:solidFill>
              </a:rPr>
              <a:t>Site-to-Site connections connect on-premises datacenters to Azure </a:t>
            </a:r>
            <a:br>
              <a:rPr lang="en-US" sz="1961" dirty="0">
                <a:solidFill>
                  <a:schemeClr val="tx1"/>
                </a:solidFill>
              </a:rPr>
            </a:br>
            <a:r>
              <a:rPr lang="en-US" sz="1961" dirty="0">
                <a:solidFill>
                  <a:schemeClr val="tx1"/>
                </a:solidFill>
              </a:rPr>
              <a:t>virtual networks</a:t>
            </a:r>
          </a:p>
        </p:txBody>
      </p:sp>
      <p:sp>
        <p:nvSpPr>
          <p:cNvPr id="5" name="Rectangle 4">
            <a:extLst>
              <a:ext uri="{FF2B5EF4-FFF2-40B4-BE49-F238E27FC236}">
                <a16:creationId xmlns:a16="http://schemas.microsoft.com/office/drawing/2014/main" id="{76B7D018-6300-4013-9D3C-C3068AF25DC5}"/>
              </a:ext>
              <a:ext uri="{C183D7F6-B498-43B3-948B-1728B52AA6E4}">
                <adec:decorative xmlns:adec="http://schemas.microsoft.com/office/drawing/2017/decorative" val="1"/>
              </a:ext>
            </a:extLst>
          </p:cNvPr>
          <p:cNvSpPr/>
          <p:nvPr/>
        </p:nvSpPr>
        <p:spPr bwMode="auto">
          <a:xfrm>
            <a:off x="418644" y="1169263"/>
            <a:ext cx="11354714" cy="3330468"/>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705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12B8-9C08-4602-BD8B-DA05B13319B1}"/>
              </a:ext>
            </a:extLst>
          </p:cNvPr>
          <p:cNvSpPr>
            <a:spLocks noGrp="1"/>
          </p:cNvSpPr>
          <p:nvPr>
            <p:ph type="title"/>
          </p:nvPr>
        </p:nvSpPr>
        <p:spPr/>
        <p:txBody>
          <a:bodyPr/>
          <a:lstStyle/>
          <a:p>
            <a:r>
              <a:rPr lang="en-HK" dirty="0"/>
              <a:t>Site-To-Site VPN</a:t>
            </a:r>
          </a:p>
        </p:txBody>
      </p:sp>
      <p:pic>
        <p:nvPicPr>
          <p:cNvPr id="4" name="Picture 3">
            <a:extLst>
              <a:ext uri="{FF2B5EF4-FFF2-40B4-BE49-F238E27FC236}">
                <a16:creationId xmlns:a16="http://schemas.microsoft.com/office/drawing/2014/main" id="{4EF0A5BE-F857-4266-833F-E33388695598}"/>
              </a:ext>
            </a:extLst>
          </p:cNvPr>
          <p:cNvPicPr>
            <a:picLocks noChangeAspect="1"/>
          </p:cNvPicPr>
          <p:nvPr/>
        </p:nvPicPr>
        <p:blipFill>
          <a:blip r:embed="rId2"/>
          <a:stretch>
            <a:fillRect/>
          </a:stretch>
        </p:blipFill>
        <p:spPr>
          <a:xfrm>
            <a:off x="6089277" y="3793867"/>
            <a:ext cx="5942013" cy="2675059"/>
          </a:xfrm>
          <a:prstGeom prst="rect">
            <a:avLst/>
          </a:prstGeom>
        </p:spPr>
      </p:pic>
      <p:sp>
        <p:nvSpPr>
          <p:cNvPr id="5" name="Text Placeholder 5">
            <a:extLst>
              <a:ext uri="{FF2B5EF4-FFF2-40B4-BE49-F238E27FC236}">
                <a16:creationId xmlns:a16="http://schemas.microsoft.com/office/drawing/2014/main" id="{1C71E5D5-FF0E-4C24-8670-8F9DE3734DFE}"/>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r>
              <a:rPr lang="en-US" dirty="0"/>
              <a:t>Connection over IPsec/IKE (IKEv1 or IKEv2) VPN tunnel</a:t>
            </a:r>
          </a:p>
          <a:p>
            <a:pPr marL="342900" indent="-342900">
              <a:lnSpc>
                <a:spcPct val="114000"/>
              </a:lnSpc>
              <a:buFont typeface="Arial" panose="020B0604020202020204" pitchFamily="34" charset="0"/>
              <a:buChar char="•"/>
            </a:pPr>
            <a:r>
              <a:rPr lang="en-US" dirty="0"/>
              <a:t>For cross-premises and hybrid configurations</a:t>
            </a:r>
          </a:p>
          <a:p>
            <a:pPr marL="342900" indent="-342900">
              <a:lnSpc>
                <a:spcPct val="114000"/>
              </a:lnSpc>
              <a:buFont typeface="Arial" panose="020B0604020202020204" pitchFamily="34" charset="0"/>
              <a:buChar char="•"/>
            </a:pPr>
            <a:r>
              <a:rPr lang="en-US" dirty="0"/>
              <a:t>Requires a VPN device located on-premises</a:t>
            </a:r>
            <a:br>
              <a:rPr lang="en-US" dirty="0"/>
            </a:br>
            <a:r>
              <a:rPr lang="en-US" dirty="0">
                <a:hlinkClick r:id="rId3"/>
              </a:rPr>
              <a:t>Device List</a:t>
            </a:r>
            <a:endParaRPr lang="en-US" dirty="0"/>
          </a:p>
          <a:p>
            <a:pPr marL="342900" indent="-342900">
              <a:lnSpc>
                <a:spcPct val="114000"/>
              </a:lnSpc>
              <a:buFont typeface="Arial" panose="020B0604020202020204" pitchFamily="34" charset="0"/>
              <a:buChar char="•"/>
            </a:pPr>
            <a:r>
              <a:rPr lang="en-US" dirty="0"/>
              <a:t>Can be Active/Passive or Active/Active Config.</a:t>
            </a:r>
          </a:p>
          <a:p>
            <a:pPr marL="342900" indent="-342900">
              <a:lnSpc>
                <a:spcPct val="114000"/>
              </a:lnSpc>
              <a:buFont typeface="Arial" panose="020B0604020202020204" pitchFamily="34" charset="0"/>
              <a:buChar char="•"/>
            </a:pPr>
            <a:r>
              <a:rPr lang="en-US" dirty="0"/>
              <a:t>Active/Active is recommended, using two public Ips</a:t>
            </a:r>
          </a:p>
          <a:p>
            <a:pPr marL="342900" indent="-342900">
              <a:lnSpc>
                <a:spcPct val="114000"/>
              </a:lnSpc>
              <a:buFont typeface="Arial" panose="020B0604020202020204" pitchFamily="34" charset="0"/>
              <a:buChar char="•"/>
            </a:pPr>
            <a:r>
              <a:rPr lang="en-US" dirty="0"/>
              <a:t>Data flowing through both tunnels</a:t>
            </a:r>
          </a:p>
          <a:p>
            <a:pPr marL="342900" indent="-342900">
              <a:lnSpc>
                <a:spcPct val="114000"/>
              </a:lnSpc>
              <a:buFont typeface="Arial" panose="020B0604020202020204" pitchFamily="34" charset="0"/>
              <a:buChar char="•"/>
            </a:pPr>
            <a:r>
              <a:rPr lang="en-US" dirty="0"/>
              <a:t>Customers experience higher throughputs</a:t>
            </a:r>
          </a:p>
          <a:p>
            <a:pPr marL="342900" indent="-342900">
              <a:lnSpc>
                <a:spcPct val="114000"/>
              </a:lnSpc>
              <a:buFont typeface="Arial" panose="020B0604020202020204" pitchFamily="34" charset="0"/>
              <a:buChar char="•"/>
            </a:pPr>
            <a:endParaRPr lang="en-US" dirty="0"/>
          </a:p>
        </p:txBody>
      </p:sp>
    </p:spTree>
    <p:extLst>
      <p:ext uri="{BB962C8B-B14F-4D97-AF65-F5344CB8AC3E}">
        <p14:creationId xmlns:p14="http://schemas.microsoft.com/office/powerpoint/2010/main" val="326500445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212B8-9C08-4602-BD8B-DA05B13319B1}"/>
              </a:ext>
            </a:extLst>
          </p:cNvPr>
          <p:cNvSpPr>
            <a:spLocks noGrp="1"/>
          </p:cNvSpPr>
          <p:nvPr>
            <p:ph type="title"/>
          </p:nvPr>
        </p:nvSpPr>
        <p:spPr/>
        <p:txBody>
          <a:bodyPr/>
          <a:lstStyle/>
          <a:p>
            <a:r>
              <a:rPr lang="en-HK" dirty="0"/>
              <a:t>Point-To-Site VPN</a:t>
            </a:r>
          </a:p>
        </p:txBody>
      </p:sp>
      <p:sp>
        <p:nvSpPr>
          <p:cNvPr id="5" name="Text Placeholder 5">
            <a:extLst>
              <a:ext uri="{FF2B5EF4-FFF2-40B4-BE49-F238E27FC236}">
                <a16:creationId xmlns:a16="http://schemas.microsoft.com/office/drawing/2014/main" id="{1C71E5D5-FF0E-4C24-8670-8F9DE3734DFE}"/>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r>
              <a:rPr lang="en-US" dirty="0"/>
              <a:t>Secure connection between virtual network and client computer</a:t>
            </a:r>
          </a:p>
          <a:p>
            <a:pPr marL="342900" indent="-342900">
              <a:lnSpc>
                <a:spcPct val="114000"/>
              </a:lnSpc>
              <a:buFont typeface="Arial" panose="020B0604020202020204" pitchFamily="34" charset="0"/>
              <a:buChar char="•"/>
            </a:pPr>
            <a:r>
              <a:rPr lang="en-US" dirty="0"/>
              <a:t>Suitable when only a few clients connect to </a:t>
            </a:r>
            <a:r>
              <a:rPr lang="en-US" dirty="0" err="1"/>
              <a:t>VNet</a:t>
            </a:r>
            <a:endParaRPr lang="en-US" dirty="0"/>
          </a:p>
          <a:p>
            <a:pPr marL="342900" indent="-342900">
              <a:lnSpc>
                <a:spcPct val="114000"/>
              </a:lnSpc>
              <a:buFont typeface="Arial" panose="020B0604020202020204" pitchFamily="34" charset="0"/>
              <a:buChar char="•"/>
            </a:pPr>
            <a:r>
              <a:rPr lang="en-US" dirty="0"/>
              <a:t>S2S is overkill</a:t>
            </a:r>
          </a:p>
          <a:p>
            <a:pPr marL="342900" indent="-342900">
              <a:lnSpc>
                <a:spcPct val="114000"/>
              </a:lnSpc>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08E334B6-83A9-4EC1-90BD-D16CF3845FB9}"/>
              </a:ext>
            </a:extLst>
          </p:cNvPr>
          <p:cNvPicPr>
            <a:picLocks noChangeAspect="1"/>
          </p:cNvPicPr>
          <p:nvPr/>
        </p:nvPicPr>
        <p:blipFill>
          <a:blip r:embed="rId2"/>
          <a:stretch>
            <a:fillRect/>
          </a:stretch>
        </p:blipFill>
        <p:spPr>
          <a:xfrm>
            <a:off x="3389312" y="3045656"/>
            <a:ext cx="5743575" cy="3371850"/>
          </a:xfrm>
          <a:prstGeom prst="rect">
            <a:avLst/>
          </a:prstGeom>
        </p:spPr>
      </p:pic>
    </p:spTree>
    <p:extLst>
      <p:ext uri="{BB962C8B-B14F-4D97-AF65-F5344CB8AC3E}">
        <p14:creationId xmlns:p14="http://schemas.microsoft.com/office/powerpoint/2010/main" val="23281097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a:t>
            </a:r>
          </a:p>
        </p:txBody>
      </p:sp>
      <p:sp>
        <p:nvSpPr>
          <p:cNvPr id="7" name="Rectangle 6">
            <a:extLst>
              <a:ext uri="{FF2B5EF4-FFF2-40B4-BE49-F238E27FC236}">
                <a16:creationId xmlns:a16="http://schemas.microsoft.com/office/drawing/2014/main" id="{683E2F67-035A-426D-9E89-CB42453857E3}"/>
              </a:ext>
              <a:ext uri="{C183D7F6-B498-43B3-948B-1728B52AA6E4}">
                <adec:decorative xmlns:adec="http://schemas.microsoft.com/office/drawing/2017/decorative" val="1"/>
              </a:ext>
            </a:extLst>
          </p:cNvPr>
          <p:cNvSpPr/>
          <p:nvPr/>
        </p:nvSpPr>
        <p:spPr bwMode="auto">
          <a:xfrm>
            <a:off x="418644" y="1169263"/>
            <a:ext cx="11354714" cy="3330468"/>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sp>
        <p:nvSpPr>
          <p:cNvPr id="8" name="Freeform: Shape 7">
            <a:extLst>
              <a:ext uri="{FF2B5EF4-FFF2-40B4-BE49-F238E27FC236}">
                <a16:creationId xmlns:a16="http://schemas.microsoft.com/office/drawing/2014/main" id="{7EBB8D9F-0C76-47A9-8D2C-BFCA4C2FA898}"/>
              </a:ext>
            </a:extLst>
          </p:cNvPr>
          <p:cNvSpPr/>
          <p:nvPr/>
        </p:nvSpPr>
        <p:spPr>
          <a:xfrm>
            <a:off x="418643" y="4628903"/>
            <a:ext cx="3692155" cy="160827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2157" dirty="0">
                <a:solidFill>
                  <a:schemeClr val="tx1"/>
                </a:solidFill>
              </a:rPr>
              <a:t>Private connections between your on-premises network and Microsoft datacenters </a:t>
            </a:r>
          </a:p>
        </p:txBody>
      </p:sp>
      <p:sp>
        <p:nvSpPr>
          <p:cNvPr id="9" name="Freeform: Shape 8">
            <a:extLst>
              <a:ext uri="{FF2B5EF4-FFF2-40B4-BE49-F238E27FC236}">
                <a16:creationId xmlns:a16="http://schemas.microsoft.com/office/drawing/2014/main" id="{997C6DE4-C5A5-44D2-985C-2E48BBF5E12F}"/>
              </a:ext>
            </a:extLst>
          </p:cNvPr>
          <p:cNvSpPr/>
          <p:nvPr/>
        </p:nvSpPr>
        <p:spPr>
          <a:xfrm>
            <a:off x="4249923" y="4628903"/>
            <a:ext cx="3692155" cy="160827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2157" dirty="0">
                <a:solidFill>
                  <a:schemeClr val="tx1"/>
                </a:solidFill>
              </a:rPr>
              <a:t>Connections do not go</a:t>
            </a:r>
            <a:br>
              <a:rPr lang="en-US" sz="2157" dirty="0">
                <a:solidFill>
                  <a:schemeClr val="tx1"/>
                </a:solidFill>
              </a:rPr>
            </a:br>
            <a:r>
              <a:rPr lang="en-US" sz="2157" dirty="0">
                <a:solidFill>
                  <a:schemeClr val="tx1"/>
                </a:solidFill>
              </a:rPr>
              <a:t>over the public</a:t>
            </a:r>
            <a:br>
              <a:rPr lang="en-US" sz="2157" dirty="0">
                <a:solidFill>
                  <a:schemeClr val="tx1"/>
                </a:solidFill>
              </a:rPr>
            </a:br>
            <a:r>
              <a:rPr lang="en-US" sz="2157" dirty="0">
                <a:solidFill>
                  <a:schemeClr val="tx1"/>
                </a:solidFill>
              </a:rPr>
              <a:t>Internet – Partner network</a:t>
            </a:r>
          </a:p>
        </p:txBody>
      </p:sp>
      <p:sp>
        <p:nvSpPr>
          <p:cNvPr id="10" name="Freeform: Shape 9">
            <a:extLst>
              <a:ext uri="{FF2B5EF4-FFF2-40B4-BE49-F238E27FC236}">
                <a16:creationId xmlns:a16="http://schemas.microsoft.com/office/drawing/2014/main" id="{59DEC5CD-EE50-4DCA-82F3-52228A96EEFC}"/>
              </a:ext>
            </a:extLst>
          </p:cNvPr>
          <p:cNvSpPr/>
          <p:nvPr/>
        </p:nvSpPr>
        <p:spPr>
          <a:xfrm>
            <a:off x="8081202" y="4628903"/>
            <a:ext cx="3692155" cy="160827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spcBef>
                <a:spcPts val="1176"/>
              </a:spcBef>
            </a:pPr>
            <a:r>
              <a:rPr lang="en-US" sz="2157" dirty="0">
                <a:solidFill>
                  <a:schemeClr val="tx1"/>
                </a:solidFill>
              </a:rPr>
              <a:t>Secure, reliable,</a:t>
            </a:r>
            <a:br>
              <a:rPr lang="en-US" sz="2157" dirty="0">
                <a:solidFill>
                  <a:schemeClr val="tx1"/>
                </a:solidFill>
              </a:rPr>
            </a:br>
            <a:r>
              <a:rPr lang="en-US" sz="2157" dirty="0">
                <a:solidFill>
                  <a:schemeClr val="tx1"/>
                </a:solidFill>
              </a:rPr>
              <a:t>low latency, high speed connections </a:t>
            </a:r>
          </a:p>
        </p:txBody>
      </p:sp>
      <p:pic>
        <p:nvPicPr>
          <p:cNvPr id="69" name="Picture 68">
            <a:hlinkClick r:id="rId3"/>
            <a:extLst>
              <a:ext uri="{FF2B5EF4-FFF2-40B4-BE49-F238E27FC236}">
                <a16:creationId xmlns:a16="http://schemas.microsoft.com/office/drawing/2014/main" id="{71C50824-3DDE-4031-ACCA-49E4EB37AD54}"/>
              </a:ext>
            </a:extLst>
          </p:cNvPr>
          <p:cNvPicPr>
            <a:picLocks noChangeAspect="1"/>
          </p:cNvPicPr>
          <p:nvPr/>
        </p:nvPicPr>
        <p:blipFill>
          <a:blip r:embed="rId4"/>
          <a:stretch>
            <a:fillRect/>
          </a:stretch>
        </p:blipFill>
        <p:spPr>
          <a:xfrm>
            <a:off x="1871918" y="1120690"/>
            <a:ext cx="8448164" cy="3196222"/>
          </a:xfrm>
          <a:prstGeom prst="rect">
            <a:avLst/>
          </a:prstGeom>
        </p:spPr>
      </p:pic>
    </p:spTree>
    <p:extLst>
      <p:ext uri="{BB962C8B-B14F-4D97-AF65-F5344CB8AC3E}">
        <p14:creationId xmlns:p14="http://schemas.microsoft.com/office/powerpoint/2010/main" val="41262093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262C-1C72-4951-B194-B5503A267E60}"/>
              </a:ext>
            </a:extLst>
          </p:cNvPr>
          <p:cNvSpPr>
            <a:spLocks noGrp="1"/>
          </p:cNvSpPr>
          <p:nvPr>
            <p:ph type="title"/>
          </p:nvPr>
        </p:nvSpPr>
        <p:spPr/>
        <p:txBody>
          <a:bodyPr/>
          <a:lstStyle/>
          <a:p>
            <a:r>
              <a:rPr lang="en-US" dirty="0"/>
              <a:t>ExpressRoute Capabilities</a:t>
            </a:r>
          </a:p>
        </p:txBody>
      </p:sp>
      <p:sp>
        <p:nvSpPr>
          <p:cNvPr id="5" name="Rectangle 4">
            <a:extLst>
              <a:ext uri="{FF2B5EF4-FFF2-40B4-BE49-F238E27FC236}">
                <a16:creationId xmlns:a16="http://schemas.microsoft.com/office/drawing/2014/main" id="{1A88F035-B520-4BA6-9435-407E2FA5BD16}"/>
              </a:ext>
              <a:ext uri="{C183D7F6-B498-43B3-948B-1728B52AA6E4}">
                <adec:decorative xmlns:adec="http://schemas.microsoft.com/office/drawing/2017/decorative" val="0"/>
              </a:ext>
            </a:extLst>
          </p:cNvPr>
          <p:cNvSpPr/>
          <p:nvPr/>
        </p:nvSpPr>
        <p:spPr bwMode="auto">
          <a:xfrm>
            <a:off x="418642" y="1169264"/>
            <a:ext cx="4835404" cy="630248"/>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Layer 3 connectivity with redundancy</a:t>
            </a:r>
          </a:p>
        </p:txBody>
      </p:sp>
      <p:sp>
        <p:nvSpPr>
          <p:cNvPr id="6" name="Rectangle 5">
            <a:extLst>
              <a:ext uri="{FF2B5EF4-FFF2-40B4-BE49-F238E27FC236}">
                <a16:creationId xmlns:a16="http://schemas.microsoft.com/office/drawing/2014/main" id="{64797FA9-3D83-4A5B-8FB7-7B637C97CF86}"/>
              </a:ext>
              <a:ext uri="{C183D7F6-B498-43B3-948B-1728B52AA6E4}">
                <adec:decorative xmlns:adec="http://schemas.microsoft.com/office/drawing/2017/decorative" val="0"/>
              </a:ext>
            </a:extLst>
          </p:cNvPr>
          <p:cNvSpPr/>
          <p:nvPr/>
        </p:nvSpPr>
        <p:spPr bwMode="auto">
          <a:xfrm>
            <a:off x="418642" y="1951021"/>
            <a:ext cx="4835404" cy="630248"/>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Connectivity to all regions within a geography</a:t>
            </a:r>
          </a:p>
        </p:txBody>
      </p:sp>
      <p:sp>
        <p:nvSpPr>
          <p:cNvPr id="7" name="Rectangle 6">
            <a:extLst>
              <a:ext uri="{FF2B5EF4-FFF2-40B4-BE49-F238E27FC236}">
                <a16:creationId xmlns:a16="http://schemas.microsoft.com/office/drawing/2014/main" id="{B5CDDA5E-0561-4864-8F5D-C3CE95EB354F}"/>
              </a:ext>
              <a:ext uri="{C183D7F6-B498-43B3-948B-1728B52AA6E4}">
                <adec:decorative xmlns:adec="http://schemas.microsoft.com/office/drawing/2017/decorative" val="0"/>
              </a:ext>
            </a:extLst>
          </p:cNvPr>
          <p:cNvSpPr/>
          <p:nvPr/>
        </p:nvSpPr>
        <p:spPr bwMode="auto">
          <a:xfrm>
            <a:off x="418642" y="2732778"/>
            <a:ext cx="4835404" cy="984641"/>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Global connectivity with ExpressRoute premium add-on</a:t>
            </a:r>
          </a:p>
        </p:txBody>
      </p:sp>
      <p:sp>
        <p:nvSpPr>
          <p:cNvPr id="8" name="Rectangle 7">
            <a:extLst>
              <a:ext uri="{FF2B5EF4-FFF2-40B4-BE49-F238E27FC236}">
                <a16:creationId xmlns:a16="http://schemas.microsoft.com/office/drawing/2014/main" id="{56C64E31-DB5C-4B45-9FE3-ACBF3044450F}"/>
              </a:ext>
              <a:ext uri="{C183D7F6-B498-43B3-948B-1728B52AA6E4}">
                <adec:decorative xmlns:adec="http://schemas.microsoft.com/office/drawing/2017/decorative" val="0"/>
              </a:ext>
            </a:extLst>
          </p:cNvPr>
          <p:cNvSpPr/>
          <p:nvPr/>
        </p:nvSpPr>
        <p:spPr bwMode="auto">
          <a:xfrm>
            <a:off x="418642" y="3868928"/>
            <a:ext cx="4835404" cy="86040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Across on-premises connectivity with ExpressRoute Global Reach</a:t>
            </a:r>
          </a:p>
        </p:txBody>
      </p:sp>
      <p:sp>
        <p:nvSpPr>
          <p:cNvPr id="9" name="Rectangle 8">
            <a:extLst>
              <a:ext uri="{FF2B5EF4-FFF2-40B4-BE49-F238E27FC236}">
                <a16:creationId xmlns:a16="http://schemas.microsoft.com/office/drawing/2014/main" id="{0740A132-97DC-4A0F-9CC1-E7AAC9E1FF6E}"/>
              </a:ext>
              <a:ext uri="{C183D7F6-B498-43B3-948B-1728B52AA6E4}">
                <adec:decorative xmlns:adec="http://schemas.microsoft.com/office/drawing/2017/decorative" val="0"/>
              </a:ext>
            </a:extLst>
          </p:cNvPr>
          <p:cNvSpPr/>
          <p:nvPr/>
        </p:nvSpPr>
        <p:spPr bwMode="auto">
          <a:xfrm>
            <a:off x="418642" y="4868744"/>
            <a:ext cx="4835404" cy="630248"/>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Bandwidth options – 50 Mbps to 100 Gbps</a:t>
            </a:r>
          </a:p>
        </p:txBody>
      </p:sp>
      <p:sp>
        <p:nvSpPr>
          <p:cNvPr id="11" name="Rectangle 10">
            <a:extLst>
              <a:ext uri="{FF2B5EF4-FFF2-40B4-BE49-F238E27FC236}">
                <a16:creationId xmlns:a16="http://schemas.microsoft.com/office/drawing/2014/main" id="{BC73936A-9C06-4461-8A20-E069C7EE5E0D}"/>
              </a:ext>
              <a:ext uri="{C183D7F6-B498-43B3-948B-1728B52AA6E4}">
                <adec:decorative xmlns:adec="http://schemas.microsoft.com/office/drawing/2017/decorative" val="0"/>
              </a:ext>
            </a:extLst>
          </p:cNvPr>
          <p:cNvSpPr/>
          <p:nvPr/>
        </p:nvSpPr>
        <p:spPr bwMode="auto">
          <a:xfrm>
            <a:off x="418642" y="5606926"/>
            <a:ext cx="4835404" cy="630248"/>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ctr" anchorCtr="0" forceAA="0" compatLnSpc="1">
            <a:prstTxWarp prst="textNoShape">
              <a:avLst/>
            </a:prstTxWarp>
            <a:noAutofit/>
          </a:bodyPr>
          <a:lstStyle/>
          <a:p>
            <a:pPr>
              <a:spcBef>
                <a:spcPts val="1176"/>
              </a:spcBef>
            </a:pPr>
            <a:r>
              <a:rPr lang="en-US" sz="1730" dirty="0">
                <a:solidFill>
                  <a:schemeClr val="tx1"/>
                </a:solidFill>
              </a:rPr>
              <a:t>Billing models – Unlimited, metered, premium</a:t>
            </a:r>
          </a:p>
        </p:txBody>
      </p:sp>
      <p:sp>
        <p:nvSpPr>
          <p:cNvPr id="14" name="Rectangle 13">
            <a:extLst>
              <a:ext uri="{FF2B5EF4-FFF2-40B4-BE49-F238E27FC236}">
                <a16:creationId xmlns:a16="http://schemas.microsoft.com/office/drawing/2014/main" id="{DA623AE1-ED3E-4A1F-943F-17F10AB1A575}"/>
              </a:ext>
              <a:ext uri="{C183D7F6-B498-43B3-948B-1728B52AA6E4}">
                <adec:decorative xmlns:adec="http://schemas.microsoft.com/office/drawing/2017/decorative" val="1"/>
              </a:ext>
            </a:extLst>
          </p:cNvPr>
          <p:cNvSpPr/>
          <p:nvPr/>
        </p:nvSpPr>
        <p:spPr bwMode="auto">
          <a:xfrm>
            <a:off x="5406439" y="1169264"/>
            <a:ext cx="6366921" cy="506791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pic>
        <p:nvPicPr>
          <p:cNvPr id="4" name="Picture 3" descr="Global map with partner locations">
            <a:extLst>
              <a:ext uri="{FF2B5EF4-FFF2-40B4-BE49-F238E27FC236}">
                <a16:creationId xmlns:a16="http://schemas.microsoft.com/office/drawing/2014/main" id="{59FDDE26-3A69-421F-8106-2D051AAD566A}"/>
              </a:ext>
            </a:extLst>
          </p:cNvPr>
          <p:cNvPicPr>
            <a:picLocks noChangeAspect="1"/>
          </p:cNvPicPr>
          <p:nvPr/>
        </p:nvPicPr>
        <p:blipFill>
          <a:blip r:embed="rId3"/>
          <a:stretch>
            <a:fillRect/>
          </a:stretch>
        </p:blipFill>
        <p:spPr>
          <a:xfrm>
            <a:off x="5583737" y="2300003"/>
            <a:ext cx="6012322" cy="2834831"/>
          </a:xfrm>
          <a:prstGeom prst="rect">
            <a:avLst/>
          </a:prstGeom>
        </p:spPr>
      </p:pic>
    </p:spTree>
    <p:extLst>
      <p:ext uri="{BB962C8B-B14F-4D97-AF65-F5344CB8AC3E}">
        <p14:creationId xmlns:p14="http://schemas.microsoft.com/office/powerpoint/2010/main" val="5952487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Marketplace</a:t>
            </a:r>
          </a:p>
        </p:txBody>
      </p:sp>
      <p:sp>
        <p:nvSpPr>
          <p:cNvPr id="6" name="Text Placeholder 5"/>
          <p:cNvSpPr>
            <a:spLocks noGrp="1"/>
          </p:cNvSpPr>
          <p:nvPr>
            <p:ph sz="quarter" idx="10"/>
          </p:nvPr>
        </p:nvSpPr>
        <p:spPr>
          <a:xfrm>
            <a:off x="418643" y="1423258"/>
            <a:ext cx="11080173" cy="3780522"/>
          </a:xfrm>
        </p:spPr>
        <p:txBody>
          <a:bodyPr vert="horz" wrap="square" lIns="0" tIns="91440" rIns="146304" bIns="91440" rtlCol="0" anchor="t">
            <a:spAutoFit/>
          </a:bodyPr>
          <a:lstStyle/>
          <a:p>
            <a:r>
              <a:rPr lang="en-US" b="0" i="0" dirty="0">
                <a:solidFill>
                  <a:srgbClr val="171717"/>
                </a:solidFill>
                <a:effectLst/>
                <a:latin typeface="Segoe UI Semibold"/>
                <a:cs typeface="Segoe UI Semibold"/>
              </a:rPr>
              <a:t>Azure </a:t>
            </a:r>
            <a:r>
              <a:rPr lang="en-US" b="1" i="0" dirty="0">
                <a:solidFill>
                  <a:srgbClr val="171717"/>
                </a:solidFill>
                <a:effectLst/>
                <a:latin typeface="Segoe UI Semibold"/>
                <a:cs typeface="Segoe UI Semibold"/>
              </a:rPr>
              <a:t>Marketplace</a:t>
            </a:r>
            <a:r>
              <a:rPr lang="en-US" b="0" i="0" dirty="0">
                <a:solidFill>
                  <a:srgbClr val="171717"/>
                </a:solidFill>
                <a:effectLst/>
                <a:latin typeface="Segoe UI Semibold"/>
                <a:cs typeface="Segoe UI Semibold"/>
              </a:rPr>
              <a:t> </a:t>
            </a:r>
            <a:r>
              <a:rPr lang="en-US" b="0" i="0" dirty="0">
                <a:solidFill>
                  <a:srgbClr val="171717"/>
                </a:solidFill>
                <a:effectLst/>
                <a:latin typeface="Segoe UI"/>
                <a:cs typeface="Segoe UI"/>
              </a:rPr>
              <a:t>allows customers to find, try, purchase, and provision applications and services from hundreds of leading service providers, which are </a:t>
            </a:r>
            <a:br>
              <a:rPr lang="en-US" dirty="0">
                <a:solidFill>
                  <a:srgbClr val="171717"/>
                </a:solidFill>
                <a:latin typeface="Segoe UI"/>
                <a:cs typeface="Segoe UI"/>
              </a:rPr>
            </a:br>
            <a:r>
              <a:rPr lang="en-US" b="0" i="0" dirty="0">
                <a:solidFill>
                  <a:srgbClr val="171717"/>
                </a:solidFill>
                <a:effectLst/>
                <a:latin typeface="Segoe UI"/>
                <a:cs typeface="Segoe UI"/>
              </a:rPr>
              <a:t>all certified to run on Azure.</a:t>
            </a:r>
          </a:p>
          <a:p>
            <a:pPr marL="342900" indent="-342900">
              <a:buFont typeface="Arial" panose="020B0604020202020204" pitchFamily="34" charset="0"/>
              <a:buChar char="•"/>
            </a:pPr>
            <a:r>
              <a:rPr lang="en-US" dirty="0">
                <a:solidFill>
                  <a:srgbClr val="171717"/>
                </a:solidFill>
                <a:latin typeface="Segoe UI" panose="020B0502040204020203" pitchFamily="34" charset="0"/>
              </a:rPr>
              <a:t>Open source container platforms.</a:t>
            </a:r>
          </a:p>
          <a:p>
            <a:pPr marL="342900" indent="-342900">
              <a:buFont typeface="Arial" panose="020B0604020202020204" pitchFamily="34" charset="0"/>
              <a:buChar char="•"/>
            </a:pPr>
            <a:r>
              <a:rPr lang="en-US" dirty="0">
                <a:solidFill>
                  <a:srgbClr val="171717"/>
                </a:solidFill>
                <a:latin typeface="Segoe UI" panose="020B0502040204020203" pitchFamily="34" charset="0"/>
              </a:rPr>
              <a:t>Virtual machine and database images.</a:t>
            </a:r>
          </a:p>
          <a:p>
            <a:pPr marL="342900" indent="-342900">
              <a:buFont typeface="Arial" panose="020B0604020202020204" pitchFamily="34" charset="0"/>
              <a:buChar char="•"/>
            </a:pPr>
            <a:r>
              <a:rPr lang="en-US" dirty="0">
                <a:solidFill>
                  <a:srgbClr val="171717"/>
                </a:solidFill>
                <a:latin typeface="Segoe UI" panose="020B0502040204020203" pitchFamily="34" charset="0"/>
              </a:rPr>
              <a:t>Application build and deployment software.</a:t>
            </a:r>
          </a:p>
          <a:p>
            <a:pPr marL="342900" indent="-342900">
              <a:buFont typeface="Arial" panose="020B0604020202020204" pitchFamily="34" charset="0"/>
              <a:buChar char="•"/>
            </a:pPr>
            <a:r>
              <a:rPr lang="en-US" dirty="0">
                <a:solidFill>
                  <a:srgbClr val="171717"/>
                </a:solidFill>
                <a:latin typeface="Segoe UI" panose="020B0502040204020203" pitchFamily="34" charset="0"/>
              </a:rPr>
              <a:t>Developer tools.</a:t>
            </a:r>
          </a:p>
          <a:p>
            <a:pPr marL="342900" indent="-342900">
              <a:buFont typeface="Arial" panose="020B0604020202020204" pitchFamily="34" charset="0"/>
              <a:buChar char="•"/>
            </a:pPr>
            <a:r>
              <a:rPr lang="en-US" dirty="0">
                <a:solidFill>
                  <a:srgbClr val="171717"/>
                </a:solidFill>
                <a:latin typeface="Segoe UI" panose="020B0502040204020203" pitchFamily="34" charset="0"/>
              </a:rPr>
              <a:t>And much more, with 10,000+ listings!</a:t>
            </a:r>
            <a:endParaRPr lang="en-US" dirty="0"/>
          </a:p>
        </p:txBody>
      </p:sp>
      <p:pic>
        <p:nvPicPr>
          <p:cNvPr id="4" name="Picture 3" descr="graphic of a shopping bag">
            <a:extLst>
              <a:ext uri="{FF2B5EF4-FFF2-40B4-BE49-F238E27FC236}">
                <a16:creationId xmlns:a16="http://schemas.microsoft.com/office/drawing/2014/main" id="{55B2B3E3-6398-4601-BD31-79A935A2AA14}"/>
              </a:ext>
            </a:extLst>
          </p:cNvPr>
          <p:cNvPicPr/>
          <p:nvPr/>
        </p:nvPicPr>
        <p:blipFill>
          <a:blip r:embed="rId3"/>
          <a:stretch/>
        </p:blipFill>
        <p:spPr>
          <a:xfrm>
            <a:off x="7458074" y="2377238"/>
            <a:ext cx="3227862" cy="3186466"/>
          </a:xfrm>
          <a:prstGeom prst="rect">
            <a:avLst/>
          </a:prstGeom>
          <a:ln>
            <a:noFill/>
          </a:ln>
        </p:spPr>
      </p:pic>
    </p:spTree>
    <p:extLst>
      <p:ext uri="{BB962C8B-B14F-4D97-AF65-F5344CB8AC3E}">
        <p14:creationId xmlns:p14="http://schemas.microsoft.com/office/powerpoint/2010/main" val="380239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Networking &amp; Network Security Component</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53F02E5-FAED-49B9-A34D-C48ED93B07AC}"/>
              </a:ext>
            </a:extLst>
          </p:cNvPr>
          <p:cNvSpPr txBox="1"/>
          <p:nvPr/>
        </p:nvSpPr>
        <p:spPr>
          <a:xfrm>
            <a:off x="342900" y="1270438"/>
            <a:ext cx="10706100"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Virtual Networks </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Connectivity</a:t>
            </a:r>
          </a:p>
          <a:p>
            <a:pPr marL="342900" indent="-342900">
              <a:lnSpc>
                <a:spcPct val="90000"/>
              </a:lnSpc>
              <a:spcAft>
                <a:spcPts val="600"/>
              </a:spcAft>
              <a:buFont typeface="Arial" panose="020B0604020202020204" pitchFamily="34" charset="0"/>
              <a:buChar char="•"/>
            </a:pPr>
            <a:r>
              <a:rPr lang="en-HK" sz="2400" b="1" dirty="0">
                <a:gradFill>
                  <a:gsLst>
                    <a:gs pos="2917">
                      <a:schemeClr val="tx1"/>
                    </a:gs>
                    <a:gs pos="30000">
                      <a:schemeClr val="tx1"/>
                    </a:gs>
                  </a:gsLst>
                  <a:lin ang="5400000" scaled="0"/>
                </a:gradFill>
              </a:rPr>
              <a:t>Load Balancing</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Network Security</a:t>
            </a:r>
          </a:p>
          <a:p>
            <a:pPr>
              <a:lnSpc>
                <a:spcPct val="90000"/>
              </a:lnSpc>
              <a:spcAft>
                <a:spcPts val="600"/>
              </a:spcAft>
            </a:pPr>
            <a:endParaRPr lang="en-HK" sz="2400" dirty="0">
              <a:gradFill>
                <a:gsLst>
                  <a:gs pos="2917">
                    <a:schemeClr val="tx1"/>
                  </a:gs>
                  <a:gs pos="30000">
                    <a:schemeClr val="tx1"/>
                  </a:gs>
                </a:gsLst>
                <a:lin ang="5400000" scaled="0"/>
              </a:gradFill>
            </a:endParaRPr>
          </a:p>
          <a:p>
            <a:pPr>
              <a:lnSpc>
                <a:spcPct val="90000"/>
              </a:lnSpc>
              <a:spcAft>
                <a:spcPts val="600"/>
              </a:spcAft>
            </a:pPr>
            <a:endParaRPr lang="en-HK"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8207058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9D50C1-E47B-4BFE-AC7D-9223F97643F8}"/>
              </a:ext>
            </a:extLst>
          </p:cNvPr>
          <p:cNvSpPr>
            <a:spLocks noGrp="1"/>
          </p:cNvSpPr>
          <p:nvPr>
            <p:ph type="title"/>
          </p:nvPr>
        </p:nvSpPr>
        <p:spPr/>
        <p:txBody>
          <a:bodyPr/>
          <a:lstStyle/>
          <a:p>
            <a:r>
              <a:rPr lang="en-US" dirty="0"/>
              <a:t>Azure Gateway &amp; Load Balancing Solution</a:t>
            </a:r>
          </a:p>
        </p:txBody>
      </p:sp>
      <p:graphicFrame>
        <p:nvGraphicFramePr>
          <p:cNvPr id="6" name="Table 2">
            <a:extLst>
              <a:ext uri="{FF2B5EF4-FFF2-40B4-BE49-F238E27FC236}">
                <a16:creationId xmlns:a16="http://schemas.microsoft.com/office/drawing/2014/main" id="{08D0FB5A-8529-479F-B080-1074B28AA862}"/>
              </a:ext>
            </a:extLst>
          </p:cNvPr>
          <p:cNvGraphicFramePr>
            <a:graphicFrameLocks noGrp="1"/>
          </p:cNvGraphicFramePr>
          <p:nvPr/>
        </p:nvGraphicFramePr>
        <p:xfrm>
          <a:off x="568294" y="1326252"/>
          <a:ext cx="10986590" cy="4456117"/>
        </p:xfrm>
        <a:graphic>
          <a:graphicData uri="http://schemas.openxmlformats.org/drawingml/2006/table">
            <a:tbl>
              <a:tblPr firstRow="1" bandRow="1">
                <a:tableStyleId>{00A15C55-8517-42AA-B614-E9B94910E393}</a:tableStyleId>
              </a:tblPr>
              <a:tblGrid>
                <a:gridCol w="1161306">
                  <a:extLst>
                    <a:ext uri="{9D8B030D-6E8A-4147-A177-3AD203B41FA5}">
                      <a16:colId xmlns:a16="http://schemas.microsoft.com/office/drawing/2014/main" val="828115051"/>
                    </a:ext>
                  </a:extLst>
                </a:gridCol>
                <a:gridCol w="2456321">
                  <a:extLst>
                    <a:ext uri="{9D8B030D-6E8A-4147-A177-3AD203B41FA5}">
                      <a16:colId xmlns:a16="http://schemas.microsoft.com/office/drawing/2014/main" val="2036691416"/>
                    </a:ext>
                  </a:extLst>
                </a:gridCol>
                <a:gridCol w="2456321">
                  <a:extLst>
                    <a:ext uri="{9D8B030D-6E8A-4147-A177-3AD203B41FA5}">
                      <a16:colId xmlns:a16="http://schemas.microsoft.com/office/drawing/2014/main" val="3335721742"/>
                    </a:ext>
                  </a:extLst>
                </a:gridCol>
                <a:gridCol w="2456321">
                  <a:extLst>
                    <a:ext uri="{9D8B030D-6E8A-4147-A177-3AD203B41FA5}">
                      <a16:colId xmlns:a16="http://schemas.microsoft.com/office/drawing/2014/main" val="405673769"/>
                    </a:ext>
                  </a:extLst>
                </a:gridCol>
                <a:gridCol w="2456321">
                  <a:extLst>
                    <a:ext uri="{9D8B030D-6E8A-4147-A177-3AD203B41FA5}">
                      <a16:colId xmlns:a16="http://schemas.microsoft.com/office/drawing/2014/main" val="2661881332"/>
                    </a:ext>
                  </a:extLst>
                </a:gridCol>
              </a:tblGrid>
              <a:tr h="353341">
                <a:tc>
                  <a:txBody>
                    <a:bodyPr/>
                    <a:lstStyle/>
                    <a:p>
                      <a:pPr algn="ctr"/>
                      <a:r>
                        <a:rPr lang="en-US" sz="1700" dirty="0"/>
                        <a:t>Feature</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a:r>
                        <a:rPr lang="en-US" sz="1700" dirty="0"/>
                        <a:t>Application Gateway</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a:r>
                        <a:rPr lang="en-US" sz="1700" dirty="0"/>
                        <a:t>Front Door</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a:r>
                        <a:rPr lang="en-US" sz="1700" dirty="0"/>
                        <a:t>Load Balancer</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tc>
                  <a:txBody>
                    <a:bodyPr/>
                    <a:lstStyle/>
                    <a:p>
                      <a:pPr algn="ctr"/>
                      <a:r>
                        <a:rPr lang="en-US" sz="1700" dirty="0"/>
                        <a:t>Traffic Manager</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1009128339"/>
                  </a:ext>
                </a:extLst>
              </a:tr>
              <a:tr h="1972135">
                <a:tc>
                  <a:txBody>
                    <a:bodyPr/>
                    <a:lstStyle/>
                    <a:p>
                      <a:r>
                        <a:rPr lang="en-US" sz="1700" b="0" dirty="0"/>
                        <a:t>Usage</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800" b="0" i="0" kern="1200" dirty="0">
                          <a:solidFill>
                            <a:schemeClr val="dk1"/>
                          </a:solidFill>
                          <a:effectLst/>
                          <a:latin typeface="+mn-lt"/>
                          <a:ea typeface="+mn-ea"/>
                          <a:cs typeface="+mn-cs"/>
                        </a:rPr>
                        <a:t>Optimize delivery from application server farms while increasing application security with web application firewall.</a:t>
                      </a:r>
                      <a:endParaRPr lang="en-US" sz="1700" b="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Scalable, security-enhanced delivery point for global, micro service-based web applications.</a:t>
                      </a:r>
                      <a:endParaRPr lang="en-US" sz="1700" b="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Balance inbound and outbound connections and requests to your applications or server endpoints.</a:t>
                      </a:r>
                      <a:endParaRPr lang="en-US" sz="1700" b="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800" b="0" i="0" kern="1200" dirty="0">
                          <a:solidFill>
                            <a:schemeClr val="dk1"/>
                          </a:solidFill>
                          <a:effectLst/>
                          <a:latin typeface="+mn-lt"/>
                          <a:ea typeface="+mn-ea"/>
                          <a:cs typeface="+mn-cs"/>
                        </a:rPr>
                        <a:t>Distribute traffic optimally to services across global Azure regions, while providing high availability and responsiveness.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01834156"/>
                  </a:ext>
                </a:extLst>
              </a:tr>
              <a:tr h="363550">
                <a:tc>
                  <a:txBody>
                    <a:bodyPr/>
                    <a:lstStyle/>
                    <a:p>
                      <a:r>
                        <a:rPr lang="en-US" sz="1700" dirty="0"/>
                        <a:t>Protocols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800" b="0" i="0" kern="1200" dirty="0">
                          <a:solidFill>
                            <a:schemeClr val="dk1"/>
                          </a:solidFill>
                          <a:effectLst/>
                          <a:latin typeface="+mn-lt"/>
                          <a:ea typeface="+mn-ea"/>
                          <a:cs typeface="+mn-cs"/>
                        </a:rPr>
                        <a:t>HTTP, HTTPS, HTTP2</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0" i="0" kern="1200" dirty="0">
                          <a:solidFill>
                            <a:schemeClr val="dk1"/>
                          </a:solidFill>
                          <a:effectLst/>
                          <a:latin typeface="+mn-lt"/>
                          <a:ea typeface="+mn-ea"/>
                          <a:cs typeface="+mn-cs"/>
                        </a:rPr>
                        <a:t>HTTP, HTTPS, HTTP2</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0" i="0" kern="1200" dirty="0">
                          <a:solidFill>
                            <a:schemeClr val="dk1"/>
                          </a:solidFill>
                          <a:effectLst/>
                          <a:latin typeface="+mn-lt"/>
                          <a:ea typeface="+mn-ea"/>
                          <a:cs typeface="+mn-cs"/>
                        </a:rPr>
                        <a:t>TCP, UDP</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700" dirty="0"/>
                        <a:t>Any</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354189"/>
                  </a:ext>
                </a:extLst>
              </a:tr>
              <a:tr h="363550">
                <a:tc>
                  <a:txBody>
                    <a:bodyPr/>
                    <a:lstStyle/>
                    <a:p>
                      <a:r>
                        <a:rPr lang="en-US" sz="1700" dirty="0"/>
                        <a:t>Private </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700" dirty="0"/>
                        <a:t>Yes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700" dirty="0"/>
                        <a:t>Yes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914921975"/>
                  </a:ext>
                </a:extLst>
              </a:tr>
              <a:tr h="363550">
                <a:tc>
                  <a:txBody>
                    <a:bodyPr/>
                    <a:lstStyle/>
                    <a:p>
                      <a:r>
                        <a:rPr lang="en-US" sz="1700" dirty="0"/>
                        <a:t>Global</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fontAlgn="t"/>
                      <a:endParaRPr lang="en-US" sz="1700" dirty="0">
                        <a:effectLst/>
                      </a:endParaRP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700" dirty="0"/>
                        <a:t>Yes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700" dirty="0"/>
                        <a:t>Yes</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53307403"/>
                  </a:ext>
                </a:extLst>
              </a:tr>
              <a:tr h="627497">
                <a:tc>
                  <a:txBody>
                    <a:bodyPr/>
                    <a:lstStyle/>
                    <a:p>
                      <a:r>
                        <a:rPr lang="en-US" sz="1700" dirty="0"/>
                        <a:t>Env</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sz="1800" b="0" i="0" kern="1200" dirty="0">
                          <a:solidFill>
                            <a:schemeClr val="dk1"/>
                          </a:solidFill>
                          <a:effectLst/>
                          <a:latin typeface="+mn-lt"/>
                          <a:ea typeface="+mn-ea"/>
                          <a:cs typeface="+mn-cs"/>
                        </a:rPr>
                        <a:t>Azure, non-Azure cloud, on premises</a:t>
                      </a: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kern="1200" dirty="0">
                          <a:solidFill>
                            <a:schemeClr val="dk1"/>
                          </a:solidFill>
                          <a:effectLst/>
                          <a:latin typeface="+mn-lt"/>
                          <a:ea typeface="+mn-ea"/>
                          <a:cs typeface="+mn-cs"/>
                        </a:rPr>
                        <a:t>Azure, non-Azure cloud, on premises</a:t>
                      </a: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700" dirty="0"/>
                        <a:t>Azure</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800" b="0" i="0" kern="1200" dirty="0">
                          <a:solidFill>
                            <a:schemeClr val="dk1"/>
                          </a:solidFill>
                          <a:effectLst/>
                          <a:latin typeface="+mn-lt"/>
                          <a:ea typeface="+mn-ea"/>
                          <a:cs typeface="+mn-cs"/>
                        </a:rPr>
                        <a:t>Azure, non-Azure cloud, on premises</a:t>
                      </a: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71377115"/>
                  </a:ext>
                </a:extLst>
              </a:tr>
              <a:tr h="363550">
                <a:tc>
                  <a:txBody>
                    <a:bodyPr/>
                    <a:lstStyle/>
                    <a:p>
                      <a:r>
                        <a:rPr lang="en-US" sz="1700" dirty="0"/>
                        <a:t>Security</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700" dirty="0"/>
                        <a:t>WAF</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700" dirty="0"/>
                        <a:t>WAF, NSG</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700" dirty="0"/>
                        <a:t>NSG</a:t>
                      </a:r>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700" dirty="0"/>
                    </a:p>
                  </a:txBody>
                  <a:tcPr marL="89642" marR="89642" marT="44821" marB="4482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4432760"/>
                  </a:ext>
                </a:extLst>
              </a:tr>
            </a:tbl>
          </a:graphicData>
        </a:graphic>
      </p:graphicFrame>
    </p:spTree>
    <p:extLst>
      <p:ext uri="{BB962C8B-B14F-4D97-AF65-F5344CB8AC3E}">
        <p14:creationId xmlns:p14="http://schemas.microsoft.com/office/powerpoint/2010/main" val="39228833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FD67-B9CE-464C-BEFD-D97DA798FC3B}"/>
              </a:ext>
            </a:extLst>
          </p:cNvPr>
          <p:cNvSpPr>
            <a:spLocks noGrp="1"/>
          </p:cNvSpPr>
          <p:nvPr>
            <p:ph type="title"/>
          </p:nvPr>
        </p:nvSpPr>
        <p:spPr>
          <a:xfrm>
            <a:off x="459301" y="620827"/>
            <a:ext cx="11306469" cy="423513"/>
          </a:xfrm>
        </p:spPr>
        <p:txBody>
          <a:bodyPr/>
          <a:lstStyle/>
          <a:p>
            <a:r>
              <a:rPr lang="en-US" dirty="0">
                <a:solidFill>
                  <a:schemeClr val="tx1"/>
                </a:solidFill>
              </a:rPr>
              <a:t>Implement Application Gateway</a:t>
            </a:r>
          </a:p>
        </p:txBody>
      </p:sp>
      <p:sp>
        <p:nvSpPr>
          <p:cNvPr id="3" name="Rectangle 2">
            <a:extLst>
              <a:ext uri="{FF2B5EF4-FFF2-40B4-BE49-F238E27FC236}">
                <a16:creationId xmlns:a16="http://schemas.microsoft.com/office/drawing/2014/main" id="{1BBABD2E-FE66-4476-B463-C7CEEDD08C1E}"/>
              </a:ext>
              <a:ext uri="{C183D7F6-B498-43B3-948B-1728B52AA6E4}">
                <adec:decorative xmlns:adec="http://schemas.microsoft.com/office/drawing/2017/decorative" val="1"/>
              </a:ext>
            </a:extLst>
          </p:cNvPr>
          <p:cNvSpPr/>
          <p:nvPr/>
        </p:nvSpPr>
        <p:spPr bwMode="auto">
          <a:xfrm>
            <a:off x="421950" y="1169263"/>
            <a:ext cx="11354714" cy="365798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5" name="Freeform: Shape 4">
            <a:extLst>
              <a:ext uri="{FF2B5EF4-FFF2-40B4-BE49-F238E27FC236}">
                <a16:creationId xmlns:a16="http://schemas.microsoft.com/office/drawing/2014/main" id="{C6630F68-59D7-4F97-BA21-1C836BA45436}"/>
              </a:ext>
            </a:extLst>
          </p:cNvPr>
          <p:cNvSpPr/>
          <p:nvPr/>
        </p:nvSpPr>
        <p:spPr>
          <a:xfrm>
            <a:off x="421950" y="4952167"/>
            <a:ext cx="2532088"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Manages web</a:t>
            </a:r>
            <a:br>
              <a:rPr lang="en-US" sz="1730">
                <a:solidFill>
                  <a:schemeClr val="tx1"/>
                </a:solidFill>
              </a:rPr>
            </a:br>
            <a:r>
              <a:rPr lang="en-US" sz="1730">
                <a:solidFill>
                  <a:schemeClr val="tx1"/>
                </a:solidFill>
              </a:rPr>
              <a:t>app requests</a:t>
            </a:r>
          </a:p>
        </p:txBody>
      </p:sp>
      <p:sp>
        <p:nvSpPr>
          <p:cNvPr id="4" name="Freeform: Shape 3">
            <a:extLst>
              <a:ext uri="{FF2B5EF4-FFF2-40B4-BE49-F238E27FC236}">
                <a16:creationId xmlns:a16="http://schemas.microsoft.com/office/drawing/2014/main" id="{65ADF4AF-65C7-46D7-8DF1-8FD564437114}"/>
              </a:ext>
            </a:extLst>
          </p:cNvPr>
          <p:cNvSpPr/>
          <p:nvPr/>
        </p:nvSpPr>
        <p:spPr>
          <a:xfrm>
            <a:off x="3105679" y="4952167"/>
            <a:ext cx="4258018"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Routes traffic to a pool of web servers based on the URL of a request </a:t>
            </a:r>
          </a:p>
        </p:txBody>
      </p:sp>
      <p:sp>
        <p:nvSpPr>
          <p:cNvPr id="6" name="Freeform: Shape 5">
            <a:extLst>
              <a:ext uri="{FF2B5EF4-FFF2-40B4-BE49-F238E27FC236}">
                <a16:creationId xmlns:a16="http://schemas.microsoft.com/office/drawing/2014/main" id="{05AB522E-AE38-45DB-BAB9-CB2996C2DAB2}"/>
              </a:ext>
            </a:extLst>
          </p:cNvPr>
          <p:cNvSpPr/>
          <p:nvPr/>
        </p:nvSpPr>
        <p:spPr>
          <a:xfrm>
            <a:off x="7512034" y="4952167"/>
            <a:ext cx="4258018"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730">
                <a:solidFill>
                  <a:schemeClr val="tx1"/>
                </a:solidFill>
              </a:rPr>
              <a:t>The web servers can be Azure virtual machines, Azure virtual machine scale sets, Azure App Service, and even</a:t>
            </a:r>
            <a:br>
              <a:rPr lang="en-US" sz="1730">
                <a:solidFill>
                  <a:schemeClr val="tx1"/>
                </a:solidFill>
              </a:rPr>
            </a:br>
            <a:r>
              <a:rPr lang="en-US" sz="1730">
                <a:solidFill>
                  <a:schemeClr val="tx1"/>
                </a:solidFill>
              </a:rPr>
              <a:t>on-premises servers</a:t>
            </a:r>
          </a:p>
        </p:txBody>
      </p:sp>
      <p:pic>
        <p:nvPicPr>
          <p:cNvPr id="9" name="Picture 8" descr="A flowchart from left to right: browser, app gateway frontend IP, listener, Rule, and backed pool">
            <a:extLst>
              <a:ext uri="{FF2B5EF4-FFF2-40B4-BE49-F238E27FC236}">
                <a16:creationId xmlns:a16="http://schemas.microsoft.com/office/drawing/2014/main" id="{D81B6A24-59DD-41F8-B753-3CD5FC7007A7}"/>
              </a:ext>
            </a:extLst>
          </p:cNvPr>
          <p:cNvPicPr>
            <a:picLocks noChangeAspect="1"/>
          </p:cNvPicPr>
          <p:nvPr/>
        </p:nvPicPr>
        <p:blipFill>
          <a:blip r:embed="rId3"/>
          <a:stretch>
            <a:fillRect/>
          </a:stretch>
        </p:blipFill>
        <p:spPr>
          <a:xfrm>
            <a:off x="955111" y="1354807"/>
            <a:ext cx="9954051" cy="3286891"/>
          </a:xfrm>
          <a:prstGeom prst="rect">
            <a:avLst/>
          </a:prstGeom>
        </p:spPr>
      </p:pic>
    </p:spTree>
    <p:extLst>
      <p:ext uri="{BB962C8B-B14F-4D97-AF65-F5344CB8AC3E}">
        <p14:creationId xmlns:p14="http://schemas.microsoft.com/office/powerpoint/2010/main" val="85114981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9B50-5D67-4608-B464-AEAEA00296B7}"/>
              </a:ext>
            </a:extLst>
          </p:cNvPr>
          <p:cNvSpPr>
            <a:spLocks noGrp="1"/>
          </p:cNvSpPr>
          <p:nvPr>
            <p:ph type="title"/>
          </p:nvPr>
        </p:nvSpPr>
        <p:spPr/>
        <p:txBody>
          <a:bodyPr/>
          <a:lstStyle/>
          <a:p>
            <a:r>
              <a:rPr lang="en-US" dirty="0">
                <a:solidFill>
                  <a:schemeClr val="tx1"/>
                </a:solidFill>
              </a:rPr>
              <a:t>Determine Application Gateway Routing</a:t>
            </a:r>
          </a:p>
        </p:txBody>
      </p:sp>
      <p:sp>
        <p:nvSpPr>
          <p:cNvPr id="6" name="Rectangle 5">
            <a:extLst>
              <a:ext uri="{FF2B5EF4-FFF2-40B4-BE49-F238E27FC236}">
                <a16:creationId xmlns:a16="http://schemas.microsoft.com/office/drawing/2014/main" id="{7E7BF4B1-A6C4-49D0-B3A8-F59B0004C3AA}"/>
              </a:ext>
              <a:ext uri="{C183D7F6-B498-43B3-948B-1728B52AA6E4}">
                <adec:decorative xmlns:adec="http://schemas.microsoft.com/office/drawing/2017/decorative" val="1"/>
              </a:ext>
            </a:extLst>
          </p:cNvPr>
          <p:cNvSpPr/>
          <p:nvPr/>
        </p:nvSpPr>
        <p:spPr bwMode="auto">
          <a:xfrm>
            <a:off x="418643" y="1169263"/>
            <a:ext cx="5602655" cy="513186"/>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a:solidFill>
                  <a:schemeClr val="bg1"/>
                </a:solidFill>
                <a:latin typeface="+mj-lt"/>
              </a:rPr>
              <a:t>Path-based routing</a:t>
            </a:r>
          </a:p>
        </p:txBody>
      </p:sp>
      <p:sp>
        <p:nvSpPr>
          <p:cNvPr id="3" name="Rectangle 2">
            <a:extLst>
              <a:ext uri="{FF2B5EF4-FFF2-40B4-BE49-F238E27FC236}">
                <a16:creationId xmlns:a16="http://schemas.microsoft.com/office/drawing/2014/main" id="{8D782C67-6854-400F-8BB0-657886095782}"/>
              </a:ext>
              <a:ext uri="{C183D7F6-B498-43B3-948B-1728B52AA6E4}">
                <adec:decorative xmlns:adec="http://schemas.microsoft.com/office/drawing/2017/decorative" val="1"/>
              </a:ext>
            </a:extLst>
          </p:cNvPr>
          <p:cNvSpPr/>
          <p:nvPr/>
        </p:nvSpPr>
        <p:spPr bwMode="auto">
          <a:xfrm>
            <a:off x="418643" y="1820501"/>
            <a:ext cx="5602655" cy="4416673"/>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pic>
        <p:nvPicPr>
          <p:cNvPr id="8" name="Picture 7" descr="Flowchart from left to right: user, application gateway, image server pool. Traffic is directed to the image server pool based on *images or *video">
            <a:extLst>
              <a:ext uri="{FF2B5EF4-FFF2-40B4-BE49-F238E27FC236}">
                <a16:creationId xmlns:a16="http://schemas.microsoft.com/office/drawing/2014/main" id="{D4F8C063-2E0F-4ABB-A462-3F8CDD418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70" y="2425384"/>
            <a:ext cx="5095001" cy="3386815"/>
          </a:xfrm>
          <a:prstGeom prst="rect">
            <a:avLst/>
          </a:prstGeom>
          <a:ln>
            <a:noFill/>
          </a:ln>
        </p:spPr>
      </p:pic>
      <p:sp>
        <p:nvSpPr>
          <p:cNvPr id="4" name="Rectangle 3">
            <a:extLst>
              <a:ext uri="{FF2B5EF4-FFF2-40B4-BE49-F238E27FC236}">
                <a16:creationId xmlns:a16="http://schemas.microsoft.com/office/drawing/2014/main" id="{3D2358C1-961D-4EA6-933F-C17A97B8D3F9}"/>
              </a:ext>
              <a:ext uri="{C183D7F6-B498-43B3-948B-1728B52AA6E4}">
                <adec:decorative xmlns:adec="http://schemas.microsoft.com/office/drawing/2017/decorative" val="1"/>
              </a:ext>
            </a:extLst>
          </p:cNvPr>
          <p:cNvSpPr/>
          <p:nvPr/>
        </p:nvSpPr>
        <p:spPr bwMode="auto">
          <a:xfrm>
            <a:off x="6170740" y="1169263"/>
            <a:ext cx="5602618" cy="513186"/>
          </a:xfrm>
          <a:prstGeom prst="rect">
            <a:avLst/>
          </a:prstGeom>
          <a:solidFill>
            <a:srgbClr val="243A5E"/>
          </a:solid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1961">
                <a:solidFill>
                  <a:schemeClr val="bg1"/>
                </a:solidFill>
                <a:latin typeface="+mj-lt"/>
              </a:rPr>
              <a:t>Multiple-site routing</a:t>
            </a:r>
          </a:p>
        </p:txBody>
      </p:sp>
      <p:sp>
        <p:nvSpPr>
          <p:cNvPr id="13" name="Rectangle 12">
            <a:extLst>
              <a:ext uri="{FF2B5EF4-FFF2-40B4-BE49-F238E27FC236}">
                <a16:creationId xmlns:a16="http://schemas.microsoft.com/office/drawing/2014/main" id="{EC4D4EAC-54DC-4990-8749-2009AAF869FC}"/>
              </a:ext>
              <a:ext uri="{C183D7F6-B498-43B3-948B-1728B52AA6E4}">
                <adec:decorative xmlns:adec="http://schemas.microsoft.com/office/drawing/2017/decorative" val="1"/>
              </a:ext>
            </a:extLst>
          </p:cNvPr>
          <p:cNvSpPr/>
          <p:nvPr/>
        </p:nvSpPr>
        <p:spPr bwMode="auto">
          <a:xfrm>
            <a:off x="6170740" y="1820501"/>
            <a:ext cx="5602655" cy="4416673"/>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pic>
        <p:nvPicPr>
          <p:cNvPr id="10" name="Picture 9" descr="Flowchart left to right: user, application gateway, backend pool. Traffic is directed to the backend pool based on company, contoso or fabrikam">
            <a:extLst>
              <a:ext uri="{FF2B5EF4-FFF2-40B4-BE49-F238E27FC236}">
                <a16:creationId xmlns:a16="http://schemas.microsoft.com/office/drawing/2014/main" id="{333D858D-D912-4BF2-A540-C1FC14DAE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544" y="2409414"/>
            <a:ext cx="5143047" cy="3418755"/>
          </a:xfrm>
          <a:prstGeom prst="rect">
            <a:avLst/>
          </a:prstGeom>
        </p:spPr>
      </p:pic>
    </p:spTree>
    <p:extLst>
      <p:ext uri="{BB962C8B-B14F-4D97-AF65-F5344CB8AC3E}">
        <p14:creationId xmlns:p14="http://schemas.microsoft.com/office/powerpoint/2010/main" val="37167832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Azure Front door</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r>
              <a:rPr lang="en-US" dirty="0"/>
              <a:t>Microsoft’s modern cloud Content Delivery Network (CDN)</a:t>
            </a:r>
          </a:p>
          <a:p>
            <a:pPr marL="342900" indent="-342900">
              <a:lnSpc>
                <a:spcPct val="114000"/>
              </a:lnSpc>
              <a:buFont typeface="Arial" panose="020B0604020202020204" pitchFamily="34" charset="0"/>
              <a:buChar char="•"/>
            </a:pPr>
            <a:r>
              <a:rPr lang="en-US" dirty="0"/>
              <a:t>Fast, reliable, and secure access between your users and your applications’ static and dynamic web content across the globe</a:t>
            </a:r>
          </a:p>
          <a:p>
            <a:pPr marL="342900" indent="-342900">
              <a:lnSpc>
                <a:spcPct val="114000"/>
              </a:lnSpc>
              <a:buFont typeface="Arial" panose="020B0604020202020204" pitchFamily="34" charset="0"/>
              <a:buChar char="•"/>
            </a:pPr>
            <a:r>
              <a:rPr lang="en-US" dirty="0"/>
              <a:t>Features</a:t>
            </a:r>
          </a:p>
          <a:p>
            <a:pPr marL="342900" lvl="2" indent="-342900">
              <a:lnSpc>
                <a:spcPct val="114000"/>
              </a:lnSpc>
              <a:buFont typeface="Wingdings" panose="05000000000000000000" pitchFamily="2" charset="2"/>
              <a:buChar char="Ø"/>
            </a:pPr>
            <a:r>
              <a:rPr lang="en-US" dirty="0"/>
              <a:t>Dynamic site acceleration</a:t>
            </a:r>
          </a:p>
          <a:p>
            <a:pPr marL="342900" lvl="2" indent="-342900">
              <a:lnSpc>
                <a:spcPct val="114000"/>
              </a:lnSpc>
              <a:buFont typeface="Wingdings" panose="05000000000000000000" pitchFamily="2" charset="2"/>
              <a:buChar char="Ø"/>
            </a:pPr>
            <a:r>
              <a:rPr lang="en-US" dirty="0"/>
              <a:t>TLS/SSL offloading</a:t>
            </a:r>
          </a:p>
          <a:p>
            <a:pPr marL="342900" lvl="2" indent="-342900">
              <a:lnSpc>
                <a:spcPct val="114000"/>
              </a:lnSpc>
              <a:buFont typeface="Wingdings" panose="05000000000000000000" pitchFamily="2" charset="2"/>
              <a:buChar char="Ø"/>
            </a:pPr>
            <a:r>
              <a:rPr lang="en-US" dirty="0"/>
              <a:t>Web Application Firewall</a:t>
            </a:r>
          </a:p>
          <a:p>
            <a:pPr marL="342900" lvl="2" indent="-342900">
              <a:lnSpc>
                <a:spcPct val="114000"/>
              </a:lnSpc>
              <a:buFont typeface="Wingdings" panose="05000000000000000000" pitchFamily="2" charset="2"/>
              <a:buChar char="Ø"/>
            </a:pPr>
            <a:r>
              <a:rPr lang="en-US" dirty="0"/>
              <a:t>URL path-based routing</a:t>
            </a:r>
          </a:p>
          <a:p>
            <a:pPr marL="342900" lvl="2" indent="-342900">
              <a:lnSpc>
                <a:spcPct val="114000"/>
              </a:lnSpc>
              <a:buFont typeface="Wingdings" panose="05000000000000000000" pitchFamily="2" charset="2"/>
              <a:buChar char="Ø"/>
            </a:pPr>
            <a:r>
              <a:rPr lang="en-US" dirty="0"/>
              <a:t>Multiple domain management</a:t>
            </a:r>
          </a:p>
          <a:p>
            <a:pPr marL="342900" indent="-342900">
              <a:lnSpc>
                <a:spcPct val="114000"/>
              </a:lnSpc>
              <a:buFont typeface="Arial" panose="020B0604020202020204" pitchFamily="34" charset="0"/>
              <a:buChar char="•"/>
            </a:pPr>
            <a:endParaRPr lang="en-US" dirty="0"/>
          </a:p>
        </p:txBody>
      </p:sp>
      <p:pic>
        <p:nvPicPr>
          <p:cNvPr id="3074" name="Picture 2" descr="Diagram of Azure Front Door routing user traffic to endpoints.">
            <a:extLst>
              <a:ext uri="{FF2B5EF4-FFF2-40B4-BE49-F238E27FC236}">
                <a16:creationId xmlns:a16="http://schemas.microsoft.com/office/drawing/2014/main" id="{DC7F3F66-5B8A-4922-8F41-4CA8D5F09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2251" y="1244515"/>
            <a:ext cx="3956849" cy="4194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3494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C1A4-05D7-46E1-94B2-655827E21BB3}"/>
              </a:ext>
            </a:extLst>
          </p:cNvPr>
          <p:cNvSpPr>
            <a:spLocks noGrp="1"/>
          </p:cNvSpPr>
          <p:nvPr>
            <p:ph type="title"/>
          </p:nvPr>
        </p:nvSpPr>
        <p:spPr>
          <a:xfrm>
            <a:off x="418643" y="440493"/>
            <a:ext cx="11341268" cy="569157"/>
          </a:xfrm>
        </p:spPr>
        <p:txBody>
          <a:bodyPr/>
          <a:lstStyle/>
          <a:p>
            <a:r>
              <a:rPr lang="en-US" dirty="0"/>
              <a:t>Azure Front Door vs Azure Application Gateway</a:t>
            </a:r>
            <a:endParaRPr lang="en-HK" dirty="0"/>
          </a:p>
        </p:txBody>
      </p:sp>
      <p:sp>
        <p:nvSpPr>
          <p:cNvPr id="3" name="Text Placeholder 5">
            <a:extLst>
              <a:ext uri="{FF2B5EF4-FFF2-40B4-BE49-F238E27FC236}">
                <a16:creationId xmlns:a16="http://schemas.microsoft.com/office/drawing/2014/main" id="{352643B0-BF66-4C0F-9077-494A1E5436E7}"/>
              </a:ext>
            </a:extLst>
          </p:cNvPr>
          <p:cNvSpPr txBox="1">
            <a:spLocks/>
          </p:cNvSpPr>
          <p:nvPr/>
        </p:nvSpPr>
        <p:spPr>
          <a:xfrm>
            <a:off x="342900" y="2990850"/>
            <a:ext cx="7448550" cy="3178089"/>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r>
              <a:rPr lang="en-US" dirty="0"/>
              <a:t>Both Front Door and Application Gateway are layer 7 (HTTP/HTTPS) load balancers</a:t>
            </a:r>
          </a:p>
          <a:p>
            <a:pPr marL="342900" indent="-342900">
              <a:lnSpc>
                <a:spcPct val="114000"/>
              </a:lnSpc>
              <a:buFont typeface="Arial" panose="020B0604020202020204" pitchFamily="34" charset="0"/>
              <a:buChar char="•"/>
            </a:pPr>
            <a:r>
              <a:rPr lang="en-US" dirty="0"/>
              <a:t>Common use case</a:t>
            </a:r>
          </a:p>
          <a:p>
            <a:pPr marL="342900" lvl="1" indent="-342900">
              <a:lnSpc>
                <a:spcPct val="114000"/>
              </a:lnSpc>
              <a:spcBef>
                <a:spcPts val="0"/>
              </a:spcBef>
              <a:spcAft>
                <a:spcPts val="0"/>
              </a:spcAft>
              <a:buFont typeface="Arial" panose="020B0604020202020204" pitchFamily="34" charset="0"/>
              <a:buChar char="•"/>
            </a:pPr>
            <a:r>
              <a:rPr lang="en-US" sz="2353" spc="-49" dirty="0">
                <a:solidFill>
                  <a:srgbClr val="000000"/>
                </a:solidFill>
                <a:latin typeface="+mj-lt"/>
              </a:rPr>
              <a:t>Deploy Application Gateway behind Front Door</a:t>
            </a:r>
          </a:p>
          <a:p>
            <a:pPr marL="342900" lvl="1" indent="-342900">
              <a:lnSpc>
                <a:spcPct val="114000"/>
              </a:lnSpc>
              <a:spcBef>
                <a:spcPts val="0"/>
              </a:spcBef>
              <a:spcAft>
                <a:spcPts val="0"/>
              </a:spcAft>
              <a:buFont typeface="Arial" panose="020B0604020202020204" pitchFamily="34" charset="0"/>
              <a:buChar char="•"/>
            </a:pPr>
            <a:r>
              <a:rPr lang="en-US" sz="2353" spc="-49" dirty="0">
                <a:solidFill>
                  <a:srgbClr val="000000"/>
                </a:solidFill>
                <a:latin typeface="+mj-lt"/>
              </a:rPr>
              <a:t>Deploy Azure Load Balancer behind Front Door</a:t>
            </a:r>
          </a:p>
          <a:p>
            <a:pPr>
              <a:lnSpc>
                <a:spcPct val="114000"/>
              </a:lnSpc>
            </a:pPr>
            <a:endParaRPr lang="en-US" dirty="0"/>
          </a:p>
        </p:txBody>
      </p:sp>
      <p:graphicFrame>
        <p:nvGraphicFramePr>
          <p:cNvPr id="4" name="Table 4">
            <a:extLst>
              <a:ext uri="{FF2B5EF4-FFF2-40B4-BE49-F238E27FC236}">
                <a16:creationId xmlns:a16="http://schemas.microsoft.com/office/drawing/2014/main" id="{2983721C-192E-4550-B1B1-0CD71B058125}"/>
              </a:ext>
            </a:extLst>
          </p:cNvPr>
          <p:cNvGraphicFramePr>
            <a:graphicFrameLocks noGrp="1"/>
          </p:cNvGraphicFramePr>
          <p:nvPr>
            <p:extLst>
              <p:ext uri="{D42A27DB-BD31-4B8C-83A1-F6EECF244321}">
                <p14:modId xmlns:p14="http://schemas.microsoft.com/office/powerpoint/2010/main" val="1958354113"/>
              </p:ext>
            </p:extLst>
          </p:nvPr>
        </p:nvGraphicFramePr>
        <p:xfrm>
          <a:off x="342900" y="1406927"/>
          <a:ext cx="11001832" cy="1371092"/>
        </p:xfrm>
        <a:graphic>
          <a:graphicData uri="http://schemas.openxmlformats.org/drawingml/2006/table">
            <a:tbl>
              <a:tblPr firstRow="1" bandRow="1">
                <a:tableStyleId>{5C22544A-7EE6-4342-B048-85BDC9FD1C3A}</a:tableStyleId>
              </a:tblPr>
              <a:tblGrid>
                <a:gridCol w="5500916">
                  <a:extLst>
                    <a:ext uri="{9D8B030D-6E8A-4147-A177-3AD203B41FA5}">
                      <a16:colId xmlns:a16="http://schemas.microsoft.com/office/drawing/2014/main" val="177870578"/>
                    </a:ext>
                  </a:extLst>
                </a:gridCol>
                <a:gridCol w="5500916">
                  <a:extLst>
                    <a:ext uri="{9D8B030D-6E8A-4147-A177-3AD203B41FA5}">
                      <a16:colId xmlns:a16="http://schemas.microsoft.com/office/drawing/2014/main" val="2441660057"/>
                    </a:ext>
                  </a:extLst>
                </a:gridCol>
              </a:tblGrid>
              <a:tr h="370840">
                <a:tc>
                  <a:txBody>
                    <a:bodyPr/>
                    <a:lstStyle/>
                    <a:p>
                      <a:r>
                        <a:rPr lang="en-HK" dirty="0"/>
                        <a:t>Front Door</a:t>
                      </a:r>
                    </a:p>
                  </a:txBody>
                  <a:tcPr/>
                </a:tc>
                <a:tc>
                  <a:txBody>
                    <a:bodyPr/>
                    <a:lstStyle/>
                    <a:p>
                      <a:r>
                        <a:rPr lang="en-HK" dirty="0"/>
                        <a:t>Application Gateway</a:t>
                      </a:r>
                    </a:p>
                  </a:txBody>
                  <a:tcPr/>
                </a:tc>
                <a:extLst>
                  <a:ext uri="{0D108BD9-81ED-4DB2-BD59-A6C34878D82A}">
                    <a16:rowId xmlns:a16="http://schemas.microsoft.com/office/drawing/2014/main" val="3668967134"/>
                  </a:ext>
                </a:extLst>
              </a:tr>
              <a:tr h="370840">
                <a:tc>
                  <a:txBody>
                    <a:bodyPr/>
                    <a:lstStyle/>
                    <a:p>
                      <a:r>
                        <a:rPr lang="en-HK" dirty="0"/>
                        <a:t>Non-regional service</a:t>
                      </a:r>
                    </a:p>
                  </a:txBody>
                  <a:tcPr/>
                </a:tc>
                <a:tc>
                  <a:txBody>
                    <a:bodyPr/>
                    <a:lstStyle/>
                    <a:p>
                      <a:r>
                        <a:rPr lang="en-HK" dirty="0"/>
                        <a:t>Regional service</a:t>
                      </a:r>
                    </a:p>
                  </a:txBody>
                  <a:tcPr/>
                </a:tc>
                <a:extLst>
                  <a:ext uri="{0D108BD9-81ED-4DB2-BD59-A6C34878D82A}">
                    <a16:rowId xmlns:a16="http://schemas.microsoft.com/office/drawing/2014/main" val="3233382719"/>
                  </a:ext>
                </a:extLst>
              </a:tr>
              <a:tr h="370840">
                <a:tc>
                  <a:txBody>
                    <a:bodyPr/>
                    <a:lstStyle/>
                    <a:p>
                      <a:r>
                        <a:rPr lang="en-US" dirty="0"/>
                        <a:t>Load balancing between different scale units/clusters/stamp globally</a:t>
                      </a:r>
                      <a:endParaRPr lang="en-HK" dirty="0"/>
                    </a:p>
                  </a:txBody>
                  <a:tcPr/>
                </a:tc>
                <a:tc>
                  <a:txBody>
                    <a:bodyPr/>
                    <a:lstStyle/>
                    <a:p>
                      <a:r>
                        <a:rPr lang="en-US" dirty="0"/>
                        <a:t>Load balancing between VMs/containers that is within the scale unit</a:t>
                      </a:r>
                      <a:endParaRPr lang="en-HK" dirty="0"/>
                    </a:p>
                  </a:txBody>
                  <a:tcPr/>
                </a:tc>
                <a:extLst>
                  <a:ext uri="{0D108BD9-81ED-4DB2-BD59-A6C34878D82A}">
                    <a16:rowId xmlns:a16="http://schemas.microsoft.com/office/drawing/2014/main" val="2480879589"/>
                  </a:ext>
                </a:extLst>
              </a:tr>
            </a:tbl>
          </a:graphicData>
        </a:graphic>
      </p:graphicFrame>
    </p:spTree>
    <p:extLst>
      <p:ext uri="{BB962C8B-B14F-4D97-AF65-F5344CB8AC3E}">
        <p14:creationId xmlns:p14="http://schemas.microsoft.com/office/powerpoint/2010/main" val="27497939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Load Balancer</a:t>
            </a:r>
          </a:p>
        </p:txBody>
      </p:sp>
      <p:sp>
        <p:nvSpPr>
          <p:cNvPr id="3" name="Rectangle 2">
            <a:extLst>
              <a:ext uri="{FF2B5EF4-FFF2-40B4-BE49-F238E27FC236}">
                <a16:creationId xmlns:a16="http://schemas.microsoft.com/office/drawing/2014/main" id="{DDE15DE2-1FE8-4DD7-A146-CCA3772DDF1E}"/>
              </a:ext>
              <a:ext uri="{C183D7F6-B498-43B3-948B-1728B52AA6E4}">
                <adec:decorative xmlns:adec="http://schemas.microsoft.com/office/drawing/2017/decorative" val="1"/>
              </a:ext>
            </a:extLst>
          </p:cNvPr>
          <p:cNvSpPr/>
          <p:nvPr/>
        </p:nvSpPr>
        <p:spPr bwMode="auto">
          <a:xfrm>
            <a:off x="418644" y="1169263"/>
            <a:ext cx="11354714" cy="3612157"/>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14" name="Picture 13" descr="Diagram showing how load balancer works. Left to right. The frontend is exchanging information with the Load Balancer. The Load Balancer is using rules and probes to communicate with the backend">
            <a:extLst>
              <a:ext uri="{FF2B5EF4-FFF2-40B4-BE49-F238E27FC236}">
                <a16:creationId xmlns:a16="http://schemas.microsoft.com/office/drawing/2014/main" id="{841CA3AD-2121-446F-9635-33286B68053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54091" y="1296015"/>
            <a:ext cx="9283820" cy="3358654"/>
          </a:xfrm>
          <a:prstGeom prst="rect">
            <a:avLst/>
          </a:prstGeom>
          <a:noFill/>
        </p:spPr>
      </p:pic>
      <p:sp>
        <p:nvSpPr>
          <p:cNvPr id="4" name="Freeform: Shape 3">
            <a:extLst>
              <a:ext uri="{FF2B5EF4-FFF2-40B4-BE49-F238E27FC236}">
                <a16:creationId xmlns:a16="http://schemas.microsoft.com/office/drawing/2014/main" id="{617DAA27-EBDE-444E-A275-6458DED6EE70}"/>
              </a:ext>
            </a:extLst>
          </p:cNvPr>
          <p:cNvSpPr/>
          <p:nvPr/>
        </p:nvSpPr>
        <p:spPr>
          <a:xfrm>
            <a:off x="418642" y="4952167"/>
            <a:ext cx="3675342"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Distributes inbound traffic</a:t>
            </a:r>
            <a:br>
              <a:rPr lang="en-US" sz="1961" dirty="0">
                <a:solidFill>
                  <a:schemeClr val="tx1"/>
                </a:solidFill>
              </a:rPr>
            </a:br>
            <a:r>
              <a:rPr lang="en-US" sz="1961" dirty="0">
                <a:solidFill>
                  <a:schemeClr val="tx1"/>
                </a:solidFill>
              </a:rPr>
              <a:t>to backend resources using load-balancing rules and health probes</a:t>
            </a:r>
          </a:p>
        </p:txBody>
      </p:sp>
      <p:sp>
        <p:nvSpPr>
          <p:cNvPr id="11" name="Freeform: Shape 10">
            <a:extLst>
              <a:ext uri="{FF2B5EF4-FFF2-40B4-BE49-F238E27FC236}">
                <a16:creationId xmlns:a16="http://schemas.microsoft.com/office/drawing/2014/main" id="{C973C14D-2F6C-40A8-AF11-A5F4C1D31908}"/>
              </a:ext>
            </a:extLst>
          </p:cNvPr>
          <p:cNvSpPr/>
          <p:nvPr/>
        </p:nvSpPr>
        <p:spPr>
          <a:xfrm>
            <a:off x="4259106" y="4952167"/>
            <a:ext cx="3675342"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Can be used for</a:t>
            </a:r>
            <a:br>
              <a:rPr lang="en-US" sz="1961">
                <a:solidFill>
                  <a:schemeClr val="tx1"/>
                </a:solidFill>
              </a:rPr>
            </a:br>
            <a:r>
              <a:rPr lang="en-US" sz="1961">
                <a:solidFill>
                  <a:schemeClr val="tx1"/>
                </a:solidFill>
              </a:rPr>
              <a:t>both inbound/outbound scenarios</a:t>
            </a:r>
          </a:p>
        </p:txBody>
      </p:sp>
      <p:sp>
        <p:nvSpPr>
          <p:cNvPr id="12" name="Freeform: Shape 11">
            <a:extLst>
              <a:ext uri="{FF2B5EF4-FFF2-40B4-BE49-F238E27FC236}">
                <a16:creationId xmlns:a16="http://schemas.microsoft.com/office/drawing/2014/main" id="{058E09A6-8E3E-4698-8D81-09820E158D7F}"/>
              </a:ext>
            </a:extLst>
          </p:cNvPr>
          <p:cNvSpPr/>
          <p:nvPr/>
        </p:nvSpPr>
        <p:spPr>
          <a:xfrm>
            <a:off x="8099570" y="4952167"/>
            <a:ext cx="3675342" cy="1285008"/>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Two types: Public and Internal</a:t>
            </a:r>
          </a:p>
        </p:txBody>
      </p:sp>
    </p:spTree>
    <p:extLst>
      <p:ext uri="{BB962C8B-B14F-4D97-AF65-F5344CB8AC3E}">
        <p14:creationId xmlns:p14="http://schemas.microsoft.com/office/powerpoint/2010/main" val="20445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Public Load Balancer</a:t>
            </a:r>
          </a:p>
        </p:txBody>
      </p:sp>
      <p:sp>
        <p:nvSpPr>
          <p:cNvPr id="3" name="Rectangle 2">
            <a:extLst>
              <a:ext uri="{FF2B5EF4-FFF2-40B4-BE49-F238E27FC236}">
                <a16:creationId xmlns:a16="http://schemas.microsoft.com/office/drawing/2014/main" id="{A7300692-307C-41D1-A147-C589172A2DEC}"/>
              </a:ext>
              <a:ext uri="{C183D7F6-B498-43B3-948B-1728B52AA6E4}">
                <adec:decorative xmlns:adec="http://schemas.microsoft.com/office/drawing/2017/decorative" val="1"/>
              </a:ext>
            </a:extLst>
          </p:cNvPr>
          <p:cNvSpPr/>
          <p:nvPr/>
        </p:nvSpPr>
        <p:spPr bwMode="auto">
          <a:xfrm>
            <a:off x="418644" y="1169264"/>
            <a:ext cx="11354714" cy="394131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7" name="Picture 6" descr="Diagram showing how public load balancer works. Incoming requests on port 80 are sent to  the public load balancer. The LB sends requests on port 80 to three VMs in the web tier subnet">
            <a:extLst>
              <a:ext uri="{FF2B5EF4-FFF2-40B4-BE49-F238E27FC236}">
                <a16:creationId xmlns:a16="http://schemas.microsoft.com/office/drawing/2014/main" id="{33A77C5B-66DC-4DFD-A4BE-5642C631CC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23118" y="1264117"/>
            <a:ext cx="5545766" cy="3779460"/>
          </a:xfrm>
          <a:prstGeom prst="rect">
            <a:avLst/>
          </a:prstGeom>
          <a:noFill/>
          <a:ln>
            <a:noFill/>
          </a:ln>
        </p:spPr>
      </p:pic>
      <p:sp>
        <p:nvSpPr>
          <p:cNvPr id="4" name="Rectangle 3">
            <a:extLst>
              <a:ext uri="{FF2B5EF4-FFF2-40B4-BE49-F238E27FC236}">
                <a16:creationId xmlns:a16="http://schemas.microsoft.com/office/drawing/2014/main" id="{B9E1D0C8-3094-4534-893D-C266A73D719A}"/>
              </a:ext>
            </a:extLst>
          </p:cNvPr>
          <p:cNvSpPr/>
          <p:nvPr/>
        </p:nvSpPr>
        <p:spPr>
          <a:xfrm>
            <a:off x="418642" y="5276321"/>
            <a:ext cx="5585309" cy="96085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Maps public IP addresses and port number of incoming traffic to the VM’s private IP address and port number, and vice versa</a:t>
            </a:r>
          </a:p>
        </p:txBody>
      </p:sp>
      <p:sp>
        <p:nvSpPr>
          <p:cNvPr id="5" name="Rectangle 4">
            <a:extLst>
              <a:ext uri="{FF2B5EF4-FFF2-40B4-BE49-F238E27FC236}">
                <a16:creationId xmlns:a16="http://schemas.microsoft.com/office/drawing/2014/main" id="{495EBDCC-9AFF-45E7-957F-3ADEF7DCD526}"/>
              </a:ext>
            </a:extLst>
          </p:cNvPr>
          <p:cNvSpPr/>
          <p:nvPr/>
        </p:nvSpPr>
        <p:spPr>
          <a:xfrm>
            <a:off x="6167016" y="5276321"/>
            <a:ext cx="5606342" cy="96085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Apply load balancing rules to distribute traffic across VMs or services</a:t>
            </a:r>
          </a:p>
        </p:txBody>
      </p:sp>
    </p:spTree>
    <p:extLst>
      <p:ext uri="{BB962C8B-B14F-4D97-AF65-F5344CB8AC3E}">
        <p14:creationId xmlns:p14="http://schemas.microsoft.com/office/powerpoint/2010/main" val="350576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Internal Load Balancer</a:t>
            </a:r>
          </a:p>
        </p:txBody>
      </p:sp>
      <p:sp>
        <p:nvSpPr>
          <p:cNvPr id="4" name="Rectangle 3">
            <a:extLst>
              <a:ext uri="{FF2B5EF4-FFF2-40B4-BE49-F238E27FC236}">
                <a16:creationId xmlns:a16="http://schemas.microsoft.com/office/drawing/2014/main" id="{29C81A2B-B710-47EE-A3D3-05BC3F161E97}"/>
              </a:ext>
            </a:extLst>
          </p:cNvPr>
          <p:cNvSpPr/>
          <p:nvPr/>
        </p:nvSpPr>
        <p:spPr>
          <a:xfrm>
            <a:off x="427980" y="1373598"/>
            <a:ext cx="4586521" cy="135928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dirty="0">
                <a:solidFill>
                  <a:schemeClr val="tx1"/>
                </a:solidFill>
              </a:rPr>
              <a:t>Directs traffic only to resources inside a virtual network or that use a VPN to access Azure infrastructure</a:t>
            </a:r>
          </a:p>
        </p:txBody>
      </p:sp>
      <p:sp>
        <p:nvSpPr>
          <p:cNvPr id="6" name="Rectangle 5">
            <a:extLst>
              <a:ext uri="{FF2B5EF4-FFF2-40B4-BE49-F238E27FC236}">
                <a16:creationId xmlns:a16="http://schemas.microsoft.com/office/drawing/2014/main" id="{D19C102E-2B68-4980-86F8-3FFBCF4FD39B}"/>
              </a:ext>
            </a:extLst>
          </p:cNvPr>
          <p:cNvSpPr/>
          <p:nvPr/>
        </p:nvSpPr>
        <p:spPr>
          <a:xfrm>
            <a:off x="427980" y="2985791"/>
            <a:ext cx="4586521" cy="170824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961" dirty="0">
                <a:solidFill>
                  <a:schemeClr val="tx1"/>
                </a:solidFill>
              </a:rPr>
              <a:t>Enables load balancing within a virtual network, for cross-premises virtual networks, for multi-tier applications, and for line-of-business applications</a:t>
            </a:r>
          </a:p>
          <a:p>
            <a:endParaRPr lang="en-US" sz="1961" dirty="0">
              <a:solidFill>
                <a:schemeClr val="tx1"/>
              </a:solidFill>
            </a:endParaRPr>
          </a:p>
        </p:txBody>
      </p:sp>
      <p:sp>
        <p:nvSpPr>
          <p:cNvPr id="3" name="Rectangle 2">
            <a:extLst>
              <a:ext uri="{FF2B5EF4-FFF2-40B4-BE49-F238E27FC236}">
                <a16:creationId xmlns:a16="http://schemas.microsoft.com/office/drawing/2014/main" id="{4DE98120-0062-4BC3-9D92-B7596B225B22}"/>
              </a:ext>
              <a:ext uri="{C183D7F6-B498-43B3-948B-1728B52AA6E4}">
                <adec:decorative xmlns:adec="http://schemas.microsoft.com/office/drawing/2017/decorative" val="1"/>
              </a:ext>
            </a:extLst>
          </p:cNvPr>
          <p:cNvSpPr/>
          <p:nvPr/>
        </p:nvSpPr>
        <p:spPr bwMode="auto">
          <a:xfrm>
            <a:off x="5166894" y="1169264"/>
            <a:ext cx="6606464" cy="5067910"/>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8" name="Picture 7" descr="Diagram showing how an internal load balancer works. Three VMs are shown going through a load balancer to access SQL servers in the database tier subnet. The SQL servers are responding on port 1443">
            <a:extLst>
              <a:ext uri="{FF2B5EF4-FFF2-40B4-BE49-F238E27FC236}">
                <a16:creationId xmlns:a16="http://schemas.microsoft.com/office/drawing/2014/main" id="{D63E445B-D49D-48C0-BE3F-FF286C427B70}"/>
              </a:ext>
            </a:extLst>
          </p:cNvPr>
          <p:cNvPicPr>
            <a:picLocks noChangeAspect="1"/>
          </p:cNvPicPr>
          <p:nvPr/>
        </p:nvPicPr>
        <p:blipFill>
          <a:blip r:embed="rId3"/>
          <a:stretch>
            <a:fillRect/>
          </a:stretch>
        </p:blipFill>
        <p:spPr>
          <a:xfrm>
            <a:off x="5722490" y="1410800"/>
            <a:ext cx="5733384" cy="4584839"/>
          </a:xfrm>
          <a:prstGeom prst="rect">
            <a:avLst/>
          </a:prstGeom>
        </p:spPr>
      </p:pic>
    </p:spTree>
    <p:extLst>
      <p:ext uri="{BB962C8B-B14F-4D97-AF65-F5344CB8AC3E}">
        <p14:creationId xmlns:p14="http://schemas.microsoft.com/office/powerpoint/2010/main" val="305071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Health Probes</a:t>
            </a:r>
          </a:p>
        </p:txBody>
      </p:sp>
      <p:sp>
        <p:nvSpPr>
          <p:cNvPr id="4" name="Rectangle 3">
            <a:extLst>
              <a:ext uri="{FF2B5EF4-FFF2-40B4-BE49-F238E27FC236}">
                <a16:creationId xmlns:a16="http://schemas.microsoft.com/office/drawing/2014/main" id="{827F8F06-6924-4524-8AE3-97EAD4E07413}"/>
              </a:ext>
            </a:extLst>
          </p:cNvPr>
          <p:cNvSpPr/>
          <p:nvPr/>
        </p:nvSpPr>
        <p:spPr>
          <a:xfrm>
            <a:off x="427982" y="1233896"/>
            <a:ext cx="4527256" cy="9304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a:solidFill>
                  <a:schemeClr val="tx1"/>
                </a:solidFill>
              </a:rPr>
              <a:t>Allows the load balancer to monitor the status of an app</a:t>
            </a:r>
          </a:p>
        </p:txBody>
      </p:sp>
      <p:sp>
        <p:nvSpPr>
          <p:cNvPr id="5" name="Rectangle 4">
            <a:extLst>
              <a:ext uri="{FF2B5EF4-FFF2-40B4-BE49-F238E27FC236}">
                <a16:creationId xmlns:a16="http://schemas.microsoft.com/office/drawing/2014/main" id="{B2175430-2141-4962-BC79-B464B90F8302}"/>
              </a:ext>
            </a:extLst>
          </p:cNvPr>
          <p:cNvSpPr/>
          <p:nvPr/>
        </p:nvSpPr>
        <p:spPr>
          <a:xfrm>
            <a:off x="427982" y="2415397"/>
            <a:ext cx="4527256" cy="139489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rPr>
              <a:t>Dynamically adds or removes VMs from the load balancer rotation based on their response to health checks</a:t>
            </a:r>
          </a:p>
        </p:txBody>
      </p:sp>
      <p:sp>
        <p:nvSpPr>
          <p:cNvPr id="6" name="Rectangle 5">
            <a:extLst>
              <a:ext uri="{FF2B5EF4-FFF2-40B4-BE49-F238E27FC236}">
                <a16:creationId xmlns:a16="http://schemas.microsoft.com/office/drawing/2014/main" id="{C204B8D4-B61F-4E6C-9C25-7F726F7D88F5}"/>
              </a:ext>
            </a:extLst>
          </p:cNvPr>
          <p:cNvSpPr/>
          <p:nvPr/>
        </p:nvSpPr>
        <p:spPr>
          <a:xfrm>
            <a:off x="455994" y="4061359"/>
            <a:ext cx="4527256" cy="9304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a:solidFill>
                  <a:schemeClr val="tx1"/>
                </a:solidFill>
              </a:rPr>
              <a:t>HTTP custom probe (preferred) pings every 15 seconds</a:t>
            </a:r>
          </a:p>
        </p:txBody>
      </p:sp>
      <p:sp>
        <p:nvSpPr>
          <p:cNvPr id="7" name="Rectangle 6">
            <a:extLst>
              <a:ext uri="{FF2B5EF4-FFF2-40B4-BE49-F238E27FC236}">
                <a16:creationId xmlns:a16="http://schemas.microsoft.com/office/drawing/2014/main" id="{67838254-BA89-454D-A057-1ACD06ED0414}"/>
              </a:ext>
            </a:extLst>
          </p:cNvPr>
          <p:cNvSpPr/>
          <p:nvPr/>
        </p:nvSpPr>
        <p:spPr>
          <a:xfrm>
            <a:off x="455993" y="5242105"/>
            <a:ext cx="4527256" cy="93043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rPr>
              <a:t>TCP custom probe tries to establish a successful TCP session </a:t>
            </a:r>
          </a:p>
        </p:txBody>
      </p:sp>
      <p:sp>
        <p:nvSpPr>
          <p:cNvPr id="3" name="Rectangle 2">
            <a:extLst>
              <a:ext uri="{FF2B5EF4-FFF2-40B4-BE49-F238E27FC236}">
                <a16:creationId xmlns:a16="http://schemas.microsoft.com/office/drawing/2014/main" id="{030F7860-A12B-4133-B412-085CEF191914}"/>
              </a:ext>
              <a:ext uri="{C183D7F6-B498-43B3-948B-1728B52AA6E4}">
                <adec:decorative xmlns:adec="http://schemas.microsoft.com/office/drawing/2017/decorative" val="1"/>
              </a:ext>
            </a:extLst>
          </p:cNvPr>
          <p:cNvSpPr/>
          <p:nvPr/>
        </p:nvSpPr>
        <p:spPr bwMode="auto">
          <a:xfrm>
            <a:off x="5104642" y="1169263"/>
            <a:ext cx="6668715" cy="5067912"/>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8" name="Picture 2" descr="Screenshot of the HTTP custom probe page. The port is 80. The path is /. The interval is 5. The unhealthy threshold is 2 ">
            <a:extLst>
              <a:ext uri="{FF2B5EF4-FFF2-40B4-BE49-F238E27FC236}">
                <a16:creationId xmlns:a16="http://schemas.microsoft.com/office/drawing/2014/main" id="{8796594F-FA3B-4D99-93D1-AD3069D0E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0910" y="1476134"/>
            <a:ext cx="5816179" cy="4634075"/>
          </a:xfrm>
          <a:prstGeom prst="rect">
            <a:avLst/>
          </a:prstGeom>
          <a:ln>
            <a:noFill/>
          </a:ln>
        </p:spPr>
      </p:pic>
    </p:spTree>
    <p:extLst>
      <p:ext uri="{BB962C8B-B14F-4D97-AF65-F5344CB8AC3E}">
        <p14:creationId xmlns:p14="http://schemas.microsoft.com/office/powerpoint/2010/main" val="285244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solidFill>
                  <a:schemeClr val="accent6">
                    <a:lumMod val="90000"/>
                  </a:schemeClr>
                </a:solidFill>
              </a:rPr>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endParaRPr lang="en-US" sz="2400" b="1" dirty="0">
              <a:solidFill>
                <a:schemeClr val="accent6">
                  <a:lumMod val="90000"/>
                </a:schemeClr>
              </a:solidFill>
            </a:endParaRP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16140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Azure Traffic Manager</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r>
              <a:rPr lang="en-US" dirty="0"/>
              <a:t>DNS-based traffic load balancer</a:t>
            </a:r>
          </a:p>
          <a:p>
            <a:pPr marL="342900" indent="-342900">
              <a:lnSpc>
                <a:spcPct val="114000"/>
              </a:lnSpc>
              <a:buFont typeface="Arial" panose="020B0604020202020204" pitchFamily="34" charset="0"/>
              <a:buChar char="•"/>
            </a:pPr>
            <a:r>
              <a:rPr lang="en-US" dirty="0"/>
              <a:t>Direct the client requests to service endpoint based on </a:t>
            </a:r>
          </a:p>
          <a:p>
            <a:pPr marL="342900" lvl="1" indent="285750">
              <a:lnSpc>
                <a:spcPct val="114000"/>
              </a:lnSpc>
              <a:buFont typeface="Arial" panose="020B0604020202020204" pitchFamily="34" charset="0"/>
              <a:buChar char="•"/>
            </a:pPr>
            <a:r>
              <a:rPr lang="en-US" dirty="0"/>
              <a:t>traffic-routing method</a:t>
            </a:r>
          </a:p>
          <a:p>
            <a:pPr marL="628650" lvl="1" indent="-285750">
              <a:lnSpc>
                <a:spcPct val="114000"/>
              </a:lnSpc>
              <a:buFont typeface="Arial" panose="020B0604020202020204" pitchFamily="34" charset="0"/>
              <a:buChar char="•"/>
            </a:pPr>
            <a:r>
              <a:rPr lang="en-US" dirty="0"/>
              <a:t>endpoint monitoring option</a:t>
            </a:r>
          </a:p>
          <a:p>
            <a:pPr marL="342900" indent="-342900">
              <a:lnSpc>
                <a:spcPct val="114000"/>
              </a:lnSpc>
              <a:buFont typeface="Arial" panose="020B0604020202020204" pitchFamily="34" charset="0"/>
              <a:buChar char="•"/>
            </a:pPr>
            <a:r>
              <a:rPr lang="en-US" dirty="0"/>
              <a:t>Provides health monitoring for every endpoint</a:t>
            </a:r>
          </a:p>
        </p:txBody>
      </p:sp>
      <p:pic>
        <p:nvPicPr>
          <p:cNvPr id="4098" name="Picture 2" descr="Traffic Manager | Microsoft Azure Color">
            <a:extLst>
              <a:ext uri="{FF2B5EF4-FFF2-40B4-BE49-F238E27FC236}">
                <a16:creationId xmlns:a16="http://schemas.microsoft.com/office/drawing/2014/main" id="{25680B5A-66DA-4499-8392-4F53685D9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813" y="1719263"/>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3364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B2F10-047B-4652-BDAD-605BD397FA3E}"/>
              </a:ext>
            </a:extLst>
          </p:cNvPr>
          <p:cNvSpPr>
            <a:spLocks noGrp="1"/>
          </p:cNvSpPr>
          <p:nvPr>
            <p:ph type="title"/>
          </p:nvPr>
        </p:nvSpPr>
        <p:spPr/>
        <p:txBody>
          <a:bodyPr/>
          <a:lstStyle/>
          <a:p>
            <a:r>
              <a:rPr lang="en-US" dirty="0"/>
              <a:t>Combining 'Performance' and 'Weighted' traffic routing</a:t>
            </a:r>
            <a:endParaRPr lang="en-HK" dirty="0"/>
          </a:p>
        </p:txBody>
      </p:sp>
      <p:pic>
        <p:nvPicPr>
          <p:cNvPr id="4" name="Picture 3">
            <a:extLst>
              <a:ext uri="{FF2B5EF4-FFF2-40B4-BE49-F238E27FC236}">
                <a16:creationId xmlns:a16="http://schemas.microsoft.com/office/drawing/2014/main" id="{049E05B4-9C1D-4A25-94B7-2413EE2CAD02}"/>
              </a:ext>
            </a:extLst>
          </p:cNvPr>
          <p:cNvPicPr>
            <a:picLocks noChangeAspect="1"/>
          </p:cNvPicPr>
          <p:nvPr/>
        </p:nvPicPr>
        <p:blipFill>
          <a:blip r:embed="rId2"/>
          <a:stretch>
            <a:fillRect/>
          </a:stretch>
        </p:blipFill>
        <p:spPr>
          <a:xfrm>
            <a:off x="828675" y="1809750"/>
            <a:ext cx="4995864" cy="2933668"/>
          </a:xfrm>
          <a:prstGeom prst="rect">
            <a:avLst/>
          </a:prstGeom>
        </p:spPr>
      </p:pic>
      <p:pic>
        <p:nvPicPr>
          <p:cNvPr id="6" name="Picture 5">
            <a:extLst>
              <a:ext uri="{FF2B5EF4-FFF2-40B4-BE49-F238E27FC236}">
                <a16:creationId xmlns:a16="http://schemas.microsoft.com/office/drawing/2014/main" id="{7B9D8D5C-9B28-4C65-9FDC-6D3C95879461}"/>
              </a:ext>
            </a:extLst>
          </p:cNvPr>
          <p:cNvPicPr>
            <a:picLocks noChangeAspect="1"/>
          </p:cNvPicPr>
          <p:nvPr/>
        </p:nvPicPr>
        <p:blipFill>
          <a:blip r:embed="rId3"/>
          <a:stretch>
            <a:fillRect/>
          </a:stretch>
        </p:blipFill>
        <p:spPr>
          <a:xfrm>
            <a:off x="7025986" y="1746437"/>
            <a:ext cx="4337339" cy="2996981"/>
          </a:xfrm>
          <a:prstGeom prst="rect">
            <a:avLst/>
          </a:prstGeom>
        </p:spPr>
      </p:pic>
    </p:spTree>
    <p:extLst>
      <p:ext uri="{BB962C8B-B14F-4D97-AF65-F5344CB8AC3E}">
        <p14:creationId xmlns:p14="http://schemas.microsoft.com/office/powerpoint/2010/main" val="41790692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1E2A4-CE9E-4262-A363-32BA69C77F2A}"/>
              </a:ext>
            </a:extLst>
          </p:cNvPr>
          <p:cNvSpPr>
            <a:spLocks noGrp="1"/>
          </p:cNvSpPr>
          <p:nvPr>
            <p:ph type="title"/>
          </p:nvPr>
        </p:nvSpPr>
        <p:spPr/>
        <p:txBody>
          <a:bodyPr/>
          <a:lstStyle/>
          <a:p>
            <a:r>
              <a:rPr lang="en-US" dirty="0"/>
              <a:t>Multi-value Nested Profiles using IPv4 and IPv6 endpoints</a:t>
            </a:r>
            <a:endParaRPr lang="en-HK" dirty="0"/>
          </a:p>
        </p:txBody>
      </p:sp>
      <p:pic>
        <p:nvPicPr>
          <p:cNvPr id="4" name="Picture 3">
            <a:extLst>
              <a:ext uri="{FF2B5EF4-FFF2-40B4-BE49-F238E27FC236}">
                <a16:creationId xmlns:a16="http://schemas.microsoft.com/office/drawing/2014/main" id="{D51464CE-BFD7-48C7-A2A5-C21EA7BACF18}"/>
              </a:ext>
            </a:extLst>
          </p:cNvPr>
          <p:cNvPicPr>
            <a:picLocks noChangeAspect="1"/>
          </p:cNvPicPr>
          <p:nvPr/>
        </p:nvPicPr>
        <p:blipFill>
          <a:blip r:embed="rId2"/>
          <a:stretch>
            <a:fillRect/>
          </a:stretch>
        </p:blipFill>
        <p:spPr>
          <a:xfrm>
            <a:off x="2243137" y="1733549"/>
            <a:ext cx="7234238" cy="3751955"/>
          </a:xfrm>
          <a:prstGeom prst="rect">
            <a:avLst/>
          </a:prstGeom>
        </p:spPr>
      </p:pic>
    </p:spTree>
    <p:extLst>
      <p:ext uri="{BB962C8B-B14F-4D97-AF65-F5344CB8AC3E}">
        <p14:creationId xmlns:p14="http://schemas.microsoft.com/office/powerpoint/2010/main" val="30211931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4234-47BA-4A67-99AB-181CCC06A1F0}"/>
              </a:ext>
            </a:extLst>
          </p:cNvPr>
          <p:cNvSpPr>
            <a:spLocks noGrp="1"/>
          </p:cNvSpPr>
          <p:nvPr>
            <p:ph type="title"/>
          </p:nvPr>
        </p:nvSpPr>
        <p:spPr/>
        <p:txBody>
          <a:bodyPr/>
          <a:lstStyle/>
          <a:p>
            <a:r>
              <a:rPr lang="en-HK" dirty="0"/>
              <a:t>Networking &amp; Network Security Component</a:t>
            </a:r>
          </a:p>
        </p:txBody>
      </p:sp>
      <p:sp>
        <p:nvSpPr>
          <p:cNvPr id="3" name="Text Placeholder 5">
            <a:extLst>
              <a:ext uri="{FF2B5EF4-FFF2-40B4-BE49-F238E27FC236}">
                <a16:creationId xmlns:a16="http://schemas.microsoft.com/office/drawing/2014/main" id="{9CD85187-751D-4489-8D17-ACFF045C5847}"/>
              </a:ext>
            </a:extLst>
          </p:cNvPr>
          <p:cNvSpPr txBox="1">
            <a:spLocks/>
          </p:cNvSpPr>
          <p:nvPr/>
        </p:nvSpPr>
        <p:spPr>
          <a:xfrm>
            <a:off x="342900" y="1418796"/>
            <a:ext cx="7448550" cy="4750143"/>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14000"/>
              </a:lnSpc>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53F02E5-FAED-49B9-A34D-C48ED93B07AC}"/>
              </a:ext>
            </a:extLst>
          </p:cNvPr>
          <p:cNvSpPr txBox="1"/>
          <p:nvPr/>
        </p:nvSpPr>
        <p:spPr>
          <a:xfrm>
            <a:off x="342900" y="1270438"/>
            <a:ext cx="10706100"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Virtual Networks </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Connectivity</a:t>
            </a:r>
          </a:p>
          <a:p>
            <a:pPr marL="342900" indent="-342900">
              <a:lnSpc>
                <a:spcPct val="90000"/>
              </a:lnSpc>
              <a:spcAft>
                <a:spcPts val="600"/>
              </a:spcAft>
              <a:buFont typeface="Arial" panose="020B0604020202020204" pitchFamily="34" charset="0"/>
              <a:buChar char="•"/>
            </a:pPr>
            <a:r>
              <a:rPr lang="en-HK" sz="2400" dirty="0">
                <a:solidFill>
                  <a:schemeClr val="accent6">
                    <a:lumMod val="90000"/>
                  </a:schemeClr>
                </a:solidFill>
              </a:rPr>
              <a:t>Load Balancing</a:t>
            </a:r>
          </a:p>
          <a:p>
            <a:pPr marL="342900" indent="-342900">
              <a:lnSpc>
                <a:spcPct val="90000"/>
              </a:lnSpc>
              <a:spcAft>
                <a:spcPts val="600"/>
              </a:spcAft>
              <a:buFont typeface="Arial" panose="020B0604020202020204" pitchFamily="34" charset="0"/>
              <a:buChar char="•"/>
            </a:pPr>
            <a:r>
              <a:rPr lang="en-HK" sz="2400" b="1" dirty="0">
                <a:gradFill>
                  <a:gsLst>
                    <a:gs pos="2917">
                      <a:schemeClr val="tx1"/>
                    </a:gs>
                    <a:gs pos="30000">
                      <a:schemeClr val="tx1"/>
                    </a:gs>
                  </a:gsLst>
                  <a:lin ang="5400000" scaled="0"/>
                </a:gradFill>
              </a:rPr>
              <a:t>Network Security</a:t>
            </a:r>
          </a:p>
          <a:p>
            <a:pPr>
              <a:lnSpc>
                <a:spcPct val="90000"/>
              </a:lnSpc>
              <a:spcAft>
                <a:spcPts val="600"/>
              </a:spcAft>
            </a:pPr>
            <a:endParaRPr lang="en-HK" sz="2400" dirty="0">
              <a:gradFill>
                <a:gsLst>
                  <a:gs pos="2917">
                    <a:schemeClr val="tx1"/>
                  </a:gs>
                  <a:gs pos="30000">
                    <a:schemeClr val="tx1"/>
                  </a:gs>
                </a:gsLst>
                <a:lin ang="5400000" scaled="0"/>
              </a:gradFill>
            </a:endParaRPr>
          </a:p>
          <a:p>
            <a:pPr>
              <a:lnSpc>
                <a:spcPct val="90000"/>
              </a:lnSpc>
              <a:spcAft>
                <a:spcPts val="600"/>
              </a:spcAft>
            </a:pPr>
            <a:endParaRPr lang="en-HK"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9473358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Network Security Groups (NSGs)</a:t>
            </a:r>
          </a:p>
        </p:txBody>
      </p:sp>
      <p:sp>
        <p:nvSpPr>
          <p:cNvPr id="5" name="Rectangle 4">
            <a:extLst>
              <a:ext uri="{FF2B5EF4-FFF2-40B4-BE49-F238E27FC236}">
                <a16:creationId xmlns:a16="http://schemas.microsoft.com/office/drawing/2014/main" id="{47119705-F607-45C2-AE29-3D7F92C0EF5B}"/>
              </a:ext>
              <a:ext uri="{C183D7F6-B498-43B3-948B-1728B52AA6E4}">
                <adec:decorative xmlns:adec="http://schemas.microsoft.com/office/drawing/2017/decorative" val="1"/>
              </a:ext>
            </a:extLst>
          </p:cNvPr>
          <p:cNvSpPr/>
          <p:nvPr/>
        </p:nvSpPr>
        <p:spPr bwMode="auto">
          <a:xfrm>
            <a:off x="418644" y="1169263"/>
            <a:ext cx="11354714" cy="325949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12" name="Picture 3" descr="Screenshot of the network security group overview blade. One subnet and one custom security rule are shown.">
            <a:extLst>
              <a:ext uri="{FF2B5EF4-FFF2-40B4-BE49-F238E27FC236}">
                <a16:creationId xmlns:a16="http://schemas.microsoft.com/office/drawing/2014/main" id="{0B3F2393-AC17-4B81-B046-9BE53495409B}"/>
              </a:ext>
            </a:extLst>
          </p:cNvPr>
          <p:cNvPicPr>
            <a:picLocks noChangeAspect="1"/>
          </p:cNvPicPr>
          <p:nvPr/>
        </p:nvPicPr>
        <p:blipFill>
          <a:blip r:embed="rId3"/>
          <a:stretch>
            <a:fillRect/>
          </a:stretch>
        </p:blipFill>
        <p:spPr>
          <a:xfrm>
            <a:off x="613017" y="1580838"/>
            <a:ext cx="10965970" cy="2436344"/>
          </a:xfrm>
          <a:prstGeom prst="rect">
            <a:avLst/>
          </a:prstGeom>
          <a:ln>
            <a:noFill/>
          </a:ln>
        </p:spPr>
      </p:pic>
      <p:sp>
        <p:nvSpPr>
          <p:cNvPr id="6" name="Rectangle 5">
            <a:extLst>
              <a:ext uri="{FF2B5EF4-FFF2-40B4-BE49-F238E27FC236}">
                <a16:creationId xmlns:a16="http://schemas.microsoft.com/office/drawing/2014/main" id="{F5A0D721-822E-4869-80A9-C0BD7205C4AE}"/>
              </a:ext>
            </a:extLst>
          </p:cNvPr>
          <p:cNvSpPr/>
          <p:nvPr/>
        </p:nvSpPr>
        <p:spPr>
          <a:xfrm>
            <a:off x="418642" y="458221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Limits network traffic</a:t>
            </a:r>
            <a:br>
              <a:rPr lang="en-US" sz="1961" dirty="0">
                <a:solidFill>
                  <a:schemeClr val="tx1"/>
                </a:solidFill>
              </a:rPr>
            </a:br>
            <a:r>
              <a:rPr lang="en-US" sz="1961" dirty="0">
                <a:solidFill>
                  <a:schemeClr val="tx1"/>
                </a:solidFill>
              </a:rPr>
              <a:t>to resources in a</a:t>
            </a:r>
            <a:br>
              <a:rPr lang="en-US" sz="1961" dirty="0">
                <a:solidFill>
                  <a:schemeClr val="tx1"/>
                </a:solidFill>
              </a:rPr>
            </a:br>
            <a:r>
              <a:rPr lang="en-US" sz="1961" dirty="0">
                <a:solidFill>
                  <a:schemeClr val="tx1"/>
                </a:solidFill>
              </a:rPr>
              <a:t>virtual network</a:t>
            </a:r>
            <a:endParaRPr lang="bs-Latn-BA" sz="1961" dirty="0">
              <a:solidFill>
                <a:schemeClr val="tx1"/>
              </a:solidFill>
            </a:endParaRPr>
          </a:p>
        </p:txBody>
      </p:sp>
      <p:sp>
        <p:nvSpPr>
          <p:cNvPr id="7" name="Rectangle 6">
            <a:extLst>
              <a:ext uri="{FF2B5EF4-FFF2-40B4-BE49-F238E27FC236}">
                <a16:creationId xmlns:a16="http://schemas.microsoft.com/office/drawing/2014/main" id="{91E12727-CB70-4E89-A2F5-5BD1FD70667A}"/>
              </a:ext>
            </a:extLst>
          </p:cNvPr>
          <p:cNvSpPr/>
          <p:nvPr/>
        </p:nvSpPr>
        <p:spPr>
          <a:xfrm>
            <a:off x="3306925" y="4574114"/>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Lists the security rules that allow or deny inbound or outbound network traffic </a:t>
            </a:r>
          </a:p>
        </p:txBody>
      </p:sp>
      <p:sp>
        <p:nvSpPr>
          <p:cNvPr id="9" name="Rectangle 8">
            <a:extLst>
              <a:ext uri="{FF2B5EF4-FFF2-40B4-BE49-F238E27FC236}">
                <a16:creationId xmlns:a16="http://schemas.microsoft.com/office/drawing/2014/main" id="{E630B86D-632D-4D17-810D-5D831273F4F2}"/>
              </a:ext>
            </a:extLst>
          </p:cNvPr>
          <p:cNvSpPr/>
          <p:nvPr/>
        </p:nvSpPr>
        <p:spPr>
          <a:xfrm>
            <a:off x="6195208" y="458221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rPr>
              <a:t>Associated</a:t>
            </a:r>
            <a:br>
              <a:rPr lang="en-US" sz="1961" dirty="0">
                <a:solidFill>
                  <a:schemeClr val="tx1"/>
                </a:solidFill>
              </a:rPr>
            </a:br>
            <a:r>
              <a:rPr lang="en-US" sz="1961" dirty="0">
                <a:solidFill>
                  <a:schemeClr val="tx1"/>
                </a:solidFill>
              </a:rPr>
              <a:t>to a subnet or a</a:t>
            </a:r>
            <a:br>
              <a:rPr lang="en-US" sz="1961" dirty="0">
                <a:solidFill>
                  <a:schemeClr val="tx1"/>
                </a:solidFill>
              </a:rPr>
            </a:br>
            <a:r>
              <a:rPr lang="en-US" sz="1961" dirty="0">
                <a:solidFill>
                  <a:schemeClr val="tx1"/>
                </a:solidFill>
              </a:rPr>
              <a:t>network interface </a:t>
            </a:r>
          </a:p>
        </p:txBody>
      </p:sp>
      <p:sp>
        <p:nvSpPr>
          <p:cNvPr id="2" name="Rectangle 1">
            <a:extLst>
              <a:ext uri="{FF2B5EF4-FFF2-40B4-BE49-F238E27FC236}">
                <a16:creationId xmlns:a16="http://schemas.microsoft.com/office/drawing/2014/main" id="{A1EEB9FA-4900-4D65-8AB4-4132B469E75D}"/>
              </a:ext>
            </a:extLst>
          </p:cNvPr>
          <p:cNvSpPr/>
          <p:nvPr/>
        </p:nvSpPr>
        <p:spPr>
          <a:xfrm>
            <a:off x="9083491" y="455304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dirty="0">
                <a:solidFill>
                  <a:schemeClr val="tx1"/>
                </a:solidFill>
                <a:latin typeface="Segoe UI VSS (Regular)"/>
              </a:rPr>
              <a:t>Can be associated multiple times</a:t>
            </a:r>
            <a:endParaRPr lang="en-US" sz="1961" dirty="0">
              <a:solidFill>
                <a:schemeClr val="tx1"/>
              </a:solidFill>
            </a:endParaRPr>
          </a:p>
        </p:txBody>
      </p:sp>
      <p:pic>
        <p:nvPicPr>
          <p:cNvPr id="10" name="Picture 9" descr="Image representing Network Security Group (NSG)">
            <a:extLst>
              <a:ext uri="{FF2B5EF4-FFF2-40B4-BE49-F238E27FC236}">
                <a16:creationId xmlns:a16="http://schemas.microsoft.com/office/drawing/2014/main" id="{C297A3C2-D5DF-4CDE-BCD1-B43542071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1075" y="487366"/>
            <a:ext cx="1163973" cy="1115220"/>
          </a:xfrm>
          <a:prstGeom prst="rect">
            <a:avLst/>
          </a:prstGeom>
        </p:spPr>
      </p:pic>
    </p:spTree>
    <p:extLst>
      <p:ext uri="{BB962C8B-B14F-4D97-AF65-F5344CB8AC3E}">
        <p14:creationId xmlns:p14="http://schemas.microsoft.com/office/powerpoint/2010/main" val="237678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NSG Rules</a:t>
            </a:r>
          </a:p>
        </p:txBody>
      </p:sp>
      <p:sp>
        <p:nvSpPr>
          <p:cNvPr id="5" name="Rectangle 4">
            <a:extLst>
              <a:ext uri="{FF2B5EF4-FFF2-40B4-BE49-F238E27FC236}">
                <a16:creationId xmlns:a16="http://schemas.microsoft.com/office/drawing/2014/main" id="{649CF10E-F859-4E7B-81D5-2229F6F205B7}"/>
              </a:ext>
            </a:extLst>
          </p:cNvPr>
          <p:cNvSpPr/>
          <p:nvPr/>
        </p:nvSpPr>
        <p:spPr>
          <a:xfrm>
            <a:off x="418643" y="1261165"/>
            <a:ext cx="7213707" cy="102010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b="1" dirty="0">
                <a:solidFill>
                  <a:schemeClr val="tx1"/>
                </a:solidFill>
              </a:rPr>
              <a:t>Source</a:t>
            </a:r>
            <a:r>
              <a:rPr lang="en-US" sz="2353" dirty="0">
                <a:solidFill>
                  <a:schemeClr val="tx1"/>
                </a:solidFill>
              </a:rPr>
              <a:t> (Any, IP addresses, service tags, application security group)</a:t>
            </a:r>
          </a:p>
        </p:txBody>
      </p:sp>
      <p:sp>
        <p:nvSpPr>
          <p:cNvPr id="9" name="Rectangle 8">
            <a:extLst>
              <a:ext uri="{FF2B5EF4-FFF2-40B4-BE49-F238E27FC236}">
                <a16:creationId xmlns:a16="http://schemas.microsoft.com/office/drawing/2014/main" id="{D974E248-5E4C-4A3E-BBEF-A6B27DD507CB}"/>
              </a:ext>
            </a:extLst>
          </p:cNvPr>
          <p:cNvSpPr/>
          <p:nvPr/>
        </p:nvSpPr>
        <p:spPr>
          <a:xfrm>
            <a:off x="418643" y="2518532"/>
            <a:ext cx="7213707" cy="102010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b="1" dirty="0">
                <a:solidFill>
                  <a:schemeClr val="tx1"/>
                </a:solidFill>
              </a:rPr>
              <a:t>Destination</a:t>
            </a:r>
            <a:r>
              <a:rPr lang="en-US" sz="2353" b="1" dirty="0">
                <a:solidFill>
                  <a:schemeClr val="tx1"/>
                </a:solidFill>
                <a:latin typeface="+mj-lt"/>
              </a:rPr>
              <a:t> </a:t>
            </a:r>
            <a:r>
              <a:rPr lang="en-US" sz="2353" dirty="0">
                <a:solidFill>
                  <a:schemeClr val="tx1"/>
                </a:solidFill>
              </a:rPr>
              <a:t>(Any, IP addresses, virtual network, application security group)</a:t>
            </a:r>
          </a:p>
        </p:txBody>
      </p:sp>
      <p:sp>
        <p:nvSpPr>
          <p:cNvPr id="10" name="Rectangle 9">
            <a:extLst>
              <a:ext uri="{FF2B5EF4-FFF2-40B4-BE49-F238E27FC236}">
                <a16:creationId xmlns:a16="http://schemas.microsoft.com/office/drawing/2014/main" id="{C5F2F7F3-F16D-4E8E-A69F-33B4D7D188D2}"/>
              </a:ext>
            </a:extLst>
          </p:cNvPr>
          <p:cNvSpPr/>
          <p:nvPr/>
        </p:nvSpPr>
        <p:spPr>
          <a:xfrm>
            <a:off x="402646" y="3775899"/>
            <a:ext cx="7213707" cy="102010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b="1" dirty="0">
                <a:solidFill>
                  <a:schemeClr val="tx1"/>
                </a:solidFill>
              </a:rPr>
              <a:t>Service</a:t>
            </a:r>
            <a:r>
              <a:rPr lang="en-US" sz="2353" b="1" dirty="0">
                <a:solidFill>
                  <a:schemeClr val="tx1"/>
                </a:solidFill>
                <a:latin typeface="+mj-lt"/>
              </a:rPr>
              <a:t> </a:t>
            </a:r>
            <a:r>
              <a:rPr lang="en-US" sz="2353" dirty="0">
                <a:solidFill>
                  <a:schemeClr val="tx1"/>
                </a:solidFill>
              </a:rPr>
              <a:t>(HTTPS, SSH, RDP, DNS, POP3, custom, …)</a:t>
            </a:r>
          </a:p>
        </p:txBody>
      </p:sp>
      <p:sp>
        <p:nvSpPr>
          <p:cNvPr id="11" name="Rectangle 10">
            <a:extLst>
              <a:ext uri="{FF2B5EF4-FFF2-40B4-BE49-F238E27FC236}">
                <a16:creationId xmlns:a16="http://schemas.microsoft.com/office/drawing/2014/main" id="{602D810D-0503-4CFF-A099-64CB0EF0B7FE}"/>
              </a:ext>
            </a:extLst>
          </p:cNvPr>
          <p:cNvSpPr/>
          <p:nvPr/>
        </p:nvSpPr>
        <p:spPr>
          <a:xfrm>
            <a:off x="402646" y="5117442"/>
            <a:ext cx="7213707" cy="102010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2353" b="1" dirty="0">
                <a:solidFill>
                  <a:schemeClr val="tx1"/>
                </a:solidFill>
              </a:rPr>
              <a:t>Priority </a:t>
            </a:r>
            <a:r>
              <a:rPr lang="en-US" sz="2353" dirty="0">
                <a:solidFill>
                  <a:schemeClr val="tx1"/>
                </a:solidFill>
                <a:latin typeface="+mj-lt"/>
              </a:rPr>
              <a:t>– </a:t>
            </a:r>
            <a:r>
              <a:rPr lang="en-US" sz="2353" dirty="0">
                <a:solidFill>
                  <a:schemeClr val="tx1"/>
                </a:solidFill>
              </a:rPr>
              <a:t>The lower the number, the higher</a:t>
            </a:r>
            <a:br>
              <a:rPr lang="en-US" sz="2353" dirty="0">
                <a:solidFill>
                  <a:schemeClr val="tx1"/>
                </a:solidFill>
              </a:rPr>
            </a:br>
            <a:r>
              <a:rPr lang="en-US" sz="2353" dirty="0">
                <a:solidFill>
                  <a:schemeClr val="tx1"/>
                </a:solidFill>
              </a:rPr>
              <a:t>the priority</a:t>
            </a:r>
          </a:p>
        </p:txBody>
      </p:sp>
      <p:sp>
        <p:nvSpPr>
          <p:cNvPr id="6" name="Rectangle 5">
            <a:extLst>
              <a:ext uri="{FF2B5EF4-FFF2-40B4-BE49-F238E27FC236}">
                <a16:creationId xmlns:a16="http://schemas.microsoft.com/office/drawing/2014/main" id="{9EE8D063-FA87-4134-A645-2C01468DBAF1}"/>
              </a:ext>
              <a:ext uri="{C183D7F6-B498-43B3-948B-1728B52AA6E4}">
                <adec:decorative xmlns:adec="http://schemas.microsoft.com/office/drawing/2017/decorative" val="1"/>
              </a:ext>
            </a:extLst>
          </p:cNvPr>
          <p:cNvSpPr/>
          <p:nvPr/>
        </p:nvSpPr>
        <p:spPr bwMode="auto">
          <a:xfrm>
            <a:off x="7784743" y="1261165"/>
            <a:ext cx="3988615" cy="497601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graphicFrame>
        <p:nvGraphicFramePr>
          <p:cNvPr id="3" name="Object 2" descr="Screenshot of the add inbound security rule page. ">
            <a:extLst>
              <a:ext uri="{FF2B5EF4-FFF2-40B4-BE49-F238E27FC236}">
                <a16:creationId xmlns:a16="http://schemas.microsoft.com/office/drawing/2014/main" id="{C0F2ED32-4FFB-4504-851B-DCE073CF3EE0}"/>
              </a:ext>
            </a:extLst>
          </p:cNvPr>
          <p:cNvGraphicFramePr>
            <a:graphicFrameLocks noChangeAspect="1"/>
          </p:cNvGraphicFramePr>
          <p:nvPr/>
        </p:nvGraphicFramePr>
        <p:xfrm>
          <a:off x="8504982" y="1377378"/>
          <a:ext cx="2848016" cy="4743581"/>
        </p:xfrm>
        <a:graphic>
          <a:graphicData uri="http://schemas.openxmlformats.org/presentationml/2006/ole">
            <mc:AlternateContent xmlns:mc="http://schemas.openxmlformats.org/markup-compatibility/2006">
              <mc:Choice xmlns:v="urn:schemas-microsoft-com:vml" Requires="v">
                <p:oleObj spid="_x0000_s6286" name="Bitmap Image" r:id="rId4" imgW="2905200" imgH="4838760" progId="Paint.Picture">
                  <p:embed/>
                </p:oleObj>
              </mc:Choice>
              <mc:Fallback>
                <p:oleObj name="Bitmap Image" r:id="rId4" imgW="2905200" imgH="4838760" progId="Paint.Picture">
                  <p:embed/>
                  <p:pic>
                    <p:nvPicPr>
                      <p:cNvPr id="3" name="Object 2" descr="Screenshot of the add inbound security rule page. ">
                        <a:extLst>
                          <a:ext uri="{FF2B5EF4-FFF2-40B4-BE49-F238E27FC236}">
                            <a16:creationId xmlns:a16="http://schemas.microsoft.com/office/drawing/2014/main" id="{C0F2ED32-4FFB-4504-851B-DCE073CF3EE0}"/>
                          </a:ext>
                        </a:extLst>
                      </p:cNvPr>
                      <p:cNvPicPr/>
                      <p:nvPr/>
                    </p:nvPicPr>
                    <p:blipFill>
                      <a:blip r:embed="rId5"/>
                      <a:stretch>
                        <a:fillRect/>
                      </a:stretch>
                    </p:blipFill>
                    <p:spPr>
                      <a:xfrm>
                        <a:off x="8504982" y="1377378"/>
                        <a:ext cx="2848016" cy="4743581"/>
                      </a:xfrm>
                      <a:prstGeom prst="rect">
                        <a:avLst/>
                      </a:prstGeom>
                    </p:spPr>
                  </p:pic>
                </p:oleObj>
              </mc:Fallback>
            </mc:AlternateContent>
          </a:graphicData>
        </a:graphic>
      </p:graphicFrame>
    </p:spTree>
    <p:extLst>
      <p:ext uri="{BB962C8B-B14F-4D97-AF65-F5344CB8AC3E}">
        <p14:creationId xmlns:p14="http://schemas.microsoft.com/office/powerpoint/2010/main" val="414251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E84E-1BED-49C3-9537-ACBBFC4FBDF0}"/>
              </a:ext>
            </a:extLst>
          </p:cNvPr>
          <p:cNvSpPr>
            <a:spLocks noGrp="1"/>
          </p:cNvSpPr>
          <p:nvPr>
            <p:ph type="title"/>
          </p:nvPr>
        </p:nvSpPr>
        <p:spPr/>
        <p:txBody>
          <a:bodyPr/>
          <a:lstStyle/>
          <a:p>
            <a:r>
              <a:rPr lang="en-US" dirty="0"/>
              <a:t>Azure Firewall</a:t>
            </a:r>
          </a:p>
        </p:txBody>
      </p:sp>
      <p:sp>
        <p:nvSpPr>
          <p:cNvPr id="5" name="Rectangle 4">
            <a:extLst>
              <a:ext uri="{FF2B5EF4-FFF2-40B4-BE49-F238E27FC236}">
                <a16:creationId xmlns:a16="http://schemas.microsoft.com/office/drawing/2014/main" id="{F92477FF-A0AF-470C-8BA0-354EC1813339}"/>
              </a:ext>
            </a:extLst>
          </p:cNvPr>
          <p:cNvSpPr/>
          <p:nvPr/>
        </p:nvSpPr>
        <p:spPr>
          <a:xfrm>
            <a:off x="418643" y="1212360"/>
            <a:ext cx="5666588" cy="44898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Stateful firewall as a service</a:t>
            </a:r>
          </a:p>
        </p:txBody>
      </p:sp>
      <p:sp>
        <p:nvSpPr>
          <p:cNvPr id="7" name="Rectangle 6">
            <a:extLst>
              <a:ext uri="{FF2B5EF4-FFF2-40B4-BE49-F238E27FC236}">
                <a16:creationId xmlns:a16="http://schemas.microsoft.com/office/drawing/2014/main" id="{E27F5F05-0B0B-441B-A57A-61D4CDCD4B95}"/>
              </a:ext>
            </a:extLst>
          </p:cNvPr>
          <p:cNvSpPr/>
          <p:nvPr/>
        </p:nvSpPr>
        <p:spPr>
          <a:xfrm>
            <a:off x="418643" y="1870454"/>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Built-in high availability with unrestricted cloud scalability</a:t>
            </a:r>
          </a:p>
        </p:txBody>
      </p:sp>
      <p:sp>
        <p:nvSpPr>
          <p:cNvPr id="8" name="Rectangle 7">
            <a:extLst>
              <a:ext uri="{FF2B5EF4-FFF2-40B4-BE49-F238E27FC236}">
                <a16:creationId xmlns:a16="http://schemas.microsoft.com/office/drawing/2014/main" id="{ED8A30DC-5B17-45D3-BE47-B1DB6CA1A042}"/>
              </a:ext>
            </a:extLst>
          </p:cNvPr>
          <p:cNvSpPr/>
          <p:nvPr/>
        </p:nvSpPr>
        <p:spPr>
          <a:xfrm>
            <a:off x="418643" y="2804368"/>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Create, enforce, and log application and network connectivity policies</a:t>
            </a:r>
          </a:p>
        </p:txBody>
      </p:sp>
      <p:sp>
        <p:nvSpPr>
          <p:cNvPr id="9" name="Rectangle 8">
            <a:extLst>
              <a:ext uri="{FF2B5EF4-FFF2-40B4-BE49-F238E27FC236}">
                <a16:creationId xmlns:a16="http://schemas.microsoft.com/office/drawing/2014/main" id="{2D0A33A8-6B0D-4D43-9138-45D6795B8AEB}"/>
              </a:ext>
            </a:extLst>
          </p:cNvPr>
          <p:cNvSpPr/>
          <p:nvPr/>
        </p:nvSpPr>
        <p:spPr>
          <a:xfrm>
            <a:off x="418641" y="3784672"/>
            <a:ext cx="5666588" cy="43560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Threat intelligence-based filtering</a:t>
            </a:r>
          </a:p>
        </p:txBody>
      </p:sp>
      <p:sp>
        <p:nvSpPr>
          <p:cNvPr id="10" name="Rectangle 9">
            <a:extLst>
              <a:ext uri="{FF2B5EF4-FFF2-40B4-BE49-F238E27FC236}">
                <a16:creationId xmlns:a16="http://schemas.microsoft.com/office/drawing/2014/main" id="{81C1142A-2B5A-473F-9B34-24D5EA6EC410}"/>
              </a:ext>
            </a:extLst>
          </p:cNvPr>
          <p:cNvSpPr/>
          <p:nvPr/>
        </p:nvSpPr>
        <p:spPr>
          <a:xfrm>
            <a:off x="418643" y="4462576"/>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dirty="0">
                <a:solidFill>
                  <a:schemeClr val="tx1"/>
                </a:solidFill>
              </a:rPr>
              <a:t>Fully integrated with Azure Monitor for logging and analytics</a:t>
            </a:r>
          </a:p>
        </p:txBody>
      </p:sp>
      <p:sp>
        <p:nvSpPr>
          <p:cNvPr id="11" name="Rectangle 10">
            <a:extLst>
              <a:ext uri="{FF2B5EF4-FFF2-40B4-BE49-F238E27FC236}">
                <a16:creationId xmlns:a16="http://schemas.microsoft.com/office/drawing/2014/main" id="{98EA9014-32B7-4BC8-A703-0390850379EE}"/>
              </a:ext>
            </a:extLst>
          </p:cNvPr>
          <p:cNvSpPr/>
          <p:nvPr/>
        </p:nvSpPr>
        <p:spPr>
          <a:xfrm>
            <a:off x="418642" y="5417377"/>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30">
                <a:solidFill>
                  <a:schemeClr val="tx1"/>
                </a:solidFill>
              </a:rPr>
              <a:t>Support for hybrid connectivity through deployment behind VPN and ExpressRoute Gateways</a:t>
            </a:r>
          </a:p>
        </p:txBody>
      </p:sp>
      <p:sp>
        <p:nvSpPr>
          <p:cNvPr id="6" name="Rectangle 5">
            <a:extLst>
              <a:ext uri="{FF2B5EF4-FFF2-40B4-BE49-F238E27FC236}">
                <a16:creationId xmlns:a16="http://schemas.microsoft.com/office/drawing/2014/main" id="{C3E2415B-3C39-4095-B66F-AAE06248DAA2}"/>
              </a:ext>
              <a:ext uri="{C183D7F6-B498-43B3-948B-1728B52AA6E4}">
                <adec:decorative xmlns:adec="http://schemas.microsoft.com/office/drawing/2017/decorative" val="1"/>
              </a:ext>
            </a:extLst>
          </p:cNvPr>
          <p:cNvSpPr/>
          <p:nvPr/>
        </p:nvSpPr>
        <p:spPr bwMode="auto">
          <a:xfrm>
            <a:off x="6237624" y="1169264"/>
            <a:ext cx="5535734"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4" name="Picture 3" descr="VNets are using an Azure Firewall and Threat Intelligence to deny or allow traffic">
            <a:extLst>
              <a:ext uri="{FF2B5EF4-FFF2-40B4-BE49-F238E27FC236}">
                <a16:creationId xmlns:a16="http://schemas.microsoft.com/office/drawing/2014/main" id="{39B0BBFD-86A3-4D71-8568-183EBDD0E4EB}"/>
              </a:ext>
            </a:extLst>
          </p:cNvPr>
          <p:cNvPicPr>
            <a:picLocks noChangeAspect="1"/>
          </p:cNvPicPr>
          <p:nvPr/>
        </p:nvPicPr>
        <p:blipFill>
          <a:blip r:embed="rId3"/>
          <a:stretch>
            <a:fillRect/>
          </a:stretch>
        </p:blipFill>
        <p:spPr>
          <a:xfrm>
            <a:off x="6381580" y="1870454"/>
            <a:ext cx="5247820" cy="3454971"/>
          </a:xfrm>
          <a:prstGeom prst="rect">
            <a:avLst/>
          </a:prstGeom>
        </p:spPr>
      </p:pic>
    </p:spTree>
    <p:extLst>
      <p:ext uri="{BB962C8B-B14F-4D97-AF65-F5344CB8AC3E}">
        <p14:creationId xmlns:p14="http://schemas.microsoft.com/office/powerpoint/2010/main" val="41631089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Core Azure workload products - Storage</a:t>
            </a:r>
            <a:endParaRPr lang="en-US" dirty="0"/>
          </a:p>
        </p:txBody>
      </p:sp>
      <p:pic>
        <p:nvPicPr>
          <p:cNvPr id="5" name="Graphic 4" descr="Blockchain">
            <a:extLst>
              <a:ext uri="{FF2B5EF4-FFF2-40B4-BE49-F238E27FC236}">
                <a16:creationId xmlns:a16="http://schemas.microsoft.com/office/drawing/2014/main" id="{A7A056C9-D569-4189-8279-4A9B825345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308" y="2772696"/>
            <a:ext cx="1312607" cy="1312607"/>
          </a:xfrm>
          <a:prstGeom prst="rect">
            <a:avLst/>
          </a:prstGeom>
        </p:spPr>
      </p:pic>
    </p:spTree>
    <p:extLst>
      <p:ext uri="{BB962C8B-B14F-4D97-AF65-F5344CB8AC3E}">
        <p14:creationId xmlns:p14="http://schemas.microsoft.com/office/powerpoint/2010/main" val="6697278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Agenda</a:t>
            </a:r>
            <a:endParaRPr lang="en-US" dirty="0"/>
          </a:p>
        </p:txBody>
      </p:sp>
      <p:pic>
        <p:nvPicPr>
          <p:cNvPr id="2" name="Graphic 3">
            <a:extLst>
              <a:ext uri="{FF2B5EF4-FFF2-40B4-BE49-F238E27FC236}">
                <a16:creationId xmlns:a16="http://schemas.microsoft.com/office/drawing/2014/main" id="{C25D2AF6-901F-47CD-82A8-5128D5A1B786}"/>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8111" t="25760" r="26571" b="11010"/>
          <a:stretch/>
        </p:blipFill>
        <p:spPr>
          <a:xfrm>
            <a:off x="6679097" y="1496619"/>
            <a:ext cx="4718458" cy="3922741"/>
          </a:xfrm>
          <a:prstGeom prst="rect">
            <a:avLst/>
          </a:prstGeom>
        </p:spPr>
      </p:pic>
      <p:sp>
        <p:nvSpPr>
          <p:cNvPr id="10" name="Text Placeholder 14">
            <a:extLst>
              <a:ext uri="{FF2B5EF4-FFF2-40B4-BE49-F238E27FC236}">
                <a16:creationId xmlns:a16="http://schemas.microsoft.com/office/drawing/2014/main" id="{36877184-9CC1-4EBD-ACA1-BA6A2150651C}"/>
              </a:ext>
            </a:extLst>
          </p:cNvPr>
          <p:cNvSpPr>
            <a:spLocks noGrp="1"/>
          </p:cNvSpPr>
          <p:nvPr/>
        </p:nvSpPr>
        <p:spPr>
          <a:xfrm>
            <a:off x="570492" y="1378281"/>
            <a:ext cx="5394960" cy="4701800"/>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400" b="1" dirty="0">
                <a:solidFill>
                  <a:schemeClr val="accent6">
                    <a:lumMod val="90000"/>
                  </a:schemeClr>
                </a:solidFill>
              </a:rPr>
              <a:t>Azure architectural components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Regions and Availability Zones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Governance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Management tools</a:t>
            </a:r>
          </a:p>
          <a:p>
            <a:pPr>
              <a:lnSpc>
                <a:spcPct val="100000"/>
              </a:lnSpc>
              <a:buFont typeface="Wingdings" panose="05000000000000000000" pitchFamily="2" charset="2"/>
              <a:buChar char="§"/>
            </a:pPr>
            <a:r>
              <a:rPr lang="en-US" sz="2400" b="1" dirty="0"/>
              <a:t>Core Azure Services</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Compute </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Networking &amp; Security</a:t>
            </a:r>
          </a:p>
          <a:p>
            <a:pPr marL="560241" lvl="1" indent="-336145">
              <a:lnSpc>
                <a:spcPct val="90000"/>
              </a:lnSpc>
              <a:spcBef>
                <a:spcPts val="392"/>
              </a:spcBef>
              <a:spcAft>
                <a:spcPts val="588"/>
              </a:spcAft>
              <a:buFont typeface="Arial" panose="020B0604020202020204" pitchFamily="34" charset="0"/>
              <a:buChar char="•"/>
            </a:pPr>
            <a:r>
              <a:rPr lang="en-US" sz="2400" dirty="0"/>
              <a:t>Storage</a:t>
            </a:r>
          </a:p>
          <a:p>
            <a:pPr marL="560241" lvl="1" indent="-336145">
              <a:lnSpc>
                <a:spcPct val="90000"/>
              </a:lnSpc>
              <a:spcBef>
                <a:spcPts val="392"/>
              </a:spcBef>
              <a:spcAft>
                <a:spcPts val="588"/>
              </a:spcAft>
              <a:buFont typeface="Arial" panose="020B0604020202020204" pitchFamily="34" charset="0"/>
              <a:buChar char="•"/>
            </a:pPr>
            <a:r>
              <a:rPr lang="en-US" sz="2400" dirty="0">
                <a:solidFill>
                  <a:schemeClr val="accent6">
                    <a:lumMod val="90000"/>
                  </a:schemeClr>
                </a:solidFill>
              </a:rPr>
              <a:t>Databases</a:t>
            </a:r>
            <a:endParaRPr lang="en-US" sz="2400" b="1" dirty="0">
              <a:solidFill>
                <a:schemeClr val="accent6">
                  <a:lumMod val="90000"/>
                </a:schemeClr>
              </a:solidFill>
            </a:endParaRPr>
          </a:p>
          <a:p>
            <a:pPr>
              <a:lnSpc>
                <a:spcPct val="100000"/>
              </a:lnSpc>
              <a:buFont typeface="Wingdings" panose="05000000000000000000" pitchFamily="2" charset="2"/>
              <a:buChar char="§"/>
            </a:pPr>
            <a:r>
              <a:rPr lang="en-US" sz="2400" b="1" dirty="0">
                <a:solidFill>
                  <a:schemeClr val="accent6">
                    <a:lumMod val="90000"/>
                  </a:schemeClr>
                </a:solidFill>
              </a:rPr>
              <a:t>Multi-Cloud Strategy by Azure Arc</a:t>
            </a:r>
          </a:p>
          <a:p>
            <a:pPr>
              <a:lnSpc>
                <a:spcPct val="100000"/>
              </a:lnSpc>
              <a:buFont typeface="Wingdings" panose="05000000000000000000" pitchFamily="2" charset="2"/>
              <a:buChar char="§"/>
            </a:pPr>
            <a:r>
              <a:rPr lang="en-US" sz="2400" b="1" dirty="0">
                <a:solidFill>
                  <a:schemeClr val="accent6">
                    <a:lumMod val="90000"/>
                  </a:schemeClr>
                </a:solidFill>
              </a:rPr>
              <a:t>Azure Landing Zone</a:t>
            </a:r>
          </a:p>
        </p:txBody>
      </p:sp>
    </p:spTree>
    <p:extLst>
      <p:ext uri="{BB962C8B-B14F-4D97-AF65-F5344CB8AC3E}">
        <p14:creationId xmlns:p14="http://schemas.microsoft.com/office/powerpoint/2010/main" val="276899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a:xfrm>
            <a:off x="455996" y="3031456"/>
            <a:ext cx="2457386" cy="795089"/>
          </a:xfrm>
        </p:spPr>
        <p:txBody>
          <a:bodyPr/>
          <a:lstStyle/>
          <a:p>
            <a:r>
              <a:rPr lang="en-US" dirty="0"/>
              <a:t>Azure Storage Introduction</a:t>
            </a:r>
          </a:p>
        </p:txBody>
      </p:sp>
      <p:pic>
        <p:nvPicPr>
          <p:cNvPr id="11" name="Picture 10" descr="Icon of a screen with dots">
            <a:extLst>
              <a:ext uri="{FF2B5EF4-FFF2-40B4-BE49-F238E27FC236}">
                <a16:creationId xmlns:a16="http://schemas.microsoft.com/office/drawing/2014/main" id="{CDB8243D-DA1D-4638-B32B-6EBC15B554FD}"/>
              </a:ext>
            </a:extLst>
          </p:cNvPr>
          <p:cNvPicPr>
            <a:picLocks noChangeAspect="1"/>
          </p:cNvPicPr>
          <p:nvPr/>
        </p:nvPicPr>
        <p:blipFill>
          <a:blip r:embed="rId3"/>
          <a:stretch>
            <a:fillRect/>
          </a:stretch>
        </p:blipFill>
        <p:spPr>
          <a:xfrm>
            <a:off x="3580782" y="406154"/>
            <a:ext cx="741045" cy="741045"/>
          </a:xfrm>
          <a:prstGeom prst="rect">
            <a:avLst/>
          </a:prstGeom>
        </p:spPr>
      </p:pic>
      <p:sp>
        <p:nvSpPr>
          <p:cNvPr id="8" name="Rectangle 7">
            <a:extLst>
              <a:ext uri="{FF2B5EF4-FFF2-40B4-BE49-F238E27FC236}">
                <a16:creationId xmlns:a16="http://schemas.microsoft.com/office/drawing/2014/main" id="{EEC2D257-58DA-4807-86D1-A59C84D0C444}"/>
              </a:ext>
            </a:extLst>
          </p:cNvPr>
          <p:cNvSpPr/>
          <p:nvPr/>
        </p:nvSpPr>
        <p:spPr>
          <a:xfrm>
            <a:off x="4575253" y="409963"/>
            <a:ext cx="5883037" cy="7497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02210">
              <a:spcBef>
                <a:spcPct val="0"/>
              </a:spcBef>
              <a:spcAft>
                <a:spcPct val="35000"/>
              </a:spcAft>
            </a:pPr>
            <a:r>
              <a:rPr lang="en-US" sz="2255" dirty="0">
                <a:solidFill>
                  <a:schemeClr val="tx1"/>
                </a:solidFill>
              </a:rPr>
              <a:t>Storage Accounts</a:t>
            </a:r>
          </a:p>
        </p:txBody>
      </p:sp>
      <p:cxnSp>
        <p:nvCxnSpPr>
          <p:cNvPr id="19" name="Straight Connector 18">
            <a:extLst>
              <a:ext uri="{FF2B5EF4-FFF2-40B4-BE49-F238E27FC236}">
                <a16:creationId xmlns:a16="http://schemas.microsoft.com/office/drawing/2014/main" id="{37121D1F-724E-414E-969E-6F9659773F67}"/>
              </a:ext>
              <a:ext uri="{C183D7F6-B498-43B3-948B-1728B52AA6E4}">
                <adec:decorative xmlns:adec="http://schemas.microsoft.com/office/drawing/2017/decorative" val="1"/>
              </a:ext>
            </a:extLst>
          </p:cNvPr>
          <p:cNvCxnSpPr>
            <a:cxnSpLocks/>
          </p:cNvCxnSpPr>
          <p:nvPr/>
        </p:nvCxnSpPr>
        <p:spPr>
          <a:xfrm>
            <a:off x="4550353" y="1227134"/>
            <a:ext cx="585305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A5C37EA-B0AC-4E86-867B-1F7628553E56}"/>
              </a:ext>
            </a:extLst>
          </p:cNvPr>
          <p:cNvSpPr/>
          <p:nvPr/>
        </p:nvSpPr>
        <p:spPr>
          <a:xfrm>
            <a:off x="4575187" y="1309569"/>
            <a:ext cx="5880430" cy="7497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02210">
              <a:spcBef>
                <a:spcPct val="0"/>
              </a:spcBef>
              <a:spcAft>
                <a:spcPct val="35000"/>
              </a:spcAft>
            </a:pPr>
            <a:endParaRPr lang="en-US" sz="2255" dirty="0">
              <a:solidFill>
                <a:schemeClr val="tx1"/>
              </a:solidFill>
            </a:endParaRPr>
          </a:p>
        </p:txBody>
      </p:sp>
      <p:pic>
        <p:nvPicPr>
          <p:cNvPr id="13" name="Picture 12" descr="Icon of a security lock">
            <a:extLst>
              <a:ext uri="{FF2B5EF4-FFF2-40B4-BE49-F238E27FC236}">
                <a16:creationId xmlns:a16="http://schemas.microsoft.com/office/drawing/2014/main" id="{5B7C6DF8-F309-4C57-B410-CD2C42519837}"/>
              </a:ext>
            </a:extLst>
          </p:cNvPr>
          <p:cNvPicPr>
            <a:picLocks noChangeAspect="1"/>
          </p:cNvPicPr>
          <p:nvPr/>
        </p:nvPicPr>
        <p:blipFill>
          <a:blip r:embed="rId4"/>
          <a:stretch>
            <a:fillRect/>
          </a:stretch>
        </p:blipFill>
        <p:spPr>
          <a:xfrm>
            <a:off x="3688322" y="2250235"/>
            <a:ext cx="741045" cy="741045"/>
          </a:xfrm>
          <a:prstGeom prst="rect">
            <a:avLst/>
          </a:prstGeom>
        </p:spPr>
      </p:pic>
      <p:sp>
        <p:nvSpPr>
          <p:cNvPr id="20" name="Rectangle 19">
            <a:extLst>
              <a:ext uri="{FF2B5EF4-FFF2-40B4-BE49-F238E27FC236}">
                <a16:creationId xmlns:a16="http://schemas.microsoft.com/office/drawing/2014/main" id="{9ABABC5E-2166-420E-8490-F982B0B0CE88}"/>
              </a:ext>
            </a:extLst>
          </p:cNvPr>
          <p:cNvSpPr/>
          <p:nvPr/>
        </p:nvSpPr>
        <p:spPr>
          <a:xfrm>
            <a:off x="4587058" y="2245861"/>
            <a:ext cx="5880430" cy="7497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02210">
              <a:spcBef>
                <a:spcPct val="0"/>
              </a:spcBef>
              <a:spcAft>
                <a:spcPct val="35000"/>
              </a:spcAft>
            </a:pPr>
            <a:r>
              <a:rPr lang="en-US" sz="2255" dirty="0">
                <a:solidFill>
                  <a:schemeClr val="tx1"/>
                </a:solidFill>
              </a:rPr>
              <a:t>Storage Security</a:t>
            </a:r>
          </a:p>
        </p:txBody>
      </p:sp>
      <p:cxnSp>
        <p:nvCxnSpPr>
          <p:cNvPr id="29" name="Straight Connector 28">
            <a:extLst>
              <a:ext uri="{FF2B5EF4-FFF2-40B4-BE49-F238E27FC236}">
                <a16:creationId xmlns:a16="http://schemas.microsoft.com/office/drawing/2014/main" id="{43226DFF-77E8-4C09-BA81-93895C4AD4DF}"/>
              </a:ext>
              <a:ext uri="{C183D7F6-B498-43B3-948B-1728B52AA6E4}">
                <adec:decorative xmlns:adec="http://schemas.microsoft.com/office/drawing/2017/decorative" val="1"/>
              </a:ext>
            </a:extLst>
          </p:cNvPr>
          <p:cNvCxnSpPr>
            <a:cxnSpLocks/>
          </p:cNvCxnSpPr>
          <p:nvPr/>
        </p:nvCxnSpPr>
        <p:spPr>
          <a:xfrm>
            <a:off x="4641804" y="2169745"/>
            <a:ext cx="585305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clock">
            <a:extLst>
              <a:ext uri="{FF2B5EF4-FFF2-40B4-BE49-F238E27FC236}">
                <a16:creationId xmlns:a16="http://schemas.microsoft.com/office/drawing/2014/main" id="{6B8867C6-73BB-4CF3-88B4-EE5E6591C5F7}"/>
              </a:ext>
            </a:extLst>
          </p:cNvPr>
          <p:cNvPicPr>
            <a:picLocks noChangeAspect="1"/>
          </p:cNvPicPr>
          <p:nvPr/>
        </p:nvPicPr>
        <p:blipFill>
          <a:blip r:embed="rId5"/>
          <a:stretch>
            <a:fillRect/>
          </a:stretch>
        </p:blipFill>
        <p:spPr>
          <a:xfrm>
            <a:off x="3688322" y="1374531"/>
            <a:ext cx="741045" cy="741045"/>
          </a:xfrm>
          <a:prstGeom prst="rect">
            <a:avLst/>
          </a:prstGeom>
        </p:spPr>
      </p:pic>
      <p:sp>
        <p:nvSpPr>
          <p:cNvPr id="26" name="Rectangle 25">
            <a:extLst>
              <a:ext uri="{FF2B5EF4-FFF2-40B4-BE49-F238E27FC236}">
                <a16:creationId xmlns:a16="http://schemas.microsoft.com/office/drawing/2014/main" id="{E46C5D38-E2D8-4246-BC15-4BE2D4F9B8CF}"/>
              </a:ext>
            </a:extLst>
          </p:cNvPr>
          <p:cNvSpPr/>
          <p:nvPr/>
        </p:nvSpPr>
        <p:spPr>
          <a:xfrm>
            <a:off x="4587058" y="1392003"/>
            <a:ext cx="5880430" cy="74979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1002210">
              <a:spcBef>
                <a:spcPct val="0"/>
              </a:spcBef>
              <a:spcAft>
                <a:spcPct val="35000"/>
              </a:spcAft>
            </a:pPr>
            <a:r>
              <a:rPr lang="en-US" sz="2255" dirty="0">
                <a:solidFill>
                  <a:schemeClr val="tx1"/>
                </a:solidFill>
              </a:rPr>
              <a:t>Azure Files and File Sync</a:t>
            </a:r>
          </a:p>
        </p:txBody>
      </p:sp>
      <p:cxnSp>
        <p:nvCxnSpPr>
          <p:cNvPr id="34" name="Straight Connector 33">
            <a:extLst>
              <a:ext uri="{FF2B5EF4-FFF2-40B4-BE49-F238E27FC236}">
                <a16:creationId xmlns:a16="http://schemas.microsoft.com/office/drawing/2014/main" id="{25E30A56-6F9D-4160-913A-D93B82891F1F}"/>
              </a:ext>
              <a:ext uri="{C183D7F6-B498-43B3-948B-1728B52AA6E4}">
                <adec:decorative xmlns:adec="http://schemas.microsoft.com/office/drawing/2017/decorative" val="1"/>
              </a:ext>
            </a:extLst>
          </p:cNvPr>
          <p:cNvCxnSpPr>
            <a:cxnSpLocks/>
          </p:cNvCxnSpPr>
          <p:nvPr/>
        </p:nvCxnSpPr>
        <p:spPr>
          <a:xfrm>
            <a:off x="4641804" y="3071770"/>
            <a:ext cx="585305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9431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Regions and Availability Zones</a:t>
            </a:r>
          </a:p>
        </p:txBody>
      </p:sp>
      <p:pic>
        <p:nvPicPr>
          <p:cNvPr id="5" name="Graphic 4" descr="Architecture">
            <a:extLst>
              <a:ext uri="{FF2B5EF4-FFF2-40B4-BE49-F238E27FC236}">
                <a16:creationId xmlns:a16="http://schemas.microsoft.com/office/drawing/2014/main" id="{DD04FC6F-7C51-44B7-A2B8-1E3093C8B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0800" y="2754863"/>
            <a:ext cx="1348273" cy="1348273"/>
          </a:xfrm>
          <a:prstGeom prst="rect">
            <a:avLst/>
          </a:prstGeom>
        </p:spPr>
      </p:pic>
    </p:spTree>
    <p:extLst>
      <p:ext uri="{BB962C8B-B14F-4D97-AF65-F5344CB8AC3E}">
        <p14:creationId xmlns:p14="http://schemas.microsoft.com/office/powerpoint/2010/main" val="305221791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Storage Accounts</a:t>
            </a:r>
          </a:p>
        </p:txBody>
      </p:sp>
      <p:pic>
        <p:nvPicPr>
          <p:cNvPr id="3" name="Picture 2" descr="Icon of a screen with dots">
            <a:extLst>
              <a:ext uri="{FF2B5EF4-FFF2-40B4-BE49-F238E27FC236}">
                <a16:creationId xmlns:a16="http://schemas.microsoft.com/office/drawing/2014/main" id="{4C43505C-6294-4C62-8949-EE3F4C2A25DF}"/>
              </a:ext>
            </a:extLst>
          </p:cNvPr>
          <p:cNvPicPr>
            <a:picLocks noChangeAspect="1"/>
          </p:cNvPicPr>
          <p:nvPr/>
        </p:nvPicPr>
        <p:blipFill>
          <a:blip r:embed="rId2"/>
          <a:stretch>
            <a:fillRect/>
          </a:stretch>
        </p:blipFill>
        <p:spPr>
          <a:xfrm flipH="1">
            <a:off x="10008202" y="2976850"/>
            <a:ext cx="1293153" cy="970396"/>
          </a:xfrm>
          <a:prstGeom prst="rect">
            <a:avLst/>
          </a:prstGeom>
        </p:spPr>
      </p:pic>
    </p:spTree>
    <p:extLst>
      <p:ext uri="{BB962C8B-B14F-4D97-AF65-F5344CB8AC3E}">
        <p14:creationId xmlns:p14="http://schemas.microsoft.com/office/powerpoint/2010/main" val="374676602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a:t>
            </a:r>
          </a:p>
        </p:txBody>
      </p:sp>
      <p:sp>
        <p:nvSpPr>
          <p:cNvPr id="2" name="Rectangle 1">
            <a:extLst>
              <a:ext uri="{FF2B5EF4-FFF2-40B4-BE49-F238E27FC236}">
                <a16:creationId xmlns:a16="http://schemas.microsoft.com/office/drawing/2014/main" id="{6580806A-84F6-4ADF-8F7D-2EF4A451E298}"/>
              </a:ext>
            </a:extLst>
          </p:cNvPr>
          <p:cNvSpPr/>
          <p:nvPr/>
        </p:nvSpPr>
        <p:spPr>
          <a:xfrm>
            <a:off x="0" y="1169265"/>
            <a:ext cx="12192000" cy="839668"/>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bg1"/>
                </a:solidFill>
                <a:latin typeface="+mj-lt"/>
                <a:cs typeface="Segoe UI Semilight"/>
              </a:rPr>
              <a:t>A service that you can use to store files, messages, tables, and other types of information</a:t>
            </a:r>
          </a:p>
        </p:txBody>
      </p:sp>
      <p:sp>
        <p:nvSpPr>
          <p:cNvPr id="3" name="Rectangle 2">
            <a:extLst>
              <a:ext uri="{FF2B5EF4-FFF2-40B4-BE49-F238E27FC236}">
                <a16:creationId xmlns:a16="http://schemas.microsoft.com/office/drawing/2014/main" id="{72D62CAD-C4E1-4B01-8F38-12CC5089AF60}"/>
              </a:ext>
            </a:extLst>
          </p:cNvPr>
          <p:cNvSpPr/>
          <p:nvPr/>
        </p:nvSpPr>
        <p:spPr>
          <a:xfrm>
            <a:off x="455996" y="2783888"/>
            <a:ext cx="3606285" cy="265521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Durable, secure, scalable, managed, accessible</a:t>
            </a:r>
          </a:p>
        </p:txBody>
      </p:sp>
      <p:sp>
        <p:nvSpPr>
          <p:cNvPr id="7" name="Rectangle 6">
            <a:extLst>
              <a:ext uri="{FF2B5EF4-FFF2-40B4-BE49-F238E27FC236}">
                <a16:creationId xmlns:a16="http://schemas.microsoft.com/office/drawing/2014/main" id="{9A3E0AAC-B551-47F0-9F51-5C44D614E825}"/>
              </a:ext>
            </a:extLst>
          </p:cNvPr>
          <p:cNvSpPr/>
          <p:nvPr/>
        </p:nvSpPr>
        <p:spPr>
          <a:xfrm>
            <a:off x="4245727" y="2783889"/>
            <a:ext cx="3606285" cy="265521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Storage for virtual machines, unstructured data and structured data</a:t>
            </a:r>
          </a:p>
        </p:txBody>
      </p:sp>
      <p:sp>
        <p:nvSpPr>
          <p:cNvPr id="9" name="Rectangle 8">
            <a:extLst>
              <a:ext uri="{FF2B5EF4-FFF2-40B4-BE49-F238E27FC236}">
                <a16:creationId xmlns:a16="http://schemas.microsoft.com/office/drawing/2014/main" id="{863942BD-4C7E-4152-AA39-EE6D5A2CC5DD}"/>
              </a:ext>
            </a:extLst>
          </p:cNvPr>
          <p:cNvSpPr/>
          <p:nvPr/>
        </p:nvSpPr>
        <p:spPr>
          <a:xfrm>
            <a:off x="8035458" y="2783888"/>
            <a:ext cx="3606285" cy="265521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Two tiers: Premium and </a:t>
            </a:r>
            <a:br>
              <a:rPr lang="en-US" sz="2157" dirty="0">
                <a:solidFill>
                  <a:schemeClr val="tx1"/>
                </a:solidFill>
                <a:latin typeface="+mj-lt"/>
                <a:cs typeface="Segoe UI Semilight"/>
              </a:rPr>
            </a:br>
            <a:r>
              <a:rPr lang="en-US" sz="2157" dirty="0">
                <a:solidFill>
                  <a:schemeClr val="tx1"/>
                </a:solidFill>
                <a:latin typeface="+mj-lt"/>
                <a:cs typeface="Segoe UI Semilight"/>
              </a:rPr>
              <a:t>Standard</a:t>
            </a:r>
          </a:p>
        </p:txBody>
      </p:sp>
    </p:spTree>
    <p:extLst>
      <p:ext uri="{BB962C8B-B14F-4D97-AF65-F5344CB8AC3E}">
        <p14:creationId xmlns:p14="http://schemas.microsoft.com/office/powerpoint/2010/main" val="299183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A8DC-7D85-43DE-962C-11EEECC7013A}"/>
              </a:ext>
            </a:extLst>
          </p:cNvPr>
          <p:cNvSpPr>
            <a:spLocks noGrp="1"/>
          </p:cNvSpPr>
          <p:nvPr>
            <p:ph type="title"/>
          </p:nvPr>
        </p:nvSpPr>
        <p:spPr/>
        <p:txBody>
          <a:bodyPr/>
          <a:lstStyle/>
          <a:p>
            <a:r>
              <a:rPr lang="en-US" dirty="0"/>
              <a:t>Explore Azure Storage Services </a:t>
            </a:r>
          </a:p>
        </p:txBody>
      </p:sp>
      <p:sp>
        <p:nvSpPr>
          <p:cNvPr id="3" name="Rectangle 2">
            <a:extLst>
              <a:ext uri="{FF2B5EF4-FFF2-40B4-BE49-F238E27FC236}">
                <a16:creationId xmlns:a16="http://schemas.microsoft.com/office/drawing/2014/main" id="{D47B29EB-3142-4345-AD8D-BC66B8836995}"/>
              </a:ext>
            </a:extLst>
          </p:cNvPr>
          <p:cNvSpPr/>
          <p:nvPr/>
        </p:nvSpPr>
        <p:spPr>
          <a:xfrm>
            <a:off x="410414" y="1146765"/>
            <a:ext cx="4828038" cy="13776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5761" tIns="131821" rIns="175761" bIns="131821" numCol="1" spcCol="1270" anchor="ctr" anchorCtr="0">
            <a:noAutofit/>
          </a:bodyPr>
          <a:lstStyle/>
          <a:p>
            <a:r>
              <a:rPr lang="en-US" sz="2115" dirty="0">
                <a:solidFill>
                  <a:schemeClr val="tx1"/>
                </a:solidFill>
                <a:latin typeface="+mj-lt"/>
                <a:cs typeface="Segoe UI Semilight"/>
              </a:rPr>
              <a:t>Azure Containers: </a:t>
            </a:r>
            <a:r>
              <a:rPr lang="en-US" sz="2115" dirty="0">
                <a:solidFill>
                  <a:schemeClr val="tx1"/>
                </a:solidFill>
              </a:rPr>
              <a:t>A massively scalable object store for</a:t>
            </a:r>
            <a:br>
              <a:rPr lang="en-US" sz="2115" dirty="0">
                <a:solidFill>
                  <a:schemeClr val="tx1"/>
                </a:solidFill>
              </a:rPr>
            </a:br>
            <a:r>
              <a:rPr lang="en-US" sz="2115" dirty="0">
                <a:solidFill>
                  <a:schemeClr val="tx1"/>
                </a:solidFill>
              </a:rPr>
              <a:t>text and binary data</a:t>
            </a:r>
          </a:p>
        </p:txBody>
      </p:sp>
      <p:sp>
        <p:nvSpPr>
          <p:cNvPr id="5" name="Rectangle 4">
            <a:extLst>
              <a:ext uri="{FF2B5EF4-FFF2-40B4-BE49-F238E27FC236}">
                <a16:creationId xmlns:a16="http://schemas.microsoft.com/office/drawing/2014/main" id="{B3E9460A-2567-4410-996C-AC53019384C2}"/>
              </a:ext>
            </a:extLst>
          </p:cNvPr>
          <p:cNvSpPr/>
          <p:nvPr/>
        </p:nvSpPr>
        <p:spPr>
          <a:xfrm>
            <a:off x="410414" y="2666954"/>
            <a:ext cx="4828037" cy="1020780"/>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5761" tIns="131821" rIns="175761" bIns="131821" numCol="1" spcCol="1270" anchor="ctr" anchorCtr="0">
            <a:noAutofit/>
          </a:bodyPr>
          <a:lstStyle/>
          <a:p>
            <a:r>
              <a:rPr lang="en-US" sz="2115" dirty="0">
                <a:solidFill>
                  <a:schemeClr val="tx1"/>
                </a:solidFill>
                <a:latin typeface="+mj-lt"/>
                <a:cs typeface="Segoe UI Semilight"/>
              </a:rPr>
              <a:t>Azure Tables: </a:t>
            </a:r>
            <a:r>
              <a:rPr lang="en-US" sz="2115" dirty="0">
                <a:solidFill>
                  <a:schemeClr val="tx1"/>
                </a:solidFill>
                <a:cs typeface="Segoe UI Semilight"/>
              </a:rPr>
              <a:t>Ideal for storing structured, non-relational data</a:t>
            </a:r>
          </a:p>
        </p:txBody>
      </p:sp>
      <p:sp>
        <p:nvSpPr>
          <p:cNvPr id="6" name="Rectangle 5">
            <a:extLst>
              <a:ext uri="{FF2B5EF4-FFF2-40B4-BE49-F238E27FC236}">
                <a16:creationId xmlns:a16="http://schemas.microsoft.com/office/drawing/2014/main" id="{B4E3BD49-0351-4760-A551-A5594A4A892E}"/>
              </a:ext>
            </a:extLst>
          </p:cNvPr>
          <p:cNvSpPr/>
          <p:nvPr/>
        </p:nvSpPr>
        <p:spPr>
          <a:xfrm>
            <a:off x="421095" y="3830234"/>
            <a:ext cx="4828036" cy="1020780"/>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5761" tIns="131821" rIns="175761" bIns="131821" numCol="1" spcCol="1270" anchor="ctr" anchorCtr="0">
            <a:noAutofit/>
          </a:bodyPr>
          <a:lstStyle/>
          <a:p>
            <a:r>
              <a:rPr lang="en-US" sz="2115" dirty="0">
                <a:solidFill>
                  <a:schemeClr val="tx1"/>
                </a:solidFill>
                <a:latin typeface="+mj-lt"/>
                <a:cs typeface="Segoe UI Semilight"/>
              </a:rPr>
              <a:t>Azure Queues:</a:t>
            </a:r>
            <a:r>
              <a:rPr lang="en-US" sz="2115" dirty="0">
                <a:solidFill>
                  <a:schemeClr val="tx1"/>
                </a:solidFill>
              </a:rPr>
              <a:t> A messaging store for reliable messaging between application components</a:t>
            </a:r>
          </a:p>
        </p:txBody>
      </p:sp>
      <p:sp>
        <p:nvSpPr>
          <p:cNvPr id="4" name="Rectangle 3">
            <a:extLst>
              <a:ext uri="{FF2B5EF4-FFF2-40B4-BE49-F238E27FC236}">
                <a16:creationId xmlns:a16="http://schemas.microsoft.com/office/drawing/2014/main" id="{660ACD2D-B5A6-4593-A7E4-A509DB6788AB}"/>
              </a:ext>
            </a:extLst>
          </p:cNvPr>
          <p:cNvSpPr/>
          <p:nvPr/>
        </p:nvSpPr>
        <p:spPr>
          <a:xfrm>
            <a:off x="421093" y="4996101"/>
            <a:ext cx="4828037" cy="1118951"/>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5761" tIns="131821" rIns="175761" bIns="131821" numCol="1" spcCol="1270" anchor="ctr" anchorCtr="0">
            <a:noAutofit/>
          </a:bodyPr>
          <a:lstStyle/>
          <a:p>
            <a:r>
              <a:rPr lang="en-US" sz="2115" dirty="0">
                <a:solidFill>
                  <a:schemeClr val="tx1"/>
                </a:solidFill>
                <a:latin typeface="+mj-lt"/>
                <a:cs typeface="Segoe UI Semilight"/>
              </a:rPr>
              <a:t>Azure Files: </a:t>
            </a:r>
            <a:r>
              <a:rPr lang="en-US" sz="2115" dirty="0">
                <a:solidFill>
                  <a:schemeClr val="tx1"/>
                </a:solidFill>
              </a:rPr>
              <a:t>Managed file shares for cloud or on-premises deployments</a:t>
            </a:r>
          </a:p>
        </p:txBody>
      </p:sp>
      <p:pic>
        <p:nvPicPr>
          <p:cNvPr id="18" name="Picture 17" descr="A resource group contains a storage account with containers, tables, queues, files, blobs, entities, messages, and directories. ">
            <a:extLst>
              <a:ext uri="{FF2B5EF4-FFF2-40B4-BE49-F238E27FC236}">
                <a16:creationId xmlns:a16="http://schemas.microsoft.com/office/drawing/2014/main" id="{05EBE329-BFD9-4E4F-8907-1E9725A5D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858" y="1719115"/>
            <a:ext cx="6292788" cy="3618976"/>
          </a:xfrm>
          <a:prstGeom prst="rect">
            <a:avLst/>
          </a:prstGeom>
        </p:spPr>
      </p:pic>
      <p:sp>
        <p:nvSpPr>
          <p:cNvPr id="20" name="Rectangle 19">
            <a:extLst>
              <a:ext uri="{FF2B5EF4-FFF2-40B4-BE49-F238E27FC236}">
                <a16:creationId xmlns:a16="http://schemas.microsoft.com/office/drawing/2014/main" id="{C7746D54-9DCE-42B5-9941-82694108A8C4}"/>
              </a:ext>
              <a:ext uri="{C183D7F6-B498-43B3-948B-1728B52AA6E4}">
                <adec:decorative xmlns:adec="http://schemas.microsoft.com/office/drawing/2017/decorative" val="1"/>
              </a:ext>
            </a:extLst>
          </p:cNvPr>
          <p:cNvSpPr/>
          <p:nvPr/>
        </p:nvSpPr>
        <p:spPr bwMode="auto">
          <a:xfrm>
            <a:off x="5480570" y="1169264"/>
            <a:ext cx="6571364" cy="4945788"/>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8166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521B-8ABE-4268-A82D-7695AAF02440}"/>
              </a:ext>
            </a:extLst>
          </p:cNvPr>
          <p:cNvSpPr>
            <a:spLocks noGrp="1"/>
          </p:cNvSpPr>
          <p:nvPr>
            <p:ph type="title"/>
          </p:nvPr>
        </p:nvSpPr>
        <p:spPr/>
        <p:txBody>
          <a:bodyPr/>
          <a:lstStyle/>
          <a:p>
            <a:r>
              <a:rPr lang="en-US" dirty="0"/>
              <a:t>Storage Account Kinds</a:t>
            </a:r>
          </a:p>
        </p:txBody>
      </p:sp>
      <p:graphicFrame>
        <p:nvGraphicFramePr>
          <p:cNvPr id="7" name="Table 6">
            <a:extLst>
              <a:ext uri="{FF2B5EF4-FFF2-40B4-BE49-F238E27FC236}">
                <a16:creationId xmlns:a16="http://schemas.microsoft.com/office/drawing/2014/main" id="{29473BDD-26B3-4FB0-8364-A49E871A0A29}"/>
              </a:ext>
            </a:extLst>
          </p:cNvPr>
          <p:cNvGraphicFramePr>
            <a:graphicFrameLocks noGrp="1"/>
          </p:cNvGraphicFramePr>
          <p:nvPr>
            <p:extLst>
              <p:ext uri="{D42A27DB-BD31-4B8C-83A1-F6EECF244321}">
                <p14:modId xmlns:p14="http://schemas.microsoft.com/office/powerpoint/2010/main" val="524288708"/>
              </p:ext>
            </p:extLst>
          </p:nvPr>
        </p:nvGraphicFramePr>
        <p:xfrm>
          <a:off x="455995" y="1387589"/>
          <a:ext cx="11061239" cy="3554788"/>
        </p:xfrm>
        <a:graphic>
          <a:graphicData uri="http://schemas.openxmlformats.org/drawingml/2006/table">
            <a:tbl>
              <a:tblPr firstRow="1">
                <a:tableStyleId>{2D5ABB26-0587-4C30-8999-92F81FD0307C}</a:tableStyleId>
              </a:tblPr>
              <a:tblGrid>
                <a:gridCol w="3285832">
                  <a:extLst>
                    <a:ext uri="{9D8B030D-6E8A-4147-A177-3AD203B41FA5}">
                      <a16:colId xmlns:a16="http://schemas.microsoft.com/office/drawing/2014/main" val="565760015"/>
                    </a:ext>
                  </a:extLst>
                </a:gridCol>
                <a:gridCol w="7775407">
                  <a:extLst>
                    <a:ext uri="{9D8B030D-6E8A-4147-A177-3AD203B41FA5}">
                      <a16:colId xmlns:a16="http://schemas.microsoft.com/office/drawing/2014/main" val="67243231"/>
                    </a:ext>
                  </a:extLst>
                </a:gridCol>
              </a:tblGrid>
              <a:tr h="478093">
                <a:tc>
                  <a:txBody>
                    <a:bodyPr/>
                    <a:lstStyle/>
                    <a:p>
                      <a:pPr algn="ctr"/>
                      <a:r>
                        <a:rPr lang="en-US" sz="2000" b="0" dirty="0">
                          <a:solidFill>
                            <a:schemeClr val="bg1"/>
                          </a:solidFill>
                          <a:effectLst/>
                          <a:latin typeface="+mj-lt"/>
                        </a:rPr>
                        <a:t>Storage Account</a:t>
                      </a:r>
                    </a:p>
                  </a:txBody>
                  <a:tcPr marL="134464" marR="134464" marT="89642" marB="8964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dirty="0">
                          <a:solidFill>
                            <a:schemeClr val="bg1"/>
                          </a:solidFill>
                          <a:effectLst/>
                          <a:latin typeface="+mj-lt"/>
                        </a:rPr>
                        <a:t>Recommended usage</a:t>
                      </a:r>
                      <a:endParaRPr lang="en-US" sz="2000" b="0" dirty="0">
                        <a:solidFill>
                          <a:schemeClr val="bg1"/>
                        </a:solidFill>
                        <a:effectLst/>
                        <a:latin typeface="+mj-lt"/>
                      </a:endParaRPr>
                    </a:p>
                  </a:txBody>
                  <a:tcPr marL="134464" marR="134464" marT="89642" marB="8964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17331877"/>
                  </a:ext>
                </a:extLst>
              </a:tr>
              <a:tr h="767676">
                <a:tc>
                  <a:txBody>
                    <a:bodyPr/>
                    <a:lstStyle/>
                    <a:p>
                      <a:pPr algn="l"/>
                      <a:r>
                        <a:rPr lang="en-US" sz="1800" dirty="0">
                          <a:solidFill>
                            <a:schemeClr val="tx1"/>
                          </a:solidFill>
                          <a:effectLst/>
                        </a:rPr>
                        <a:t>Standard general-purpose v2</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Most scenarios including Blob, File, Queue, Table, and Data Lake Storage.</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086412"/>
                  </a:ext>
                </a:extLst>
              </a:tr>
              <a:tr h="767676">
                <a:tc>
                  <a:txBody>
                    <a:bodyPr/>
                    <a:lstStyle/>
                    <a:p>
                      <a:pPr algn="l"/>
                      <a:r>
                        <a:rPr lang="en-US" sz="1800" dirty="0">
                          <a:solidFill>
                            <a:schemeClr val="tx1"/>
                          </a:solidFill>
                          <a:effectLst/>
                        </a:rPr>
                        <a:t>Premium block blobs</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Block blob scenarios with high transactions rates, or scenarios that use smaller objects or require consistently </a:t>
                      </a:r>
                      <a:r>
                        <a:rPr lang="en-US" sz="1800" b="1" u="sng" dirty="0">
                          <a:solidFill>
                            <a:schemeClr val="tx1"/>
                          </a:solidFill>
                          <a:effectLst/>
                        </a:rPr>
                        <a:t>low storage latency</a:t>
                      </a:r>
                      <a:r>
                        <a:rPr lang="en-US" sz="1800" dirty="0">
                          <a:solidFill>
                            <a:schemeClr val="tx1"/>
                          </a:solidFill>
                          <a:effectLst/>
                        </a:rPr>
                        <a:t>.</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334802"/>
                  </a:ext>
                </a:extLst>
              </a:tr>
              <a:tr h="767676">
                <a:tc>
                  <a:txBody>
                    <a:bodyPr/>
                    <a:lstStyle/>
                    <a:p>
                      <a:pPr algn="l"/>
                      <a:r>
                        <a:rPr lang="en-US" sz="1800" dirty="0">
                          <a:solidFill>
                            <a:schemeClr val="tx1"/>
                          </a:solidFill>
                          <a:effectLst/>
                        </a:rPr>
                        <a:t>Premium file shares</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Enterprise or high-performance </a:t>
                      </a:r>
                      <a:r>
                        <a:rPr lang="en-US" sz="1800" b="1" u="sng" dirty="0">
                          <a:solidFill>
                            <a:schemeClr val="tx1"/>
                          </a:solidFill>
                          <a:effectLst/>
                        </a:rPr>
                        <a:t>file share</a:t>
                      </a:r>
                      <a:r>
                        <a:rPr lang="en-US" sz="1800" dirty="0">
                          <a:solidFill>
                            <a:schemeClr val="tx1"/>
                          </a:solidFill>
                          <a:effectLst/>
                        </a:rPr>
                        <a:t> applications.</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226042"/>
                  </a:ext>
                </a:extLst>
              </a:tr>
              <a:tr h="767676">
                <a:tc>
                  <a:txBody>
                    <a:bodyPr/>
                    <a:lstStyle/>
                    <a:p>
                      <a:pPr algn="l"/>
                      <a:r>
                        <a:rPr lang="en-US" sz="1800" dirty="0">
                          <a:solidFill>
                            <a:schemeClr val="tx1"/>
                          </a:solidFill>
                          <a:effectLst/>
                        </a:rPr>
                        <a:t>Premium page blobs</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Premium high-performance page </a:t>
                      </a:r>
                      <a:r>
                        <a:rPr lang="en-US" sz="1800" b="1" u="sng" dirty="0">
                          <a:solidFill>
                            <a:schemeClr val="tx1"/>
                          </a:solidFill>
                          <a:effectLst/>
                        </a:rPr>
                        <a:t>blob</a:t>
                      </a:r>
                      <a:r>
                        <a:rPr lang="en-US" sz="1800" dirty="0">
                          <a:solidFill>
                            <a:schemeClr val="tx1"/>
                          </a:solidFill>
                          <a:effectLst/>
                        </a:rPr>
                        <a:t> scenarios.</a:t>
                      </a:r>
                    </a:p>
                  </a:txBody>
                  <a:tcPr marL="134464" marR="134464" marT="89642" marB="8964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9097423"/>
                  </a:ext>
                </a:extLst>
              </a:tr>
            </a:tbl>
          </a:graphicData>
        </a:graphic>
      </p:graphicFrame>
      <p:sp>
        <p:nvSpPr>
          <p:cNvPr id="6" name="Rectangle 5">
            <a:extLst>
              <a:ext uri="{FF2B5EF4-FFF2-40B4-BE49-F238E27FC236}">
                <a16:creationId xmlns:a16="http://schemas.microsoft.com/office/drawing/2014/main" id="{19BE8B3D-6AD0-4CAC-B3A0-962B2D84CEBC}"/>
              </a:ext>
            </a:extLst>
          </p:cNvPr>
          <p:cNvSpPr/>
          <p:nvPr/>
        </p:nvSpPr>
        <p:spPr bwMode="auto">
          <a:xfrm>
            <a:off x="418643" y="5559268"/>
            <a:ext cx="770925" cy="67790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4705" b="1" dirty="0">
                <a:solidFill>
                  <a:srgbClr val="007E39"/>
                </a:solidFill>
                <a:ea typeface="Segoe UI" pitchFamily="34" charset="0"/>
                <a:cs typeface="Segoe UI" pitchFamily="34" charset="0"/>
                <a:sym typeface="Wingdings" panose="05000000000000000000" pitchFamily="2" charset="2"/>
              </a:rPr>
              <a:t></a:t>
            </a:r>
            <a:endParaRPr lang="en-US" sz="4705" b="1" dirty="0">
              <a:solidFill>
                <a:srgbClr val="007E39"/>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76153CAD-A657-4246-A9EE-71A8BC75034C}"/>
              </a:ext>
            </a:extLst>
          </p:cNvPr>
          <p:cNvSpPr/>
          <p:nvPr/>
        </p:nvSpPr>
        <p:spPr bwMode="auto">
          <a:xfrm>
            <a:off x="0" y="5559269"/>
            <a:ext cx="12192000" cy="677905"/>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7"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730">
                <a:solidFill>
                  <a:schemeClr val="tx1"/>
                </a:solidFill>
                <a:latin typeface="+mj-lt"/>
                <a:cs typeface="Segoe UI Semibold" panose="020B0702040204020203" pitchFamily="34" charset="0"/>
              </a:rPr>
              <a:t>All storage accounts are encrypted using Storage Service Encryption (SSE) for data at rest</a:t>
            </a:r>
          </a:p>
        </p:txBody>
      </p:sp>
    </p:spTree>
    <p:extLst>
      <p:ext uri="{BB962C8B-B14F-4D97-AF65-F5344CB8AC3E}">
        <p14:creationId xmlns:p14="http://schemas.microsoft.com/office/powerpoint/2010/main" val="134959753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9842-FE29-4867-8AE3-F91D205D9184}"/>
              </a:ext>
            </a:extLst>
          </p:cNvPr>
          <p:cNvSpPr>
            <a:spLocks noGrp="1"/>
          </p:cNvSpPr>
          <p:nvPr>
            <p:ph type="title"/>
          </p:nvPr>
        </p:nvSpPr>
        <p:spPr/>
        <p:txBody>
          <a:bodyPr/>
          <a:lstStyle/>
          <a:p>
            <a:r>
              <a:rPr lang="en-US" dirty="0"/>
              <a:t>Storage Account Kinds</a:t>
            </a:r>
            <a:endParaRPr lang="en-HK" dirty="0"/>
          </a:p>
        </p:txBody>
      </p:sp>
      <p:pic>
        <p:nvPicPr>
          <p:cNvPr id="4" name="Picture 3">
            <a:extLst>
              <a:ext uri="{FF2B5EF4-FFF2-40B4-BE49-F238E27FC236}">
                <a16:creationId xmlns:a16="http://schemas.microsoft.com/office/drawing/2014/main" id="{9DB0AC44-455F-40BF-B057-8CCDB627CB49}"/>
              </a:ext>
            </a:extLst>
          </p:cNvPr>
          <p:cNvPicPr>
            <a:picLocks noChangeAspect="1"/>
          </p:cNvPicPr>
          <p:nvPr/>
        </p:nvPicPr>
        <p:blipFill>
          <a:blip r:embed="rId2"/>
          <a:stretch>
            <a:fillRect/>
          </a:stretch>
        </p:blipFill>
        <p:spPr>
          <a:xfrm>
            <a:off x="2109787" y="1352549"/>
            <a:ext cx="7004171" cy="4791075"/>
          </a:xfrm>
          <a:prstGeom prst="rect">
            <a:avLst/>
          </a:prstGeom>
        </p:spPr>
      </p:pic>
    </p:spTree>
    <p:extLst>
      <p:ext uri="{BB962C8B-B14F-4D97-AF65-F5344CB8AC3E}">
        <p14:creationId xmlns:p14="http://schemas.microsoft.com/office/powerpoint/2010/main" val="16479250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901-1C02-4EDE-9394-87011DA83195}"/>
              </a:ext>
            </a:extLst>
          </p:cNvPr>
          <p:cNvSpPr>
            <a:spLocks noGrp="1"/>
          </p:cNvSpPr>
          <p:nvPr>
            <p:ph type="title"/>
          </p:nvPr>
        </p:nvSpPr>
        <p:spPr>
          <a:xfrm>
            <a:off x="425366" y="450019"/>
            <a:ext cx="11341268" cy="680196"/>
          </a:xfrm>
        </p:spPr>
        <p:txBody>
          <a:bodyPr wrap="square" anchor="t">
            <a:normAutofit/>
          </a:bodyPr>
          <a:lstStyle/>
          <a:p>
            <a:r>
              <a:rPr lang="en-US" dirty="0"/>
              <a:t>Azure storage access tiers</a:t>
            </a:r>
          </a:p>
        </p:txBody>
      </p:sp>
      <p:sp>
        <p:nvSpPr>
          <p:cNvPr id="6" name="TextBox 5">
            <a:extLst>
              <a:ext uri="{FF2B5EF4-FFF2-40B4-BE49-F238E27FC236}">
                <a16:creationId xmlns:a16="http://schemas.microsoft.com/office/drawing/2014/main" id="{FB6282FF-ECC3-43F6-8D73-CA7D2AE111BA}"/>
              </a:ext>
            </a:extLst>
          </p:cNvPr>
          <p:cNvSpPr txBox="1"/>
          <p:nvPr/>
        </p:nvSpPr>
        <p:spPr>
          <a:xfrm>
            <a:off x="3184138" y="5275929"/>
            <a:ext cx="6406374" cy="363946"/>
          </a:xfrm>
          <a:prstGeom prst="rect">
            <a:avLst/>
          </a:prstGeom>
          <a:noFill/>
        </p:spPr>
        <p:txBody>
          <a:bodyPr wrap="square">
            <a:spAutoFit/>
          </a:bodyPr>
          <a:lstStyle/>
          <a:p>
            <a:r>
              <a:rPr lang="en-US" dirty="0"/>
              <a:t>You can switch between these access tiers at any time.</a:t>
            </a:r>
          </a:p>
        </p:txBody>
      </p:sp>
      <p:graphicFrame>
        <p:nvGraphicFramePr>
          <p:cNvPr id="7" name="Table 7">
            <a:extLst>
              <a:ext uri="{FF2B5EF4-FFF2-40B4-BE49-F238E27FC236}">
                <a16:creationId xmlns:a16="http://schemas.microsoft.com/office/drawing/2014/main" id="{40CB08E3-636F-42F8-AF1E-09DF43804E18}"/>
              </a:ext>
            </a:extLst>
          </p:cNvPr>
          <p:cNvGraphicFramePr>
            <a:graphicFrameLocks noGrp="1"/>
          </p:cNvGraphicFramePr>
          <p:nvPr/>
        </p:nvGraphicFramePr>
        <p:xfrm>
          <a:off x="698642" y="1496819"/>
          <a:ext cx="10794711" cy="3786944"/>
        </p:xfrm>
        <a:graphic>
          <a:graphicData uri="http://schemas.openxmlformats.org/drawingml/2006/table">
            <a:tbl>
              <a:tblPr firstRow="1" bandRow="1">
                <a:tableStyleId>{5C22544A-7EE6-4342-B048-85BDC9FD1C3A}</a:tableStyleId>
              </a:tblPr>
              <a:tblGrid>
                <a:gridCol w="3598237">
                  <a:extLst>
                    <a:ext uri="{9D8B030D-6E8A-4147-A177-3AD203B41FA5}">
                      <a16:colId xmlns:a16="http://schemas.microsoft.com/office/drawing/2014/main" val="97352198"/>
                    </a:ext>
                  </a:extLst>
                </a:gridCol>
                <a:gridCol w="3598237">
                  <a:extLst>
                    <a:ext uri="{9D8B030D-6E8A-4147-A177-3AD203B41FA5}">
                      <a16:colId xmlns:a16="http://schemas.microsoft.com/office/drawing/2014/main" val="2450657685"/>
                    </a:ext>
                  </a:extLst>
                </a:gridCol>
                <a:gridCol w="3598237">
                  <a:extLst>
                    <a:ext uri="{9D8B030D-6E8A-4147-A177-3AD203B41FA5}">
                      <a16:colId xmlns:a16="http://schemas.microsoft.com/office/drawing/2014/main" val="4139560656"/>
                    </a:ext>
                  </a:extLst>
                </a:gridCol>
              </a:tblGrid>
              <a:tr h="1220699">
                <a:tc>
                  <a:txBody>
                    <a:bodyPr/>
                    <a:lstStyle/>
                    <a:p>
                      <a:pPr algn="ctr"/>
                      <a:r>
                        <a:rPr lang="en-US" sz="2400" b="0" dirty="0">
                          <a:latin typeface="+mj-lt"/>
                        </a:rPr>
                        <a:t>Hot</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Cool</a:t>
                      </a:r>
                    </a:p>
                  </a:txBody>
                  <a:tcPr anchor="b">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Archive</a:t>
                      </a:r>
                    </a:p>
                  </a:txBody>
                  <a:tcPr anchor="b">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988002742"/>
                  </a:ext>
                </a:extLst>
              </a:tr>
              <a:tr h="2566245">
                <a:tc>
                  <a:txBody>
                    <a:bodyPr/>
                    <a:lstStyle/>
                    <a:p>
                      <a:pPr algn="ctr"/>
                      <a:r>
                        <a:rPr lang="en-US" sz="2400" b="0" i="0" kern="1200" dirty="0">
                          <a:solidFill>
                            <a:schemeClr val="dk1"/>
                          </a:solidFill>
                          <a:effectLst/>
                          <a:latin typeface="+mn-lt"/>
                          <a:ea typeface="+mn-ea"/>
                          <a:cs typeface="+mn-cs"/>
                        </a:rPr>
                        <a:t>Optimized for storing data that is accessed frequently.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infrequently accessed and stored for at least 30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rarely accessed and stored for at least 180 days with flexible latency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grpSp>
        <p:nvGrpSpPr>
          <p:cNvPr id="3" name="Group 2">
            <a:extLst>
              <a:ext uri="{FF2B5EF4-FFF2-40B4-BE49-F238E27FC236}">
                <a16:creationId xmlns:a16="http://schemas.microsoft.com/office/drawing/2014/main" id="{E1986F9D-AFA7-4290-91D8-AF240E03013A}"/>
              </a:ext>
              <a:ext uri="{C183D7F6-B498-43B3-948B-1728B52AA6E4}">
                <adec:decorative xmlns:adec="http://schemas.microsoft.com/office/drawing/2017/decorative" val="1"/>
              </a:ext>
            </a:extLst>
          </p:cNvPr>
          <p:cNvGrpSpPr/>
          <p:nvPr/>
        </p:nvGrpSpPr>
        <p:grpSpPr>
          <a:xfrm>
            <a:off x="2015922" y="1496819"/>
            <a:ext cx="8160153" cy="944210"/>
            <a:chOff x="2015922" y="1496819"/>
            <a:chExt cx="8160153" cy="944210"/>
          </a:xfrm>
        </p:grpSpPr>
        <p:sp>
          <p:nvSpPr>
            <p:cNvPr id="10" name="Rectangle 9" descr="Database">
              <a:extLst>
                <a:ext uri="{FF2B5EF4-FFF2-40B4-BE49-F238E27FC236}">
                  <a16:creationId xmlns:a16="http://schemas.microsoft.com/office/drawing/2014/main" id="{56106647-2C2E-4592-877E-F15C23578C49}"/>
                </a:ext>
              </a:extLst>
            </p:cNvPr>
            <p:cNvSpPr/>
            <p:nvPr/>
          </p:nvSpPr>
          <p:spPr>
            <a:xfrm>
              <a:off x="2015922" y="1496819"/>
              <a:ext cx="944209" cy="94420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Rectangle 12">
              <a:extLst>
                <a:ext uri="{FF2B5EF4-FFF2-40B4-BE49-F238E27FC236}">
                  <a16:creationId xmlns:a16="http://schemas.microsoft.com/office/drawing/2014/main" id="{14456A6D-554C-45B1-896A-73088FBB99ED}"/>
                </a:ext>
              </a:extLst>
            </p:cNvPr>
            <p:cNvSpPr/>
            <p:nvPr/>
          </p:nvSpPr>
          <p:spPr>
            <a:xfrm>
              <a:off x="5623894" y="1496820"/>
              <a:ext cx="944209" cy="944209"/>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Rectangle 15" descr="Stopwatch">
              <a:extLst>
                <a:ext uri="{FF2B5EF4-FFF2-40B4-BE49-F238E27FC236}">
                  <a16:creationId xmlns:a16="http://schemas.microsoft.com/office/drawing/2014/main" id="{AA94A8A0-D22A-4FFD-8F68-35F650BAAA0F}"/>
                </a:ext>
              </a:extLst>
            </p:cNvPr>
            <p:cNvSpPr/>
            <p:nvPr/>
          </p:nvSpPr>
          <p:spPr>
            <a:xfrm>
              <a:off x="9231866" y="1496819"/>
              <a:ext cx="944209" cy="94420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8994558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136B78-4C6D-4B19-AB77-9AF26568D313}"/>
              </a:ext>
            </a:extLst>
          </p:cNvPr>
          <p:cNvSpPr>
            <a:spLocks noGrp="1"/>
          </p:cNvSpPr>
          <p:nvPr>
            <p:ph type="title"/>
          </p:nvPr>
        </p:nvSpPr>
        <p:spPr/>
        <p:txBody>
          <a:bodyPr/>
          <a:lstStyle/>
          <a:p>
            <a:r>
              <a:rPr lang="en-US" sz="2745" dirty="0">
                <a:hlinkClick r:id="rId4"/>
              </a:rPr>
              <a:t>Determine Replication Strategies </a:t>
            </a:r>
            <a:r>
              <a:rPr lang="en-US" sz="2745" dirty="0"/>
              <a:t>(1 of 2)</a:t>
            </a:r>
          </a:p>
        </p:txBody>
      </p:sp>
      <p:sp>
        <p:nvSpPr>
          <p:cNvPr id="4" name="Rectangle 3">
            <a:extLst>
              <a:ext uri="{FF2B5EF4-FFF2-40B4-BE49-F238E27FC236}">
                <a16:creationId xmlns:a16="http://schemas.microsoft.com/office/drawing/2014/main" id="{FD4E110A-8573-4099-B67E-487931949E82}"/>
              </a:ext>
            </a:extLst>
          </p:cNvPr>
          <p:cNvSpPr/>
          <p:nvPr/>
        </p:nvSpPr>
        <p:spPr bwMode="auto">
          <a:xfrm>
            <a:off x="22757" y="3859753"/>
            <a:ext cx="2912153"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ts val="588"/>
              </a:spcAft>
              <a:defRPr/>
            </a:pPr>
            <a:r>
              <a:rPr lang="en-US"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LRS</a:t>
            </a: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one region</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failures</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acknowledged when all replicas are committed</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13927" fontAlgn="base">
              <a:spcBef>
                <a:spcPct val="0"/>
              </a:spcBef>
              <a:spcAft>
                <a:spcPct val="0"/>
              </a:spcAft>
              <a:defRPr/>
            </a:pPr>
            <a:endParaRPr lang="en-US" sz="156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48D10DF9-8798-4F25-9B04-1ADDDEF5A8C3}"/>
              </a:ext>
            </a:extLst>
          </p:cNvPr>
          <p:cNvSpPr/>
          <p:nvPr/>
        </p:nvSpPr>
        <p:spPr bwMode="auto">
          <a:xfrm>
            <a:off x="2830817" y="3875761"/>
            <a:ext cx="2794665"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ts val="588"/>
              </a:spcAft>
              <a:defRPr/>
            </a:pPr>
            <a:r>
              <a:rPr lang="en-US"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ZRS</a:t>
            </a:r>
            <a:endParaRPr lang="en-US" sz="1765"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three zones, one region</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and zone failures</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to all three zones</a:t>
            </a:r>
          </a:p>
          <a:p>
            <a:pPr defTabSz="913927" fontAlgn="base">
              <a:spcBef>
                <a:spcPct val="0"/>
              </a:spcBef>
              <a:spcAft>
                <a:spcPct val="0"/>
              </a:spcAft>
              <a:defRPr/>
            </a:pPr>
            <a:endParaRPr lang="en-US" sz="1567"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0A0D0FC9-C3C3-42EC-91F3-84256B768264}"/>
              </a:ext>
            </a:extLst>
          </p:cNvPr>
          <p:cNvSpPr/>
          <p:nvPr/>
        </p:nvSpPr>
        <p:spPr bwMode="auto">
          <a:xfrm>
            <a:off x="5780074" y="3899996"/>
            <a:ext cx="3010177"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92">
              <a:spcAft>
                <a:spcPts val="588"/>
              </a:spcAft>
              <a:defRPr/>
            </a:pPr>
            <a:r>
              <a:rPr lang="en-US" sz="1600" dirty="0">
                <a:solidFill>
                  <a:schemeClr val="accent1">
                    <a:lumMod val="50000"/>
                  </a:schemeClr>
                </a:solidFill>
                <a:latin typeface="Segoe UI Semibold" panose="020B0702040204020203" pitchFamily="34" charset="0"/>
                <a:cs typeface="Segoe UI Semibold" panose="020B0702040204020203" pitchFamily="34" charset="0"/>
              </a:rPr>
              <a:t>GRS</a:t>
            </a:r>
          </a:p>
          <a:p>
            <a:pPr marL="285695" indent="-285695" defTabSz="914192">
              <a:spcAft>
                <a:spcPts val="600"/>
              </a:spcAft>
              <a:buFont typeface="Arial" panose="020B0604020202020204" pitchFamily="34" charset="0"/>
              <a:buChar char="•"/>
              <a:defRPr/>
            </a:pPr>
            <a:r>
              <a:rPr lang="en-US" sz="1400" dirty="0">
                <a:solidFill>
                  <a:srgbClr val="2F2F2F"/>
                </a:solidFill>
                <a:latin typeface="Segoe UI" panose="020B0502040204020203" pitchFamily="34" charset="0"/>
                <a:cs typeface="Segoe UI" panose="020B0502040204020203" pitchFamily="34" charset="0"/>
              </a:rPr>
              <a:t>Six replicas, two regions (three per region)</a:t>
            </a:r>
          </a:p>
          <a:p>
            <a:pPr marL="285695" indent="-285695" defTabSz="914192">
              <a:spcAft>
                <a:spcPts val="600"/>
              </a:spcAft>
              <a:buFont typeface="Arial" panose="020B0604020202020204" pitchFamily="34" charset="0"/>
              <a:buChar char="•"/>
              <a:defRPr/>
            </a:pPr>
            <a:r>
              <a:rPr lang="en-US" sz="1400" dirty="0">
                <a:solidFill>
                  <a:srgbClr val="2F2F2F"/>
                </a:solidFill>
                <a:latin typeface="Segoe UI" panose="020B0502040204020203" pitchFamily="34" charset="0"/>
                <a:cs typeface="Segoe UI" panose="020B0502040204020203" pitchFamily="34" charset="0"/>
              </a:rPr>
              <a:t>Protects against major regional disasters</a:t>
            </a:r>
          </a:p>
          <a:p>
            <a:pPr marL="285695" indent="-285695" defTabSz="914192">
              <a:spcAft>
                <a:spcPts val="600"/>
              </a:spcAft>
              <a:buFont typeface="Arial" panose="020B0604020202020204" pitchFamily="34" charset="0"/>
              <a:buChar char="•"/>
              <a:defRPr/>
            </a:pPr>
            <a:r>
              <a:rPr lang="en-US" sz="1400" dirty="0">
                <a:solidFill>
                  <a:srgbClr val="2F2F2F"/>
                </a:solidFill>
                <a:latin typeface="Segoe UI" panose="020B0502040204020203" pitchFamily="34" charset="0"/>
                <a:cs typeface="Segoe UI" panose="020B0502040204020203" pitchFamily="34" charset="0"/>
              </a:rPr>
              <a:t>Asynchronous copy to secondary</a:t>
            </a:r>
          </a:p>
          <a:p>
            <a:pPr marL="280067" indent="-280067" defTabSz="914192">
              <a:buFont typeface="Arial" panose="020B0604020202020204" pitchFamily="34" charset="0"/>
              <a:buChar char="•"/>
              <a:defRPr/>
            </a:pPr>
            <a:endParaRPr lang="en-US" sz="1400" dirty="0">
              <a:solidFill>
                <a:srgbClr val="2F2F2F"/>
              </a:solidFill>
              <a:latin typeface="Segoe UI Semilight"/>
            </a:endParaRPr>
          </a:p>
          <a:p>
            <a:pPr defTabSz="914192">
              <a:lnSpc>
                <a:spcPct val="90000"/>
              </a:lnSpc>
              <a:spcAft>
                <a:spcPts val="588"/>
              </a:spcAft>
              <a:defRPr/>
            </a:pPr>
            <a:endParaRPr lang="en-US" sz="1765" dirty="0">
              <a:solidFill>
                <a:srgbClr val="FFFFFF"/>
              </a:solidFill>
              <a:latin typeface="Segoe UI Semilight"/>
            </a:endParaRPr>
          </a:p>
          <a:p>
            <a:pPr defTabSz="914192">
              <a:lnSpc>
                <a:spcPct val="90000"/>
              </a:lnSpc>
              <a:spcAft>
                <a:spcPts val="588"/>
              </a:spcAft>
              <a:defRPr/>
            </a:pPr>
            <a:endParaRPr lang="en-US" sz="1765" dirty="0">
              <a:solidFill>
                <a:srgbClr val="FFFFFF"/>
              </a:solidFill>
              <a:latin typeface="Segoe UI Semilight"/>
            </a:endParaRPr>
          </a:p>
        </p:txBody>
      </p:sp>
      <p:sp>
        <p:nvSpPr>
          <p:cNvPr id="48" name="Rectangle 47">
            <a:extLst>
              <a:ext uri="{FF2B5EF4-FFF2-40B4-BE49-F238E27FC236}">
                <a16:creationId xmlns:a16="http://schemas.microsoft.com/office/drawing/2014/main" id="{21B3E5DA-84AA-4B4C-ACB6-2F82677A83E9}"/>
              </a:ext>
            </a:extLst>
          </p:cNvPr>
          <p:cNvSpPr/>
          <p:nvPr/>
        </p:nvSpPr>
        <p:spPr bwMode="auto">
          <a:xfrm>
            <a:off x="8790251" y="3899996"/>
            <a:ext cx="3140089"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92">
              <a:spcAft>
                <a:spcPts val="588"/>
              </a:spcAft>
              <a:defRPr/>
            </a:pPr>
            <a:r>
              <a:rPr lang="en-US" sz="1600" dirty="0">
                <a:solidFill>
                  <a:schemeClr val="accent1">
                    <a:lumMod val="50000"/>
                  </a:schemeClr>
                </a:solidFill>
                <a:latin typeface="Segoe UI Semibold" panose="020B0702040204020203" pitchFamily="34" charset="0"/>
                <a:cs typeface="Segoe UI Semibold" panose="020B0702040204020203" pitchFamily="34" charset="0"/>
              </a:rPr>
              <a:t>RA-GRS</a:t>
            </a:r>
            <a:endParaRPr lang="en-US" sz="1765" dirty="0">
              <a:solidFill>
                <a:srgbClr val="FFFFFF"/>
              </a:solidFill>
              <a:latin typeface="Segoe UI Semilight"/>
            </a:endParaRP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marL="285695" indent="-285695" defTabSz="913927" fontAlgn="base">
              <a:spcBef>
                <a:spcPct val="0"/>
              </a:spcBef>
              <a:spcAft>
                <a:spcPts val="600"/>
              </a:spcAft>
              <a:buFont typeface="Arial" panose="020B0604020202020204" pitchFamily="34" charset="0"/>
              <a:buChar char="•"/>
              <a:defRPr/>
            </a:pPr>
            <a:r>
              <a:rPr lang="en-US" sz="1400" dirty="0">
                <a:solidFill>
                  <a:srgbClr val="2F2F2F"/>
                </a:solidFill>
                <a:latin typeface="Segoe UI" panose="020B0502040204020203" pitchFamily="34" charset="0"/>
                <a:ea typeface="Segoe UI" panose="020B0502040204020203" pitchFamily="34" charset="0"/>
                <a:cs typeface="Segoe UI" panose="020B0502040204020203" pitchFamily="34" charset="0"/>
              </a:rPr>
              <a:t>Recovery point objective (RPO) delay to secondary can be queried</a:t>
            </a:r>
            <a:endParaRPr lang="en-US" sz="1400" dirty="0">
              <a:solidFill>
                <a:srgbClr val="2F2F2F"/>
              </a:solidFill>
              <a:latin typeface="Segoe UI Semilight"/>
            </a:endParaRPr>
          </a:p>
          <a:p>
            <a:pPr defTabSz="914192">
              <a:lnSpc>
                <a:spcPct val="90000"/>
              </a:lnSpc>
              <a:spcAft>
                <a:spcPts val="588"/>
              </a:spcAft>
              <a:defRPr/>
            </a:pPr>
            <a:endParaRPr lang="en-US" sz="1765" dirty="0">
              <a:solidFill>
                <a:srgbClr val="FFFFFF"/>
              </a:solidFill>
              <a:latin typeface="Segoe UI Semilight"/>
            </a:endParaRPr>
          </a:p>
          <a:p>
            <a:pPr defTabSz="914192">
              <a:lnSpc>
                <a:spcPct val="90000"/>
              </a:lnSpc>
              <a:spcAft>
                <a:spcPts val="588"/>
              </a:spcAft>
              <a:defRPr/>
            </a:pPr>
            <a:endParaRPr lang="en-US" sz="1765" dirty="0">
              <a:solidFill>
                <a:srgbClr val="FFFFFF"/>
              </a:solidFill>
              <a:latin typeface="Segoe UI Semilight"/>
            </a:endParaRPr>
          </a:p>
        </p:txBody>
      </p:sp>
      <p:grpSp>
        <p:nvGrpSpPr>
          <p:cNvPr id="73" name="Group 72">
            <a:extLst>
              <a:ext uri="{FF2B5EF4-FFF2-40B4-BE49-F238E27FC236}">
                <a16:creationId xmlns:a16="http://schemas.microsoft.com/office/drawing/2014/main" id="{19490555-67E3-4CBF-8C68-841058217530}"/>
              </a:ext>
              <a:ext uri="{C183D7F6-B498-43B3-948B-1728B52AA6E4}">
                <adec:decorative xmlns:adec="http://schemas.microsoft.com/office/drawing/2017/decorative" val="1"/>
              </a:ext>
            </a:extLst>
          </p:cNvPr>
          <p:cNvGrpSpPr/>
          <p:nvPr/>
        </p:nvGrpSpPr>
        <p:grpSpPr>
          <a:xfrm>
            <a:off x="3507041" y="1718179"/>
            <a:ext cx="1448952" cy="1689304"/>
            <a:chOff x="3577364" y="1752136"/>
            <a:chExt cx="1478006" cy="1723178"/>
          </a:xfrm>
        </p:grpSpPr>
        <p:cxnSp>
          <p:nvCxnSpPr>
            <p:cNvPr id="29" name="Straight Arrow Connector 28">
              <a:extLst>
                <a:ext uri="{FF2B5EF4-FFF2-40B4-BE49-F238E27FC236}">
                  <a16:creationId xmlns:a16="http://schemas.microsoft.com/office/drawing/2014/main" id="{330F8381-DFEF-419D-BF63-D6668620FF73}"/>
                </a:ext>
              </a:extLst>
            </p:cNvPr>
            <p:cNvCxnSpPr>
              <a:cxnSpLocks/>
            </p:cNvCxnSpPr>
            <p:nvPr/>
          </p:nvCxnSpPr>
          <p:spPr>
            <a:xfrm>
              <a:off x="4312932" y="1752136"/>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ACBB2D-DFB5-4837-B5D7-122B2CE8F6C5}"/>
                </a:ext>
              </a:extLst>
            </p:cNvPr>
            <p:cNvCxnSpPr>
              <a:cxnSpLocks/>
            </p:cNvCxnSpPr>
            <p:nvPr/>
          </p:nvCxnSpPr>
          <p:spPr>
            <a:xfrm flipH="1">
              <a:off x="3752870" y="1898337"/>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341885-A8E7-4FED-B2D0-6D362795CEB1}"/>
                </a:ext>
              </a:extLst>
            </p:cNvPr>
            <p:cNvCxnSpPr>
              <a:cxnSpLocks/>
            </p:cNvCxnSpPr>
            <p:nvPr/>
          </p:nvCxnSpPr>
          <p:spPr>
            <a:xfrm>
              <a:off x="4421745" y="1898337"/>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6BD37084-7B03-4360-8B49-0EEA5BFCED42}"/>
                </a:ext>
              </a:extLst>
            </p:cNvPr>
            <p:cNvSpPr>
              <a:spLocks noChangeAspect="1" noEditPoints="1"/>
            </p:cNvSpPr>
            <p:nvPr/>
          </p:nvSpPr>
          <p:spPr bwMode="auto">
            <a:xfrm>
              <a:off x="3577364" y="2924150"/>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Z2</a:t>
              </a:r>
            </a:p>
          </p:txBody>
        </p:sp>
        <p:sp>
          <p:nvSpPr>
            <p:cNvPr id="69" name="Database_EFC7" title="Icon of a cylinder">
              <a:extLst>
                <a:ext uri="{FF2B5EF4-FFF2-40B4-BE49-F238E27FC236}">
                  <a16:creationId xmlns:a16="http://schemas.microsoft.com/office/drawing/2014/main" id="{F4AEF71C-DDF0-451F-921A-36A905A3A143}"/>
                </a:ext>
              </a:extLst>
            </p:cNvPr>
            <p:cNvSpPr>
              <a:spLocks noChangeAspect="1" noEditPoints="1"/>
            </p:cNvSpPr>
            <p:nvPr/>
          </p:nvSpPr>
          <p:spPr bwMode="auto">
            <a:xfrm>
              <a:off x="4656946" y="2935049"/>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Z3</a:t>
              </a:r>
            </a:p>
          </p:txBody>
        </p:sp>
        <p:sp>
          <p:nvSpPr>
            <p:cNvPr id="71" name="Database_EFC7" title="Icon of a cylinder">
              <a:extLst>
                <a:ext uri="{FF2B5EF4-FFF2-40B4-BE49-F238E27FC236}">
                  <a16:creationId xmlns:a16="http://schemas.microsoft.com/office/drawing/2014/main" id="{1F535F18-FF6C-4912-A13E-9A80E0B2BB13}"/>
                </a:ext>
              </a:extLst>
            </p:cNvPr>
            <p:cNvSpPr>
              <a:spLocks noChangeAspect="1" noEditPoints="1"/>
            </p:cNvSpPr>
            <p:nvPr/>
          </p:nvSpPr>
          <p:spPr bwMode="auto">
            <a:xfrm>
              <a:off x="4103698" y="2323661"/>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Z1</a:t>
              </a:r>
            </a:p>
          </p:txBody>
        </p:sp>
      </p:grpSp>
      <p:grpSp>
        <p:nvGrpSpPr>
          <p:cNvPr id="74" name="Group 73">
            <a:extLst>
              <a:ext uri="{FF2B5EF4-FFF2-40B4-BE49-F238E27FC236}">
                <a16:creationId xmlns:a16="http://schemas.microsoft.com/office/drawing/2014/main" id="{AD2F9267-FB75-4E40-9EFA-A738EA5C8B01}"/>
              </a:ext>
              <a:ext uri="{C183D7F6-B498-43B3-948B-1728B52AA6E4}">
                <adec:decorative xmlns:adec="http://schemas.microsoft.com/office/drawing/2017/decorative" val="1"/>
              </a:ext>
            </a:extLst>
          </p:cNvPr>
          <p:cNvGrpSpPr/>
          <p:nvPr/>
        </p:nvGrpSpPr>
        <p:grpSpPr>
          <a:xfrm>
            <a:off x="6181211" y="1914300"/>
            <a:ext cx="2526838" cy="1918016"/>
            <a:chOff x="6305157" y="1952189"/>
            <a:chExt cx="2577506" cy="1956476"/>
          </a:xfrm>
        </p:grpSpPr>
        <p:sp>
          <p:nvSpPr>
            <p:cNvPr id="13" name="Rectangle 12">
              <a:extLst>
                <a:ext uri="{FF2B5EF4-FFF2-40B4-BE49-F238E27FC236}">
                  <a16:creationId xmlns:a16="http://schemas.microsoft.com/office/drawing/2014/main" id="{E2CC7B60-55E6-4A2A-86C7-2D13D867FBE1}"/>
                </a:ext>
              </a:extLst>
            </p:cNvPr>
            <p:cNvSpPr>
              <a:spLocks noChangeAspect="1"/>
            </p:cNvSpPr>
            <p:nvPr/>
          </p:nvSpPr>
          <p:spPr bwMode="auto">
            <a:xfrm>
              <a:off x="6382176" y="2531003"/>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chemeClr val="accent1">
                    <a:lumMod val="50000"/>
                  </a:schemeClr>
                </a:soli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B3CA7A34-D154-4F87-9CA5-DAA2AB70D0EC}"/>
                </a:ext>
              </a:extLst>
            </p:cNvPr>
            <p:cNvSpPr txBox="1"/>
            <p:nvPr/>
          </p:nvSpPr>
          <p:spPr>
            <a:xfrm>
              <a:off x="6581071" y="2021463"/>
              <a:ext cx="1725869"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Typically, &gt;300mi</a:t>
              </a:r>
            </a:p>
          </p:txBody>
        </p:sp>
        <p:sp>
          <p:nvSpPr>
            <p:cNvPr id="15" name="TextBox 14">
              <a:extLst>
                <a:ext uri="{FF2B5EF4-FFF2-40B4-BE49-F238E27FC236}">
                  <a16:creationId xmlns:a16="http://schemas.microsoft.com/office/drawing/2014/main" id="{DA1B1187-4FC6-4DC4-95D9-C01D2A06C875}"/>
                </a:ext>
              </a:extLst>
            </p:cNvPr>
            <p:cNvSpPr txBox="1"/>
            <p:nvPr/>
          </p:nvSpPr>
          <p:spPr>
            <a:xfrm>
              <a:off x="7062922" y="2723042"/>
              <a:ext cx="832548" cy="489322"/>
            </a:xfrm>
            <a:prstGeom prst="rect">
              <a:avLst/>
            </a:prstGeom>
            <a:solidFill>
              <a:srgbClr val="FFFFFF"/>
            </a:solid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Async</a:t>
              </a:r>
            </a:p>
          </p:txBody>
        </p:sp>
        <p:sp>
          <p:nvSpPr>
            <p:cNvPr id="16" name="TextBox 15">
              <a:extLst>
                <a:ext uri="{FF2B5EF4-FFF2-40B4-BE49-F238E27FC236}">
                  <a16:creationId xmlns:a16="http://schemas.microsoft.com/office/drawing/2014/main" id="{43DBF20F-D8F3-440E-8283-D6BB1635E9D0}"/>
                </a:ext>
              </a:extLst>
            </p:cNvPr>
            <p:cNvSpPr txBox="1"/>
            <p:nvPr/>
          </p:nvSpPr>
          <p:spPr>
            <a:xfrm>
              <a:off x="6305157" y="3419343"/>
              <a:ext cx="977587"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Primary</a:t>
              </a:r>
            </a:p>
          </p:txBody>
        </p:sp>
        <p:sp>
          <p:nvSpPr>
            <p:cNvPr id="17" name="TextBox 16">
              <a:extLst>
                <a:ext uri="{FF2B5EF4-FFF2-40B4-BE49-F238E27FC236}">
                  <a16:creationId xmlns:a16="http://schemas.microsoft.com/office/drawing/2014/main" id="{DC9D8381-88B6-4510-A8F2-F1C24DF455EB}"/>
                </a:ext>
              </a:extLst>
            </p:cNvPr>
            <p:cNvSpPr txBox="1"/>
            <p:nvPr/>
          </p:nvSpPr>
          <p:spPr>
            <a:xfrm>
              <a:off x="7679053" y="3418692"/>
              <a:ext cx="1203610"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Secondary</a:t>
              </a:r>
            </a:p>
          </p:txBody>
        </p:sp>
        <p:sp>
          <p:nvSpPr>
            <p:cNvPr id="19" name="Database_EFC7" title="Icon of a cylinder">
              <a:extLst>
                <a:ext uri="{FF2B5EF4-FFF2-40B4-BE49-F238E27FC236}">
                  <a16:creationId xmlns:a16="http://schemas.microsoft.com/office/drawing/2014/main" id="{F1173F8D-7502-4F4D-96F5-78034AA7A375}"/>
                </a:ext>
              </a:extLst>
            </p:cNvPr>
            <p:cNvSpPr>
              <a:spLocks noChangeAspect="1" noEditPoints="1"/>
            </p:cNvSpPr>
            <p:nvPr/>
          </p:nvSpPr>
          <p:spPr bwMode="auto">
            <a:xfrm>
              <a:off x="6423545" y="262580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20" name="Database_EFC7" title="Icon of a cylinder">
              <a:extLst>
                <a:ext uri="{FF2B5EF4-FFF2-40B4-BE49-F238E27FC236}">
                  <a16:creationId xmlns:a16="http://schemas.microsoft.com/office/drawing/2014/main" id="{6F425934-3AB0-4965-89D8-59B1AB68CC2E}"/>
                </a:ext>
              </a:extLst>
            </p:cNvPr>
            <p:cNvSpPr>
              <a:spLocks noChangeAspect="1" noEditPoints="1"/>
            </p:cNvSpPr>
            <p:nvPr/>
          </p:nvSpPr>
          <p:spPr bwMode="auto">
            <a:xfrm>
              <a:off x="6578979" y="278123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21" name="Database_EFC7" title="Icon of a cylinder">
              <a:extLst>
                <a:ext uri="{FF2B5EF4-FFF2-40B4-BE49-F238E27FC236}">
                  <a16:creationId xmlns:a16="http://schemas.microsoft.com/office/drawing/2014/main" id="{8072FDB5-2C31-4FFD-B316-8E9B75C48FA3}"/>
                </a:ext>
              </a:extLst>
            </p:cNvPr>
            <p:cNvSpPr>
              <a:spLocks noChangeAspect="1" noEditPoints="1"/>
            </p:cNvSpPr>
            <p:nvPr/>
          </p:nvSpPr>
          <p:spPr bwMode="auto">
            <a:xfrm>
              <a:off x="6734413" y="293667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cxnSp>
          <p:nvCxnSpPr>
            <p:cNvPr id="22" name="Straight Arrow Connector 21">
              <a:extLst>
                <a:ext uri="{FF2B5EF4-FFF2-40B4-BE49-F238E27FC236}">
                  <a16:creationId xmlns:a16="http://schemas.microsoft.com/office/drawing/2014/main" id="{7B20CC4D-73AB-43BF-80EC-79750C451609}"/>
                </a:ext>
              </a:extLst>
            </p:cNvPr>
            <p:cNvCxnSpPr>
              <a:cxnSpLocks/>
            </p:cNvCxnSpPr>
            <p:nvPr/>
          </p:nvCxnSpPr>
          <p:spPr>
            <a:xfrm flipV="1">
              <a:off x="6647600" y="1952189"/>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C4C654-E5C5-4918-925D-F9978938ED39}"/>
                </a:ext>
              </a:extLst>
            </p:cNvPr>
            <p:cNvCxnSpPr>
              <a:cxnSpLocks/>
            </p:cNvCxnSpPr>
            <p:nvPr/>
          </p:nvCxnSpPr>
          <p:spPr>
            <a:xfrm flipH="1">
              <a:off x="6501937" y="197679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51C20421-8C6C-4A36-ADB7-5CD4D1D7C544}"/>
                </a:ext>
              </a:extLst>
            </p:cNvPr>
            <p:cNvSpPr>
              <a:spLocks noChangeAspect="1" noEditPoints="1"/>
            </p:cNvSpPr>
            <p:nvPr/>
          </p:nvSpPr>
          <p:spPr bwMode="auto">
            <a:xfrm>
              <a:off x="7836542" y="264297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25" name="Database_EFC7" title="Icon of a cylinder">
              <a:extLst>
                <a:ext uri="{FF2B5EF4-FFF2-40B4-BE49-F238E27FC236}">
                  <a16:creationId xmlns:a16="http://schemas.microsoft.com/office/drawing/2014/main" id="{F6AE8D94-5647-43E7-BF68-DF5AB83C34B3}"/>
                </a:ext>
              </a:extLst>
            </p:cNvPr>
            <p:cNvSpPr>
              <a:spLocks noChangeAspect="1" noEditPoints="1"/>
            </p:cNvSpPr>
            <p:nvPr/>
          </p:nvSpPr>
          <p:spPr bwMode="auto">
            <a:xfrm>
              <a:off x="7991975" y="279840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26" name="Database_EFC7" title="Icon of a cylinder">
              <a:extLst>
                <a:ext uri="{FF2B5EF4-FFF2-40B4-BE49-F238E27FC236}">
                  <a16:creationId xmlns:a16="http://schemas.microsoft.com/office/drawing/2014/main" id="{40F3F6A8-D332-4640-8DD0-E8304FDDD401}"/>
                </a:ext>
              </a:extLst>
            </p:cNvPr>
            <p:cNvSpPr>
              <a:spLocks noChangeAspect="1" noEditPoints="1"/>
            </p:cNvSpPr>
            <p:nvPr/>
          </p:nvSpPr>
          <p:spPr bwMode="auto">
            <a:xfrm>
              <a:off x="8147409" y="295384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cxnSp>
          <p:nvCxnSpPr>
            <p:cNvPr id="27" name="Straight Arrow Connector 26">
              <a:extLst>
                <a:ext uri="{FF2B5EF4-FFF2-40B4-BE49-F238E27FC236}">
                  <a16:creationId xmlns:a16="http://schemas.microsoft.com/office/drawing/2014/main" id="{2EF64D43-C12C-4D05-81BA-9F9850107574}"/>
                </a:ext>
              </a:extLst>
            </p:cNvPr>
            <p:cNvCxnSpPr>
              <a:cxnSpLocks/>
            </p:cNvCxnSpPr>
            <p:nvPr/>
          </p:nvCxnSpPr>
          <p:spPr>
            <a:xfrm>
              <a:off x="7106353" y="2778949"/>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7F01885-2FF5-44BD-BE99-2942745780D4}"/>
              </a:ext>
              <a:ext uri="{C183D7F6-B498-43B3-948B-1728B52AA6E4}">
                <adec:decorative xmlns:adec="http://schemas.microsoft.com/office/drawing/2017/decorative" val="1"/>
              </a:ext>
            </a:extLst>
          </p:cNvPr>
          <p:cNvGrpSpPr/>
          <p:nvPr/>
        </p:nvGrpSpPr>
        <p:grpSpPr>
          <a:xfrm>
            <a:off x="9172425" y="1873081"/>
            <a:ext cx="2572362" cy="1947385"/>
            <a:chOff x="9356350" y="1910144"/>
            <a:chExt cx="2623943" cy="1986434"/>
          </a:xfrm>
        </p:grpSpPr>
        <p:sp>
          <p:nvSpPr>
            <p:cNvPr id="50" name="TextBox 49">
              <a:extLst>
                <a:ext uri="{FF2B5EF4-FFF2-40B4-BE49-F238E27FC236}">
                  <a16:creationId xmlns:a16="http://schemas.microsoft.com/office/drawing/2014/main" id="{F8B54B12-ED89-4EE0-8528-4BDB100FAA4A}"/>
                </a:ext>
              </a:extLst>
            </p:cNvPr>
            <p:cNvSpPr txBox="1"/>
            <p:nvPr/>
          </p:nvSpPr>
          <p:spPr>
            <a:xfrm>
              <a:off x="9564157" y="2016210"/>
              <a:ext cx="1725869"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Typically, &gt;300mi</a:t>
              </a:r>
            </a:p>
          </p:txBody>
        </p:sp>
        <p:sp>
          <p:nvSpPr>
            <p:cNvPr id="51" name="TextBox 50">
              <a:extLst>
                <a:ext uri="{FF2B5EF4-FFF2-40B4-BE49-F238E27FC236}">
                  <a16:creationId xmlns:a16="http://schemas.microsoft.com/office/drawing/2014/main" id="{CD2E673F-FA46-4EE7-B0D4-53AE25F22787}"/>
                </a:ext>
              </a:extLst>
            </p:cNvPr>
            <p:cNvSpPr txBox="1"/>
            <p:nvPr/>
          </p:nvSpPr>
          <p:spPr>
            <a:xfrm>
              <a:off x="10125949" y="2664069"/>
              <a:ext cx="832548" cy="489322"/>
            </a:xfrm>
            <a:prstGeom prst="rect">
              <a:avLst/>
            </a:prstGeom>
            <a:solidFill>
              <a:srgbClr val="FFFFFF"/>
            </a:solid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Async</a:t>
              </a:r>
            </a:p>
          </p:txBody>
        </p:sp>
        <p:sp>
          <p:nvSpPr>
            <p:cNvPr id="52" name="TextBox 51">
              <a:extLst>
                <a:ext uri="{FF2B5EF4-FFF2-40B4-BE49-F238E27FC236}">
                  <a16:creationId xmlns:a16="http://schemas.microsoft.com/office/drawing/2014/main" id="{A41BC2A0-B464-446B-BB54-5A0ABF7DEAF2}"/>
                </a:ext>
              </a:extLst>
            </p:cNvPr>
            <p:cNvSpPr txBox="1"/>
            <p:nvPr/>
          </p:nvSpPr>
          <p:spPr>
            <a:xfrm>
              <a:off x="9451266" y="3407256"/>
              <a:ext cx="977587"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Primary</a:t>
              </a:r>
            </a:p>
          </p:txBody>
        </p:sp>
        <p:sp>
          <p:nvSpPr>
            <p:cNvPr id="53" name="TextBox 52">
              <a:extLst>
                <a:ext uri="{FF2B5EF4-FFF2-40B4-BE49-F238E27FC236}">
                  <a16:creationId xmlns:a16="http://schemas.microsoft.com/office/drawing/2014/main" id="{6D9965F9-E879-4F01-8287-189EBC91E269}"/>
                </a:ext>
              </a:extLst>
            </p:cNvPr>
            <p:cNvSpPr txBox="1"/>
            <p:nvPr/>
          </p:nvSpPr>
          <p:spPr>
            <a:xfrm>
              <a:off x="10776683" y="3386537"/>
              <a:ext cx="1203610" cy="489322"/>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solidFill>
                    <a:schemeClr val="accent1">
                      <a:lumMod val="50000"/>
                    </a:schemeClr>
                  </a:solidFill>
                </a:rPr>
                <a:t>Secondary</a:t>
              </a:r>
            </a:p>
          </p:txBody>
        </p:sp>
        <p:sp>
          <p:nvSpPr>
            <p:cNvPr id="54" name="Rectangle 53">
              <a:extLst>
                <a:ext uri="{FF2B5EF4-FFF2-40B4-BE49-F238E27FC236}">
                  <a16:creationId xmlns:a16="http://schemas.microsoft.com/office/drawing/2014/main" id="{042DE131-C600-4966-9DDE-6AD1FB4D04BB}"/>
                </a:ext>
              </a:extLst>
            </p:cNvPr>
            <p:cNvSpPr>
              <a:spLocks noChangeAspect="1"/>
            </p:cNvSpPr>
            <p:nvPr/>
          </p:nvSpPr>
          <p:spPr bwMode="auto">
            <a:xfrm>
              <a:off x="9356350" y="2440380"/>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solidFill>
                  <a:schemeClr val="accent1">
                    <a:lumMod val="50000"/>
                  </a:schemeClr>
                </a:solidFill>
                <a:latin typeface="Segoe UI Semilight"/>
                <a:ea typeface="Segoe UI" pitchFamily="34" charset="0"/>
                <a:cs typeface="Segoe UI" pitchFamily="34" charset="0"/>
              </a:endParaRPr>
            </a:p>
          </p:txBody>
        </p:sp>
        <p:sp>
          <p:nvSpPr>
            <p:cNvPr id="55" name="Database_EFC7" title="Icon of a cylinder">
              <a:extLst>
                <a:ext uri="{FF2B5EF4-FFF2-40B4-BE49-F238E27FC236}">
                  <a16:creationId xmlns:a16="http://schemas.microsoft.com/office/drawing/2014/main" id="{4EF9980E-06FC-4996-919C-032C694844D7}"/>
                </a:ext>
              </a:extLst>
            </p:cNvPr>
            <p:cNvSpPr>
              <a:spLocks noChangeAspect="1" noEditPoints="1"/>
            </p:cNvSpPr>
            <p:nvPr/>
          </p:nvSpPr>
          <p:spPr bwMode="auto">
            <a:xfrm>
              <a:off x="9494082" y="259379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56" name="Database_EFC7" title="Icon of a cylinder">
              <a:extLst>
                <a:ext uri="{FF2B5EF4-FFF2-40B4-BE49-F238E27FC236}">
                  <a16:creationId xmlns:a16="http://schemas.microsoft.com/office/drawing/2014/main" id="{94EFC49E-B185-45B8-ACDB-92000FB7FCAA}"/>
                </a:ext>
              </a:extLst>
            </p:cNvPr>
            <p:cNvSpPr>
              <a:spLocks noChangeAspect="1" noEditPoints="1"/>
            </p:cNvSpPr>
            <p:nvPr/>
          </p:nvSpPr>
          <p:spPr bwMode="auto">
            <a:xfrm>
              <a:off x="9649516" y="274922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57" name="Database_EFC7" title="Icon of a cylinder">
              <a:extLst>
                <a:ext uri="{FF2B5EF4-FFF2-40B4-BE49-F238E27FC236}">
                  <a16:creationId xmlns:a16="http://schemas.microsoft.com/office/drawing/2014/main" id="{C02399F0-70AF-4E17-AA05-8D9E1F4B0012}"/>
                </a:ext>
              </a:extLst>
            </p:cNvPr>
            <p:cNvSpPr>
              <a:spLocks noChangeAspect="1" noEditPoints="1"/>
            </p:cNvSpPr>
            <p:nvPr/>
          </p:nvSpPr>
          <p:spPr bwMode="auto">
            <a:xfrm>
              <a:off x="9804950" y="290466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cxnSp>
          <p:nvCxnSpPr>
            <p:cNvPr id="58" name="Straight Arrow Connector 57">
              <a:extLst>
                <a:ext uri="{FF2B5EF4-FFF2-40B4-BE49-F238E27FC236}">
                  <a16:creationId xmlns:a16="http://schemas.microsoft.com/office/drawing/2014/main" id="{AD3CA4C0-A1D3-4C87-B441-44E7CD4A965B}"/>
                </a:ext>
              </a:extLst>
            </p:cNvPr>
            <p:cNvCxnSpPr>
              <a:cxnSpLocks/>
            </p:cNvCxnSpPr>
            <p:nvPr/>
          </p:nvCxnSpPr>
          <p:spPr>
            <a:xfrm flipV="1">
              <a:off x="9677062" y="191014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D0494E-3892-49DA-A5D5-B5120BAFD9DB}"/>
                </a:ext>
              </a:extLst>
            </p:cNvPr>
            <p:cNvCxnSpPr>
              <a:cxnSpLocks/>
            </p:cNvCxnSpPr>
            <p:nvPr/>
          </p:nvCxnSpPr>
          <p:spPr>
            <a:xfrm flipH="1">
              <a:off x="9564186" y="194219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Database_EFC7" title="Icon of a cylinder">
              <a:extLst>
                <a:ext uri="{FF2B5EF4-FFF2-40B4-BE49-F238E27FC236}">
                  <a16:creationId xmlns:a16="http://schemas.microsoft.com/office/drawing/2014/main" id="{B77EB9CD-A562-4BEF-AF0C-586D61063D05}"/>
                </a:ext>
              </a:extLst>
            </p:cNvPr>
            <p:cNvSpPr>
              <a:spLocks noChangeAspect="1" noEditPoints="1"/>
            </p:cNvSpPr>
            <p:nvPr/>
          </p:nvSpPr>
          <p:spPr bwMode="auto">
            <a:xfrm>
              <a:off x="10907079" y="261096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61" name="Database_EFC7" title="Icon of a cylinder">
              <a:extLst>
                <a:ext uri="{FF2B5EF4-FFF2-40B4-BE49-F238E27FC236}">
                  <a16:creationId xmlns:a16="http://schemas.microsoft.com/office/drawing/2014/main" id="{F8F71878-43E3-45FE-BD45-42B1B91EB606}"/>
                </a:ext>
              </a:extLst>
            </p:cNvPr>
            <p:cNvSpPr>
              <a:spLocks noChangeAspect="1" noEditPoints="1"/>
            </p:cNvSpPr>
            <p:nvPr/>
          </p:nvSpPr>
          <p:spPr bwMode="auto">
            <a:xfrm>
              <a:off x="11062512" y="276640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62" name="Database_EFC7" title="Icon of a cylinder">
              <a:extLst>
                <a:ext uri="{FF2B5EF4-FFF2-40B4-BE49-F238E27FC236}">
                  <a16:creationId xmlns:a16="http://schemas.microsoft.com/office/drawing/2014/main" id="{1F91B0D3-0A22-4745-B4F5-998E47A607D3}"/>
                </a:ext>
              </a:extLst>
            </p:cNvPr>
            <p:cNvSpPr>
              <a:spLocks noChangeAspect="1" noEditPoints="1"/>
            </p:cNvSpPr>
            <p:nvPr/>
          </p:nvSpPr>
          <p:spPr bwMode="auto">
            <a:xfrm>
              <a:off x="11217946" y="292183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cxnSp>
          <p:nvCxnSpPr>
            <p:cNvPr id="63" name="Straight Arrow Connector 62">
              <a:extLst>
                <a:ext uri="{FF2B5EF4-FFF2-40B4-BE49-F238E27FC236}">
                  <a16:creationId xmlns:a16="http://schemas.microsoft.com/office/drawing/2014/main" id="{B9A9B3A0-461E-4602-BC27-EC149D4E8F57}"/>
                </a:ext>
              </a:extLst>
            </p:cNvPr>
            <p:cNvCxnSpPr>
              <a:cxnSpLocks/>
            </p:cNvCxnSpPr>
            <p:nvPr/>
          </p:nvCxnSpPr>
          <p:spPr>
            <a:xfrm>
              <a:off x="10176890" y="2746941"/>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0700A4-559B-4CD2-AE5E-CEBA11884266}"/>
                </a:ext>
              </a:extLst>
            </p:cNvPr>
            <p:cNvCxnSpPr>
              <a:cxnSpLocks/>
            </p:cNvCxnSpPr>
            <p:nvPr/>
          </p:nvCxnSpPr>
          <p:spPr>
            <a:xfrm flipV="1">
              <a:off x="11160708" y="193277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B555D60E-B23B-48FF-9602-7C6B83C6A068}"/>
              </a:ext>
              <a:ext uri="{C183D7F6-B498-43B3-948B-1728B52AA6E4}">
                <adec:decorative xmlns:adec="http://schemas.microsoft.com/office/drawing/2017/decorative" val="1"/>
              </a:ext>
            </a:extLst>
          </p:cNvPr>
          <p:cNvSpPr/>
          <p:nvPr/>
        </p:nvSpPr>
        <p:spPr bwMode="auto">
          <a:xfrm>
            <a:off x="1263692" y="1289116"/>
            <a:ext cx="2794665" cy="374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ct val="0"/>
              </a:spcAft>
              <a:defRPr/>
            </a:pPr>
            <a:r>
              <a:rPr lang="en-US" sz="1765" dirty="0">
                <a:solidFill>
                  <a:srgbClr val="1A1A1A"/>
                </a:solidFill>
                <a:latin typeface="Segoe UI Semibold" panose="020B0702040204020203" pitchFamily="34" charset="0"/>
                <a:ea typeface="Segoe UI" pitchFamily="34" charset="0"/>
                <a:cs typeface="Segoe UI Semibold" panose="020B0702040204020203" pitchFamily="34" charset="0"/>
              </a:rPr>
              <a:t>Single region</a:t>
            </a:r>
          </a:p>
        </p:txBody>
      </p:sp>
      <p:sp>
        <p:nvSpPr>
          <p:cNvPr id="65" name="Rectangle 64">
            <a:extLst>
              <a:ext uri="{FF2B5EF4-FFF2-40B4-BE49-F238E27FC236}">
                <a16:creationId xmlns:a16="http://schemas.microsoft.com/office/drawing/2014/main" id="{0E4B901D-D2C6-4A7F-8355-B6C92737B3BB}"/>
              </a:ext>
              <a:ext uri="{C183D7F6-B498-43B3-948B-1728B52AA6E4}">
                <adec:decorative xmlns:adec="http://schemas.microsoft.com/office/drawing/2017/decorative" val="1"/>
              </a:ext>
            </a:extLst>
          </p:cNvPr>
          <p:cNvSpPr/>
          <p:nvPr/>
        </p:nvSpPr>
        <p:spPr bwMode="auto">
          <a:xfrm>
            <a:off x="7152698" y="1404690"/>
            <a:ext cx="2794665" cy="374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ct val="0"/>
              </a:spcAft>
              <a:defRPr/>
            </a:pPr>
            <a:r>
              <a:rPr lang="en-US" sz="1765"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grpSp>
        <p:nvGrpSpPr>
          <p:cNvPr id="5" name="Group 4">
            <a:extLst>
              <a:ext uri="{FF2B5EF4-FFF2-40B4-BE49-F238E27FC236}">
                <a16:creationId xmlns:a16="http://schemas.microsoft.com/office/drawing/2014/main" id="{61380D71-157C-426B-B4FD-1A05DAC74D5E}"/>
              </a:ext>
              <a:ext uri="{C183D7F6-B498-43B3-948B-1728B52AA6E4}">
                <adec:decorative xmlns:adec="http://schemas.microsoft.com/office/drawing/2017/decorative" val="1"/>
              </a:ext>
            </a:extLst>
          </p:cNvPr>
          <p:cNvGrpSpPr/>
          <p:nvPr/>
        </p:nvGrpSpPr>
        <p:grpSpPr>
          <a:xfrm>
            <a:off x="1034499" y="1861507"/>
            <a:ext cx="684718" cy="1516478"/>
            <a:chOff x="1055242" y="1898337"/>
            <a:chExt cx="698448" cy="1546887"/>
          </a:xfrm>
        </p:grpSpPr>
        <p:sp>
          <p:nvSpPr>
            <p:cNvPr id="6" name="Database_EFC7" title="Icon of a cylinder">
              <a:extLst>
                <a:ext uri="{FF2B5EF4-FFF2-40B4-BE49-F238E27FC236}">
                  <a16:creationId xmlns:a16="http://schemas.microsoft.com/office/drawing/2014/main" id="{EBEA1E8F-157E-4DAB-A971-F76AE9516F37}"/>
                </a:ext>
              </a:extLst>
            </p:cNvPr>
            <p:cNvSpPr>
              <a:spLocks noChangeAspect="1" noEditPoints="1"/>
            </p:cNvSpPr>
            <p:nvPr/>
          </p:nvSpPr>
          <p:spPr bwMode="auto">
            <a:xfrm>
              <a:off x="1055242" y="2630565"/>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7" name="Database_EFC7" title="Icon of a cylinder">
              <a:extLst>
                <a:ext uri="{FF2B5EF4-FFF2-40B4-BE49-F238E27FC236}">
                  <a16:creationId xmlns:a16="http://schemas.microsoft.com/office/drawing/2014/main" id="{A9B1EB3E-90B8-4768-9D38-BAE6A76CBD61}"/>
                </a:ext>
              </a:extLst>
            </p:cNvPr>
            <p:cNvSpPr>
              <a:spLocks noChangeAspect="1" noEditPoints="1"/>
            </p:cNvSpPr>
            <p:nvPr/>
          </p:nvSpPr>
          <p:spPr bwMode="auto">
            <a:xfrm>
              <a:off x="1210676" y="278599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sp>
          <p:nvSpPr>
            <p:cNvPr id="8" name="Database_EFC7" title="Icon of a cylinder">
              <a:extLst>
                <a:ext uri="{FF2B5EF4-FFF2-40B4-BE49-F238E27FC236}">
                  <a16:creationId xmlns:a16="http://schemas.microsoft.com/office/drawing/2014/main" id="{A55671CF-7A7C-4977-9AE7-B6B950AA6C25}"/>
                </a:ext>
              </a:extLst>
            </p:cNvPr>
            <p:cNvSpPr>
              <a:spLocks noChangeAspect="1" noEditPoints="1"/>
            </p:cNvSpPr>
            <p:nvPr/>
          </p:nvSpPr>
          <p:spPr bwMode="auto">
            <a:xfrm>
              <a:off x="1366110" y="294143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chemeClr val="accent1">
                    <a:lumMod val="50000"/>
                  </a:schemeClr>
                </a:solidFill>
                <a:latin typeface="Segoe UI"/>
              </a:endParaRPr>
            </a:p>
          </p:txBody>
        </p:sp>
        <p:cxnSp>
          <p:nvCxnSpPr>
            <p:cNvPr id="9" name="Straight Arrow Connector 8">
              <a:extLst>
                <a:ext uri="{FF2B5EF4-FFF2-40B4-BE49-F238E27FC236}">
                  <a16:creationId xmlns:a16="http://schemas.microsoft.com/office/drawing/2014/main" id="{44225306-D914-401F-895C-D814AC2D4F99}"/>
                </a:ext>
              </a:extLst>
            </p:cNvPr>
            <p:cNvCxnSpPr>
              <a:cxnSpLocks/>
            </p:cNvCxnSpPr>
            <p:nvPr/>
          </p:nvCxnSpPr>
          <p:spPr>
            <a:xfrm flipV="1">
              <a:off x="153586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5F169A-C125-4882-BCB1-C358CB3CDB70}"/>
                </a:ext>
              </a:extLst>
            </p:cNvPr>
            <p:cNvCxnSpPr>
              <a:cxnSpLocks/>
            </p:cNvCxnSpPr>
            <p:nvPr/>
          </p:nvCxnSpPr>
          <p:spPr>
            <a:xfrm flipH="1">
              <a:off x="124554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7" name="Text Placeholder 2">
            <a:extLst>
              <a:ext uri="{FF2B5EF4-FFF2-40B4-BE49-F238E27FC236}">
                <a16:creationId xmlns:a16="http://schemas.microsoft.com/office/drawing/2014/main" id="{EFCA695E-1481-49BD-92A8-00A130CD0CE5}"/>
              </a:ext>
              <a:ext uri="{C183D7F6-B498-43B3-948B-1728B52AA6E4}">
                <adec:decorative xmlns:adec="http://schemas.microsoft.com/office/drawing/2017/decorative" val="1"/>
              </a:ext>
            </a:extLst>
          </p:cNvPr>
          <p:cNvSpPr txBox="1">
            <a:spLocks/>
          </p:cNvSpPr>
          <p:nvPr/>
        </p:nvSpPr>
        <p:spPr>
          <a:xfrm>
            <a:off x="9578786" y="6113898"/>
            <a:ext cx="1972102" cy="24138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68" spc="0" dirty="0">
                <a:solidFill>
                  <a:schemeClr val="tx1"/>
                </a:solidFill>
                <a:latin typeface="+mn-lt"/>
                <a:cs typeface="Segoe UI Semilight"/>
              </a:rPr>
              <a:t>Continued next slide</a:t>
            </a:r>
          </a:p>
        </p:txBody>
      </p:sp>
      <p:sp>
        <p:nvSpPr>
          <p:cNvPr id="79" name="arrow_15">
            <a:extLst>
              <a:ext uri="{FF2B5EF4-FFF2-40B4-BE49-F238E27FC236}">
                <a16:creationId xmlns:a16="http://schemas.microsoft.com/office/drawing/2014/main" id="{0534DDE5-4651-4455-9B8E-E3DAC3730A77}"/>
              </a:ext>
              <a:ext uri="{C183D7F6-B498-43B3-948B-1728B52AA6E4}">
                <adec:decorative xmlns:adec="http://schemas.microsoft.com/office/drawing/2017/decorative" val="1"/>
              </a:ext>
            </a:extLst>
          </p:cNvPr>
          <p:cNvSpPr>
            <a:spLocks noChangeAspect="1" noEditPoints="1"/>
          </p:cNvSpPr>
          <p:nvPr/>
        </p:nvSpPr>
        <p:spPr bwMode="auto">
          <a:xfrm>
            <a:off x="11671327" y="6124346"/>
            <a:ext cx="221491" cy="22048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gradFill>
                <a:gsLst>
                  <a:gs pos="0">
                    <a:srgbClr val="505050"/>
                  </a:gs>
                  <a:gs pos="100000">
                    <a:srgbClr val="505050"/>
                  </a:gs>
                </a:gsLst>
                <a:lin ang="5400000" scaled="1"/>
              </a:gradFill>
            </a:endParaRPr>
          </a:p>
        </p:txBody>
      </p:sp>
      <p:sp>
        <p:nvSpPr>
          <p:cNvPr id="3" name="Rectangle 2">
            <a:extLst>
              <a:ext uri="{FF2B5EF4-FFF2-40B4-BE49-F238E27FC236}">
                <a16:creationId xmlns:a16="http://schemas.microsoft.com/office/drawing/2014/main" id="{81BE9B75-E40C-4D55-B47A-F36410CFD753}"/>
              </a:ext>
              <a:ext uri="{C183D7F6-B498-43B3-948B-1728B52AA6E4}">
                <adec:decorative xmlns:adec="http://schemas.microsoft.com/office/drawing/2017/decorative" val="1"/>
              </a:ext>
            </a:extLst>
          </p:cNvPr>
          <p:cNvSpPr/>
          <p:nvPr/>
        </p:nvSpPr>
        <p:spPr bwMode="auto">
          <a:xfrm>
            <a:off x="418644" y="1169264"/>
            <a:ext cx="11354714" cy="263089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11539815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481E6AC7-4CA9-499A-B6D2-226954A9DC93}"/>
              </a:ext>
            </a:extLst>
          </p:cNvPr>
          <p:cNvSpPr>
            <a:spLocks noGrp="1"/>
          </p:cNvSpPr>
          <p:nvPr>
            <p:ph type="title"/>
          </p:nvPr>
        </p:nvSpPr>
        <p:spPr/>
        <p:txBody>
          <a:bodyPr/>
          <a:lstStyle/>
          <a:p>
            <a:r>
              <a:rPr lang="en-US" sz="2745" dirty="0"/>
              <a:t>Determine Replication Strategies (2 of 2)</a:t>
            </a:r>
          </a:p>
        </p:txBody>
      </p:sp>
      <p:sp>
        <p:nvSpPr>
          <p:cNvPr id="132" name="Rectangle 131">
            <a:extLst>
              <a:ext uri="{FF2B5EF4-FFF2-40B4-BE49-F238E27FC236}">
                <a16:creationId xmlns:a16="http://schemas.microsoft.com/office/drawing/2014/main" id="{AD2D99D5-3F83-4427-BE32-DB815A336476}"/>
              </a:ext>
            </a:extLst>
          </p:cNvPr>
          <p:cNvSpPr/>
          <p:nvPr/>
        </p:nvSpPr>
        <p:spPr bwMode="auto">
          <a:xfrm>
            <a:off x="652203" y="3808748"/>
            <a:ext cx="4577112"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ts val="588"/>
              </a:spcAft>
              <a:defRPr/>
            </a:pPr>
            <a:r>
              <a:rPr lang="en-US" sz="1961" b="1" dirty="0">
                <a:solidFill>
                  <a:schemeClr val="accent1">
                    <a:lumMod val="50000"/>
                  </a:schemeClr>
                </a:solidFill>
                <a:ea typeface="Segoe UI" pitchFamily="34" charset="0"/>
                <a:cs typeface="Segoe UI Semibold" panose="020B0702040204020203" pitchFamily="34" charset="0"/>
              </a:rPr>
              <a:t>GZRS</a:t>
            </a:r>
            <a:endParaRPr lang="en-US" sz="1961" b="1" dirty="0">
              <a:gradFill>
                <a:gsLst>
                  <a:gs pos="0">
                    <a:srgbClr val="FFFFFF"/>
                  </a:gs>
                  <a:gs pos="100000">
                    <a:srgbClr val="FFFFFF"/>
                  </a:gs>
                </a:gsLst>
                <a:lin ang="5400000" scaled="0"/>
              </a:gradFill>
              <a:ea typeface="Segoe UI" pitchFamily="34" charset="0"/>
              <a:cs typeface="Segoe UI" pitchFamily="34" charset="0"/>
            </a:endParaRP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Six replicas, 3+1 zones, two regions</a:t>
            </a: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Protects against disk, node, rack, zone, and region failures</a:t>
            </a: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Synchronous writes to all three zones and a</a:t>
            </a:r>
            <a:r>
              <a:rPr lang="en-US" sz="1961" dirty="0">
                <a:solidFill>
                  <a:srgbClr val="2F2F2F"/>
                </a:solidFill>
                <a:cs typeface="Segoe UI" panose="020B0502040204020203" pitchFamily="34" charset="0"/>
              </a:rPr>
              <a:t>synchronous copy to secondary</a:t>
            </a:r>
            <a:endParaRPr lang="en-US" sz="1961" dirty="0">
              <a:solidFill>
                <a:srgbClr val="2F2F2F"/>
              </a:solidFill>
              <a:ea typeface="Segoe UI" panose="020B0502040204020203" pitchFamily="34" charset="0"/>
              <a:cs typeface="Segoe UI" panose="020B0502040204020203" pitchFamily="34" charset="0"/>
            </a:endParaRPr>
          </a:p>
          <a:p>
            <a:pPr defTabSz="913927" fontAlgn="base">
              <a:spcBef>
                <a:spcPct val="0"/>
              </a:spcBef>
              <a:spcAft>
                <a:spcPct val="0"/>
              </a:spcAft>
              <a:defRPr/>
            </a:pP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7697DBDF-2EB8-445E-A1D0-2EE1647A136F}"/>
              </a:ext>
            </a:extLst>
          </p:cNvPr>
          <p:cNvSpPr/>
          <p:nvPr/>
        </p:nvSpPr>
        <p:spPr bwMode="auto">
          <a:xfrm>
            <a:off x="6404193" y="3853253"/>
            <a:ext cx="3908082" cy="2502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ts val="588"/>
              </a:spcAft>
              <a:defRPr/>
            </a:pPr>
            <a:r>
              <a:rPr lang="en-US" sz="1961" b="1"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RA-GZRS</a:t>
            </a:r>
            <a:endParaRPr lang="en-US" sz="1765" b="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GZRS + read access to secondary</a:t>
            </a: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Separate secondary endpoint</a:t>
            </a:r>
          </a:p>
          <a:p>
            <a:pPr marL="285695" indent="-285695" defTabSz="913927" fontAlgn="base">
              <a:spcBef>
                <a:spcPct val="0"/>
              </a:spcBef>
              <a:spcAft>
                <a:spcPts val="600"/>
              </a:spcAft>
              <a:buFont typeface="Arial" panose="020B0604020202020204" pitchFamily="34" charset="0"/>
              <a:buChar char="•"/>
              <a:defRPr/>
            </a:pPr>
            <a:r>
              <a:rPr lang="en-US" sz="1961" dirty="0">
                <a:solidFill>
                  <a:srgbClr val="2F2F2F"/>
                </a:solidFill>
                <a:ea typeface="Segoe UI" panose="020B0502040204020203" pitchFamily="34" charset="0"/>
                <a:cs typeface="Segoe UI" panose="020B0502040204020203" pitchFamily="34" charset="0"/>
              </a:rPr>
              <a:t>RPO delay to secondary can be queried</a:t>
            </a:r>
            <a:endParaRPr lang="en-US" sz="1961" dirty="0">
              <a:solidFill>
                <a:srgbClr val="2F2F2F"/>
              </a:solidFill>
            </a:endParaRPr>
          </a:p>
        </p:txBody>
      </p:sp>
      <p:sp>
        <p:nvSpPr>
          <p:cNvPr id="59" name="Rectangle 58">
            <a:extLst>
              <a:ext uri="{FF2B5EF4-FFF2-40B4-BE49-F238E27FC236}">
                <a16:creationId xmlns:a16="http://schemas.microsoft.com/office/drawing/2014/main" id="{634504BE-E85C-446A-ADDD-2B9FB035FA0C}"/>
              </a:ext>
              <a:ext uri="{C183D7F6-B498-43B3-948B-1728B52AA6E4}">
                <adec:decorative xmlns:adec="http://schemas.microsoft.com/office/drawing/2017/decorative" val="1"/>
              </a:ext>
            </a:extLst>
          </p:cNvPr>
          <p:cNvSpPr/>
          <p:nvPr/>
        </p:nvSpPr>
        <p:spPr bwMode="auto">
          <a:xfrm>
            <a:off x="4595020" y="1317193"/>
            <a:ext cx="2794665" cy="374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spcBef>
                <a:spcPct val="0"/>
              </a:spcBef>
              <a:spcAft>
                <a:spcPct val="0"/>
              </a:spcAft>
              <a:defRPr/>
            </a:pPr>
            <a:r>
              <a:rPr lang="en-US" sz="1765"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sp>
        <p:nvSpPr>
          <p:cNvPr id="138" name="TextBox 137">
            <a:extLst>
              <a:ext uri="{FF2B5EF4-FFF2-40B4-BE49-F238E27FC236}">
                <a16:creationId xmlns:a16="http://schemas.microsoft.com/office/drawing/2014/main" id="{C7BBC525-2A7C-410A-ACDC-7C7EB36D0E79}"/>
              </a:ext>
              <a:ext uri="{C183D7F6-B498-43B3-948B-1728B52AA6E4}">
                <adec:decorative xmlns:adec="http://schemas.microsoft.com/office/drawing/2017/decorative" val="1"/>
              </a:ext>
            </a:extLst>
          </p:cNvPr>
          <p:cNvSpPr txBox="1"/>
          <p:nvPr/>
        </p:nvSpPr>
        <p:spPr>
          <a:xfrm>
            <a:off x="8222397" y="1697843"/>
            <a:ext cx="1070157" cy="669791"/>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372" dirty="0"/>
              <a:t>Typically, &gt;300mi</a:t>
            </a:r>
          </a:p>
        </p:txBody>
      </p:sp>
      <p:sp>
        <p:nvSpPr>
          <p:cNvPr id="139" name="TextBox 138">
            <a:extLst>
              <a:ext uri="{FF2B5EF4-FFF2-40B4-BE49-F238E27FC236}">
                <a16:creationId xmlns:a16="http://schemas.microsoft.com/office/drawing/2014/main" id="{77DFDAD8-66D3-4C28-AFC4-D41D1F405946}"/>
              </a:ext>
              <a:ext uri="{C183D7F6-B498-43B3-948B-1728B52AA6E4}">
                <adec:decorative xmlns:adec="http://schemas.microsoft.com/office/drawing/2017/decorative" val="1"/>
              </a:ext>
            </a:extLst>
          </p:cNvPr>
          <p:cNvSpPr txBox="1"/>
          <p:nvPr/>
        </p:nvSpPr>
        <p:spPr>
          <a:xfrm>
            <a:off x="8760639" y="3098453"/>
            <a:ext cx="873467" cy="669791"/>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1372" dirty="0"/>
              <a:t>Async   Read</a:t>
            </a:r>
          </a:p>
        </p:txBody>
      </p:sp>
      <p:sp>
        <p:nvSpPr>
          <p:cNvPr id="140" name="TextBox 139">
            <a:extLst>
              <a:ext uri="{FF2B5EF4-FFF2-40B4-BE49-F238E27FC236}">
                <a16:creationId xmlns:a16="http://schemas.microsoft.com/office/drawing/2014/main" id="{50D1E592-8749-420E-8E44-27A592D3EB04}"/>
              </a:ext>
              <a:ext uri="{C183D7F6-B498-43B3-948B-1728B52AA6E4}">
                <adec:decorative xmlns:adec="http://schemas.microsoft.com/office/drawing/2017/decorative" val="1"/>
              </a:ext>
            </a:extLst>
          </p:cNvPr>
          <p:cNvSpPr txBox="1"/>
          <p:nvPr/>
        </p:nvSpPr>
        <p:spPr>
          <a:xfrm>
            <a:off x="9988342" y="2681169"/>
            <a:ext cx="1176986" cy="479667"/>
          </a:xfrm>
          <a:prstGeom prst="rect">
            <a:avLst/>
          </a:prstGeom>
          <a:noFill/>
        </p:spPr>
        <p:txBody>
          <a:bodyPr wrap="none" lIns="179259" tIns="143407" rIns="179259" bIns="143407" rtlCol="0">
            <a:spAutoFit/>
          </a:bodyPr>
          <a:lstStyle/>
          <a:p>
            <a:pPr defTabSz="914192">
              <a:lnSpc>
                <a:spcPct val="90000"/>
              </a:lnSpc>
              <a:spcAft>
                <a:spcPts val="588"/>
              </a:spcAft>
              <a:defRPr/>
            </a:pPr>
            <a:r>
              <a:rPr lang="en-US" sz="1372" dirty="0"/>
              <a:t>Secondary</a:t>
            </a:r>
          </a:p>
        </p:txBody>
      </p:sp>
      <p:grpSp>
        <p:nvGrpSpPr>
          <p:cNvPr id="12" name="Group 11">
            <a:extLst>
              <a:ext uri="{FF2B5EF4-FFF2-40B4-BE49-F238E27FC236}">
                <a16:creationId xmlns:a16="http://schemas.microsoft.com/office/drawing/2014/main" id="{025A8E61-A31B-40A8-AECE-A5DADB25B278}"/>
              </a:ext>
              <a:ext uri="{C183D7F6-B498-43B3-948B-1728B52AA6E4}">
                <adec:decorative xmlns:adec="http://schemas.microsoft.com/office/drawing/2017/decorative" val="1"/>
              </a:ext>
            </a:extLst>
          </p:cNvPr>
          <p:cNvGrpSpPr/>
          <p:nvPr/>
        </p:nvGrpSpPr>
        <p:grpSpPr>
          <a:xfrm>
            <a:off x="7262833" y="1697844"/>
            <a:ext cx="2829034" cy="1686129"/>
            <a:chOff x="7408467" y="1731392"/>
            <a:chExt cx="2885762" cy="1719939"/>
          </a:xfrm>
        </p:grpSpPr>
        <p:cxnSp>
          <p:nvCxnSpPr>
            <p:cNvPr id="145" name="Straight Arrow Connector 144">
              <a:extLst>
                <a:ext uri="{FF2B5EF4-FFF2-40B4-BE49-F238E27FC236}">
                  <a16:creationId xmlns:a16="http://schemas.microsoft.com/office/drawing/2014/main" id="{A0A3E8EC-E9FA-46E0-A464-3CB8AC382258}"/>
                </a:ext>
              </a:extLst>
            </p:cNvPr>
            <p:cNvCxnSpPr>
              <a:cxnSpLocks/>
            </p:cNvCxnSpPr>
            <p:nvPr/>
          </p:nvCxnSpPr>
          <p:spPr>
            <a:xfrm>
              <a:off x="8124302"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Database_EFC7" title="Icon of a cylinder">
              <a:extLst>
                <a:ext uri="{FF2B5EF4-FFF2-40B4-BE49-F238E27FC236}">
                  <a16:creationId xmlns:a16="http://schemas.microsoft.com/office/drawing/2014/main" id="{C11FFDED-8A23-43F8-8AE8-1763CB479598}"/>
                </a:ext>
              </a:extLst>
            </p:cNvPr>
            <p:cNvSpPr>
              <a:spLocks noChangeAspect="1" noEditPoints="1"/>
            </p:cNvSpPr>
            <p:nvPr/>
          </p:nvSpPr>
          <p:spPr bwMode="auto">
            <a:xfrm>
              <a:off x="7408467" y="2900167"/>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Z2</a:t>
              </a:r>
            </a:p>
          </p:txBody>
        </p:sp>
        <p:cxnSp>
          <p:nvCxnSpPr>
            <p:cNvPr id="148" name="Straight Arrow Connector 147">
              <a:extLst>
                <a:ext uri="{FF2B5EF4-FFF2-40B4-BE49-F238E27FC236}">
                  <a16:creationId xmlns:a16="http://schemas.microsoft.com/office/drawing/2014/main" id="{24FBC4AD-951E-4CD8-9904-A2A2177632BD}"/>
                </a:ext>
              </a:extLst>
            </p:cNvPr>
            <p:cNvCxnSpPr>
              <a:cxnSpLocks/>
            </p:cNvCxnSpPr>
            <p:nvPr/>
          </p:nvCxnSpPr>
          <p:spPr>
            <a:xfrm flipH="1">
              <a:off x="7564239"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4D781B0-921C-4788-9C74-A310DD2D6923}"/>
                </a:ext>
              </a:extLst>
            </p:cNvPr>
            <p:cNvCxnSpPr>
              <a:cxnSpLocks/>
            </p:cNvCxnSpPr>
            <p:nvPr/>
          </p:nvCxnSpPr>
          <p:spPr>
            <a:xfrm>
              <a:off x="8233115"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Database_EFC7" title="Icon of a cylinder">
              <a:extLst>
                <a:ext uri="{FF2B5EF4-FFF2-40B4-BE49-F238E27FC236}">
                  <a16:creationId xmlns:a16="http://schemas.microsoft.com/office/drawing/2014/main" id="{610797FC-F96C-438F-A8AF-712F8437D5EF}"/>
                </a:ext>
              </a:extLst>
            </p:cNvPr>
            <p:cNvSpPr>
              <a:spLocks noChangeAspect="1" noEditPoints="1"/>
            </p:cNvSpPr>
            <p:nvPr/>
          </p:nvSpPr>
          <p:spPr bwMode="auto">
            <a:xfrm>
              <a:off x="9595781"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2F2F2F"/>
                </a:solidFill>
                <a:latin typeface="Segoe UI"/>
              </a:endParaRPr>
            </a:p>
          </p:txBody>
        </p:sp>
        <p:sp>
          <p:nvSpPr>
            <p:cNvPr id="142" name="Database_EFC7" title="Icon of a cylinder">
              <a:extLst>
                <a:ext uri="{FF2B5EF4-FFF2-40B4-BE49-F238E27FC236}">
                  <a16:creationId xmlns:a16="http://schemas.microsoft.com/office/drawing/2014/main" id="{B82DF049-6CA2-4B4D-8B1D-9074FD20ADFA}"/>
                </a:ext>
              </a:extLst>
            </p:cNvPr>
            <p:cNvSpPr>
              <a:spLocks noChangeAspect="1" noEditPoints="1"/>
            </p:cNvSpPr>
            <p:nvPr/>
          </p:nvSpPr>
          <p:spPr bwMode="auto">
            <a:xfrm>
              <a:off x="9751215"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2F2F2F"/>
                </a:solidFill>
                <a:latin typeface="Segoe UI"/>
              </a:endParaRPr>
            </a:p>
          </p:txBody>
        </p:sp>
        <p:sp>
          <p:nvSpPr>
            <p:cNvPr id="143" name="Database_EFC7" title="Icon of a cylinder">
              <a:extLst>
                <a:ext uri="{FF2B5EF4-FFF2-40B4-BE49-F238E27FC236}">
                  <a16:creationId xmlns:a16="http://schemas.microsoft.com/office/drawing/2014/main" id="{851023B1-0B4C-4601-98CA-0B82808230F2}"/>
                </a:ext>
              </a:extLst>
            </p:cNvPr>
            <p:cNvSpPr>
              <a:spLocks noChangeAspect="1" noEditPoints="1"/>
            </p:cNvSpPr>
            <p:nvPr/>
          </p:nvSpPr>
          <p:spPr bwMode="auto">
            <a:xfrm>
              <a:off x="9906649"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2F2F2F"/>
                </a:solidFill>
                <a:latin typeface="Segoe UI"/>
              </a:endParaRPr>
            </a:p>
          </p:txBody>
        </p:sp>
        <p:cxnSp>
          <p:nvCxnSpPr>
            <p:cNvPr id="144" name="Straight Arrow Connector 143">
              <a:extLst>
                <a:ext uri="{FF2B5EF4-FFF2-40B4-BE49-F238E27FC236}">
                  <a16:creationId xmlns:a16="http://schemas.microsoft.com/office/drawing/2014/main" id="{19EE37D4-44FF-4B43-84BC-7728668F04D2}"/>
                </a:ext>
              </a:extLst>
            </p:cNvPr>
            <p:cNvCxnSpPr>
              <a:cxnSpLocks/>
            </p:cNvCxnSpPr>
            <p:nvPr/>
          </p:nvCxnSpPr>
          <p:spPr>
            <a:xfrm>
              <a:off x="9041907" y="3204360"/>
              <a:ext cx="666634" cy="0"/>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Database_EFC7" title="Icon of a cylinder">
              <a:extLst>
                <a:ext uri="{FF2B5EF4-FFF2-40B4-BE49-F238E27FC236}">
                  <a16:creationId xmlns:a16="http://schemas.microsoft.com/office/drawing/2014/main" id="{A6F1D5E1-DC9A-4248-96FC-5E741DF305A3}"/>
                </a:ext>
              </a:extLst>
            </p:cNvPr>
            <p:cNvSpPr>
              <a:spLocks noChangeAspect="1" noEditPoints="1"/>
            </p:cNvSpPr>
            <p:nvPr/>
          </p:nvSpPr>
          <p:spPr bwMode="auto">
            <a:xfrm>
              <a:off x="8488049" y="291106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Z3</a:t>
              </a:r>
            </a:p>
          </p:txBody>
        </p:sp>
        <p:sp>
          <p:nvSpPr>
            <p:cNvPr id="4" name="Database_EFC7" title="Icon of a cylinder">
              <a:extLst>
                <a:ext uri="{FF2B5EF4-FFF2-40B4-BE49-F238E27FC236}">
                  <a16:creationId xmlns:a16="http://schemas.microsoft.com/office/drawing/2014/main" id="{1632DE39-13A5-4936-8A67-61C6D2D41C9A}"/>
                </a:ext>
              </a:extLst>
            </p:cNvPr>
            <p:cNvSpPr>
              <a:spLocks noChangeAspect="1" noEditPoints="1"/>
            </p:cNvSpPr>
            <p:nvPr/>
          </p:nvSpPr>
          <p:spPr bwMode="auto">
            <a:xfrm>
              <a:off x="7934801" y="2299678"/>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Z1</a:t>
              </a:r>
            </a:p>
          </p:txBody>
        </p:sp>
      </p:grpSp>
      <p:sp>
        <p:nvSpPr>
          <p:cNvPr id="113" name="TextBox 112">
            <a:extLst>
              <a:ext uri="{FF2B5EF4-FFF2-40B4-BE49-F238E27FC236}">
                <a16:creationId xmlns:a16="http://schemas.microsoft.com/office/drawing/2014/main" id="{4F0729A7-182F-41B0-B820-80E571A417E0}"/>
              </a:ext>
              <a:ext uri="{C183D7F6-B498-43B3-948B-1728B52AA6E4}">
                <adec:decorative xmlns:adec="http://schemas.microsoft.com/office/drawing/2017/decorative" val="1"/>
              </a:ext>
            </a:extLst>
          </p:cNvPr>
          <p:cNvSpPr txBox="1"/>
          <p:nvPr/>
        </p:nvSpPr>
        <p:spPr>
          <a:xfrm>
            <a:off x="3064970" y="2073944"/>
            <a:ext cx="1691942" cy="479703"/>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t>Typically</a:t>
            </a:r>
            <a:r>
              <a:rPr lang="en-US" sz="1372" dirty="0">
                <a:gradFill>
                  <a:gsLst>
                    <a:gs pos="2917">
                      <a:srgbClr val="505050"/>
                    </a:gs>
                    <a:gs pos="30000">
                      <a:srgbClr val="505050"/>
                    </a:gs>
                  </a:gsLst>
                  <a:lin ang="5400000" scaled="0"/>
                </a:gradFill>
              </a:rPr>
              <a:t>, &gt;300mi</a:t>
            </a:r>
          </a:p>
        </p:txBody>
      </p:sp>
      <p:sp>
        <p:nvSpPr>
          <p:cNvPr id="114" name="TextBox 113">
            <a:extLst>
              <a:ext uri="{FF2B5EF4-FFF2-40B4-BE49-F238E27FC236}">
                <a16:creationId xmlns:a16="http://schemas.microsoft.com/office/drawing/2014/main" id="{D13DD411-294D-4401-9109-2633B2F1CF09}"/>
              </a:ext>
              <a:ext uri="{C183D7F6-B498-43B3-948B-1728B52AA6E4}">
                <adec:decorative xmlns:adec="http://schemas.microsoft.com/office/drawing/2017/decorative" val="1"/>
              </a:ext>
            </a:extLst>
          </p:cNvPr>
          <p:cNvSpPr txBox="1"/>
          <p:nvPr/>
        </p:nvSpPr>
        <p:spPr>
          <a:xfrm>
            <a:off x="3458671" y="3098453"/>
            <a:ext cx="817272" cy="479667"/>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gradFill>
                  <a:gsLst>
                    <a:gs pos="2917">
                      <a:srgbClr val="505050"/>
                    </a:gs>
                    <a:gs pos="30000">
                      <a:srgbClr val="505050"/>
                    </a:gs>
                  </a:gsLst>
                  <a:lin ang="5400000" scaled="0"/>
                </a:gradFill>
              </a:rPr>
              <a:t>Async</a:t>
            </a:r>
          </a:p>
        </p:txBody>
      </p:sp>
      <p:sp>
        <p:nvSpPr>
          <p:cNvPr id="115" name="TextBox 114">
            <a:extLst>
              <a:ext uri="{FF2B5EF4-FFF2-40B4-BE49-F238E27FC236}">
                <a16:creationId xmlns:a16="http://schemas.microsoft.com/office/drawing/2014/main" id="{636C51C0-42B4-4EDF-B3DA-AAED4EC0EB3D}"/>
              </a:ext>
              <a:ext uri="{C183D7F6-B498-43B3-948B-1728B52AA6E4}">
                <adec:decorative xmlns:adec="http://schemas.microsoft.com/office/drawing/2017/decorative" val="1"/>
              </a:ext>
            </a:extLst>
          </p:cNvPr>
          <p:cNvSpPr txBox="1"/>
          <p:nvPr/>
        </p:nvSpPr>
        <p:spPr>
          <a:xfrm>
            <a:off x="4674639" y="2636293"/>
            <a:ext cx="1176986" cy="479667"/>
          </a:xfrm>
          <a:prstGeom prst="rect">
            <a:avLst/>
          </a:prstGeom>
          <a:noFill/>
          <a:ln>
            <a:noFill/>
          </a:ln>
        </p:spPr>
        <p:txBody>
          <a:bodyPr wrap="none" lIns="179259" tIns="143407" rIns="179259" bIns="143407" rtlCol="0">
            <a:spAutoFit/>
          </a:bodyPr>
          <a:lstStyle/>
          <a:p>
            <a:pPr defTabSz="914192">
              <a:lnSpc>
                <a:spcPct val="90000"/>
              </a:lnSpc>
              <a:spcAft>
                <a:spcPts val="588"/>
              </a:spcAft>
              <a:defRPr/>
            </a:pPr>
            <a:r>
              <a:rPr lang="en-US" sz="1372" dirty="0">
                <a:gradFill>
                  <a:gsLst>
                    <a:gs pos="2917">
                      <a:srgbClr val="505050"/>
                    </a:gs>
                    <a:gs pos="30000">
                      <a:srgbClr val="505050"/>
                    </a:gs>
                  </a:gsLst>
                  <a:lin ang="5400000" scaled="0"/>
                </a:gradFill>
              </a:rPr>
              <a:t>Secondary</a:t>
            </a:r>
          </a:p>
        </p:txBody>
      </p:sp>
      <p:grpSp>
        <p:nvGrpSpPr>
          <p:cNvPr id="11" name="Group 10">
            <a:extLst>
              <a:ext uri="{FF2B5EF4-FFF2-40B4-BE49-F238E27FC236}">
                <a16:creationId xmlns:a16="http://schemas.microsoft.com/office/drawing/2014/main" id="{B4B20743-D01D-4CD6-B26C-9C2136AE965C}"/>
              </a:ext>
              <a:ext uri="{C183D7F6-B498-43B3-948B-1728B52AA6E4}">
                <adec:decorative xmlns:adec="http://schemas.microsoft.com/office/drawing/2017/decorative" val="1"/>
              </a:ext>
            </a:extLst>
          </p:cNvPr>
          <p:cNvGrpSpPr/>
          <p:nvPr/>
        </p:nvGrpSpPr>
        <p:grpSpPr>
          <a:xfrm>
            <a:off x="1912100" y="1697844"/>
            <a:ext cx="2846749" cy="1657452"/>
            <a:chOff x="1950441" y="1731392"/>
            <a:chExt cx="2903832" cy="1690687"/>
          </a:xfrm>
        </p:grpSpPr>
        <p:cxnSp>
          <p:nvCxnSpPr>
            <p:cNvPr id="120" name="Straight Arrow Connector 119">
              <a:extLst>
                <a:ext uri="{FF2B5EF4-FFF2-40B4-BE49-F238E27FC236}">
                  <a16:creationId xmlns:a16="http://schemas.microsoft.com/office/drawing/2014/main" id="{C1A1FF69-D726-4651-93F8-1C8F9FAE44BD}"/>
                </a:ext>
              </a:extLst>
            </p:cNvPr>
            <p:cNvCxnSpPr>
              <a:cxnSpLocks/>
            </p:cNvCxnSpPr>
            <p:nvPr/>
          </p:nvCxnSpPr>
          <p:spPr>
            <a:xfrm>
              <a:off x="2684346"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BB7A66D-3468-44D9-9CEA-4B48C47C92A4}"/>
                </a:ext>
              </a:extLst>
            </p:cNvPr>
            <p:cNvCxnSpPr>
              <a:cxnSpLocks/>
            </p:cNvCxnSpPr>
            <p:nvPr/>
          </p:nvCxnSpPr>
          <p:spPr>
            <a:xfrm flipH="1">
              <a:off x="2124283"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EC4FE1-2061-426A-93AB-694B54EE44F1}"/>
                </a:ext>
              </a:extLst>
            </p:cNvPr>
            <p:cNvCxnSpPr>
              <a:cxnSpLocks/>
            </p:cNvCxnSpPr>
            <p:nvPr/>
          </p:nvCxnSpPr>
          <p:spPr>
            <a:xfrm>
              <a:off x="2793159"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Database_EFC7" title="Icon of a cylinder">
              <a:extLst>
                <a:ext uri="{FF2B5EF4-FFF2-40B4-BE49-F238E27FC236}">
                  <a16:creationId xmlns:a16="http://schemas.microsoft.com/office/drawing/2014/main" id="{01FC8375-42E1-4932-A0AA-3D248053C553}"/>
                </a:ext>
              </a:extLst>
            </p:cNvPr>
            <p:cNvSpPr>
              <a:spLocks noChangeAspect="1" noEditPoints="1"/>
            </p:cNvSpPr>
            <p:nvPr/>
          </p:nvSpPr>
          <p:spPr bwMode="auto">
            <a:xfrm>
              <a:off x="4155825"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372" dirty="0">
                <a:solidFill>
                  <a:srgbClr val="2F2F2F"/>
                </a:solidFill>
              </a:endParaRPr>
            </a:p>
          </p:txBody>
        </p:sp>
        <p:sp>
          <p:nvSpPr>
            <p:cNvPr id="117" name="Database_EFC7" title="Icon of a cylinder">
              <a:extLst>
                <a:ext uri="{FF2B5EF4-FFF2-40B4-BE49-F238E27FC236}">
                  <a16:creationId xmlns:a16="http://schemas.microsoft.com/office/drawing/2014/main" id="{68C7CFF3-4CBF-4CF0-94BC-7FB7B38F639D}"/>
                </a:ext>
              </a:extLst>
            </p:cNvPr>
            <p:cNvSpPr>
              <a:spLocks noChangeAspect="1" noEditPoints="1"/>
            </p:cNvSpPr>
            <p:nvPr/>
          </p:nvSpPr>
          <p:spPr bwMode="auto">
            <a:xfrm>
              <a:off x="4311259"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372" dirty="0">
                <a:solidFill>
                  <a:srgbClr val="2F2F2F"/>
                </a:solidFill>
              </a:endParaRPr>
            </a:p>
          </p:txBody>
        </p:sp>
        <p:sp>
          <p:nvSpPr>
            <p:cNvPr id="118" name="Database_EFC7" title="Icon of a cylinder">
              <a:extLst>
                <a:ext uri="{FF2B5EF4-FFF2-40B4-BE49-F238E27FC236}">
                  <a16:creationId xmlns:a16="http://schemas.microsoft.com/office/drawing/2014/main" id="{150DC6A9-CD24-48BC-8D50-747A3B0CDE01}"/>
                </a:ext>
              </a:extLst>
            </p:cNvPr>
            <p:cNvSpPr>
              <a:spLocks noChangeAspect="1" noEditPoints="1"/>
            </p:cNvSpPr>
            <p:nvPr/>
          </p:nvSpPr>
          <p:spPr bwMode="auto">
            <a:xfrm>
              <a:off x="4466693"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372" dirty="0">
                <a:solidFill>
                  <a:srgbClr val="2F2F2F"/>
                </a:solidFill>
              </a:endParaRPr>
            </a:p>
          </p:txBody>
        </p:sp>
        <p:cxnSp>
          <p:nvCxnSpPr>
            <p:cNvPr id="119" name="Straight Arrow Connector 118">
              <a:extLst>
                <a:ext uri="{FF2B5EF4-FFF2-40B4-BE49-F238E27FC236}">
                  <a16:creationId xmlns:a16="http://schemas.microsoft.com/office/drawing/2014/main" id="{BCE0FD44-A828-4871-8834-AD8C14551E6E}"/>
                </a:ext>
              </a:extLst>
            </p:cNvPr>
            <p:cNvCxnSpPr>
              <a:cxnSpLocks/>
            </p:cNvCxnSpPr>
            <p:nvPr/>
          </p:nvCxnSpPr>
          <p:spPr>
            <a:xfrm>
              <a:off x="3588513" y="3199784"/>
              <a:ext cx="680072" cy="4576"/>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Database_EFC7" title="Icon of a cylinder">
              <a:extLst>
                <a:ext uri="{FF2B5EF4-FFF2-40B4-BE49-F238E27FC236}">
                  <a16:creationId xmlns:a16="http://schemas.microsoft.com/office/drawing/2014/main" id="{5C814C6C-2AB1-419B-B45D-CB24D003CF22}"/>
                </a:ext>
              </a:extLst>
            </p:cNvPr>
            <p:cNvSpPr>
              <a:spLocks noChangeAspect="1" noEditPoints="1"/>
            </p:cNvSpPr>
            <p:nvPr/>
          </p:nvSpPr>
          <p:spPr bwMode="auto">
            <a:xfrm>
              <a:off x="1950441" y="2870915"/>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Z2</a:t>
              </a:r>
            </a:p>
          </p:txBody>
        </p:sp>
        <p:sp>
          <p:nvSpPr>
            <p:cNvPr id="6" name="Database_EFC7" title="Icon of a cylinder">
              <a:extLst>
                <a:ext uri="{FF2B5EF4-FFF2-40B4-BE49-F238E27FC236}">
                  <a16:creationId xmlns:a16="http://schemas.microsoft.com/office/drawing/2014/main" id="{AEB358A2-4423-4AEA-8C5F-D4957B5DB7C0}"/>
                </a:ext>
              </a:extLst>
            </p:cNvPr>
            <p:cNvSpPr>
              <a:spLocks noChangeAspect="1" noEditPoints="1"/>
            </p:cNvSpPr>
            <p:nvPr/>
          </p:nvSpPr>
          <p:spPr bwMode="auto">
            <a:xfrm>
              <a:off x="3030023" y="2881814"/>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Z3</a:t>
              </a:r>
            </a:p>
          </p:txBody>
        </p:sp>
        <p:sp>
          <p:nvSpPr>
            <p:cNvPr id="7" name="Database_EFC7" title="Icon of a cylinder">
              <a:extLst>
                <a:ext uri="{FF2B5EF4-FFF2-40B4-BE49-F238E27FC236}">
                  <a16:creationId xmlns:a16="http://schemas.microsoft.com/office/drawing/2014/main" id="{33892286-54F7-4F4F-B08E-6BAB9B52B2BA}"/>
                </a:ext>
              </a:extLst>
            </p:cNvPr>
            <p:cNvSpPr>
              <a:spLocks noChangeAspect="1" noEditPoints="1"/>
            </p:cNvSpPr>
            <p:nvPr/>
          </p:nvSpPr>
          <p:spPr bwMode="auto">
            <a:xfrm>
              <a:off x="2476775" y="227042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pPr defTabSz="914225">
                <a:lnSpc>
                  <a:spcPct val="150000"/>
                </a:lnSpc>
                <a:defRPr/>
              </a:pPr>
              <a:r>
                <a:rPr lang="en-US" sz="1372" b="1" dirty="0">
                  <a:solidFill>
                    <a:srgbClr val="2F2F2F"/>
                  </a:solidFill>
                  <a:latin typeface="Segoe UI"/>
                </a:rPr>
                <a:t>Z1</a:t>
              </a:r>
            </a:p>
          </p:txBody>
        </p:sp>
      </p:grpSp>
      <p:sp>
        <p:nvSpPr>
          <p:cNvPr id="8" name="Rectangle 7">
            <a:extLst>
              <a:ext uri="{FF2B5EF4-FFF2-40B4-BE49-F238E27FC236}">
                <a16:creationId xmlns:a16="http://schemas.microsoft.com/office/drawing/2014/main" id="{CE1BF277-75F1-4412-BDE6-0E144D64E133}"/>
              </a:ext>
              <a:ext uri="{C183D7F6-B498-43B3-948B-1728B52AA6E4}">
                <adec:decorative xmlns:adec="http://schemas.microsoft.com/office/drawing/2017/decorative" val="1"/>
              </a:ext>
            </a:extLst>
          </p:cNvPr>
          <p:cNvSpPr/>
          <p:nvPr/>
        </p:nvSpPr>
        <p:spPr bwMode="auto">
          <a:xfrm>
            <a:off x="418644" y="1169264"/>
            <a:ext cx="11354714" cy="263089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 name="Straight Arrow Connector 1">
            <a:extLst>
              <a:ext uri="{FF2B5EF4-FFF2-40B4-BE49-F238E27FC236}">
                <a16:creationId xmlns:a16="http://schemas.microsoft.com/office/drawing/2014/main" id="{CADD650F-5887-438B-8866-97687F723245}"/>
              </a:ext>
              <a:ext uri="{C183D7F6-B498-43B3-948B-1728B52AA6E4}">
                <adec:decorative xmlns:adec="http://schemas.microsoft.com/office/drawing/2017/decorative" val="1"/>
              </a:ext>
            </a:extLst>
          </p:cNvPr>
          <p:cNvCxnSpPr>
            <a:cxnSpLocks/>
          </p:cNvCxnSpPr>
          <p:nvPr/>
        </p:nvCxnSpPr>
        <p:spPr>
          <a:xfrm flipV="1">
            <a:off x="9537046" y="1857661"/>
            <a:ext cx="0" cy="509974"/>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05521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 Storage</a:t>
            </a:r>
          </a:p>
        </p:txBody>
      </p:sp>
      <p:sp>
        <p:nvSpPr>
          <p:cNvPr id="3" name="Rectangle 2">
            <a:extLst>
              <a:ext uri="{FF2B5EF4-FFF2-40B4-BE49-F238E27FC236}">
                <a16:creationId xmlns:a16="http://schemas.microsoft.com/office/drawing/2014/main" id="{BC2170E3-8D0E-4B05-B378-B64D355A3367}"/>
              </a:ext>
            </a:extLst>
          </p:cNvPr>
          <p:cNvSpPr/>
          <p:nvPr/>
        </p:nvSpPr>
        <p:spPr>
          <a:xfrm>
            <a:off x="0" y="1169265"/>
            <a:ext cx="12192000" cy="839668"/>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pPr indent="277008"/>
            <a:r>
              <a:rPr lang="en-US" sz="2157" dirty="0">
                <a:solidFill>
                  <a:schemeClr val="bg1"/>
                </a:solidFill>
                <a:latin typeface="+mj-lt"/>
                <a:cs typeface="Segoe UI Semilight"/>
              </a:rPr>
              <a:t>Every object has a unique URL address – based on account name and storage type</a:t>
            </a:r>
          </a:p>
        </p:txBody>
      </p:sp>
      <p:sp>
        <p:nvSpPr>
          <p:cNvPr id="4" name="TextBox 3">
            <a:extLst>
              <a:ext uri="{FF2B5EF4-FFF2-40B4-BE49-F238E27FC236}">
                <a16:creationId xmlns:a16="http://schemas.microsoft.com/office/drawing/2014/main" id="{67B99117-ED40-4C25-978B-574D9D94418A}"/>
              </a:ext>
            </a:extLst>
          </p:cNvPr>
          <p:cNvSpPr txBox="1"/>
          <p:nvPr/>
        </p:nvSpPr>
        <p:spPr>
          <a:xfrm>
            <a:off x="455995" y="2167180"/>
            <a:ext cx="8780584" cy="1448287"/>
          </a:xfrm>
          <a:prstGeom prst="rect">
            <a:avLst/>
          </a:prstGeom>
          <a:noFill/>
        </p:spPr>
        <p:txBody>
          <a:bodyPr wrap="square">
            <a:spAutoFit/>
          </a:bodyPr>
          <a:lstStyle/>
          <a:p>
            <a:pPr>
              <a:spcBef>
                <a:spcPts val="294"/>
              </a:spcBef>
            </a:pPr>
            <a:r>
              <a:rPr lang="en-US" sz="1961" dirty="0"/>
              <a:t>Container service: https://</a:t>
            </a:r>
            <a:r>
              <a:rPr lang="en-US" sz="1961" i="1" dirty="0"/>
              <a:t>mystorageaccount</a:t>
            </a:r>
            <a:r>
              <a:rPr lang="en-US" sz="1961" dirty="0"/>
              <a:t>.blob.core.windows.net</a:t>
            </a:r>
          </a:p>
          <a:p>
            <a:pPr>
              <a:spcBef>
                <a:spcPts val="392"/>
              </a:spcBef>
            </a:pPr>
            <a:r>
              <a:rPr lang="en-US" sz="1961" dirty="0"/>
              <a:t>Table service: https://</a:t>
            </a:r>
            <a:r>
              <a:rPr lang="en-US" sz="1961" i="1" dirty="0"/>
              <a:t>mystorageaccount</a:t>
            </a:r>
            <a:r>
              <a:rPr lang="en-US" sz="1961" dirty="0"/>
              <a:t>.table.core.windows.net</a:t>
            </a:r>
          </a:p>
          <a:p>
            <a:pPr>
              <a:spcBef>
                <a:spcPts val="392"/>
              </a:spcBef>
            </a:pPr>
            <a:r>
              <a:rPr lang="en-US" sz="1961" dirty="0"/>
              <a:t>Queue service: https://</a:t>
            </a:r>
            <a:r>
              <a:rPr lang="en-US" sz="1961" i="1" dirty="0"/>
              <a:t>mystorageaccount</a:t>
            </a:r>
            <a:r>
              <a:rPr lang="en-US" sz="1961" dirty="0"/>
              <a:t>.queue.core.windows.net</a:t>
            </a:r>
          </a:p>
          <a:p>
            <a:pPr>
              <a:spcBef>
                <a:spcPts val="392"/>
              </a:spcBef>
            </a:pPr>
            <a:r>
              <a:rPr lang="en-US" sz="1961" dirty="0"/>
              <a:t>File service: https://</a:t>
            </a:r>
            <a:r>
              <a:rPr lang="en-US" sz="1961" i="1" dirty="0"/>
              <a:t>mystorageaccount</a:t>
            </a:r>
            <a:r>
              <a:rPr lang="en-US" sz="1961" dirty="0"/>
              <a:t>.file.core.windows.net</a:t>
            </a:r>
          </a:p>
        </p:txBody>
      </p:sp>
      <p:sp>
        <p:nvSpPr>
          <p:cNvPr id="6" name="Rectangle 5">
            <a:extLst>
              <a:ext uri="{FF2B5EF4-FFF2-40B4-BE49-F238E27FC236}">
                <a16:creationId xmlns:a16="http://schemas.microsoft.com/office/drawing/2014/main" id="{634C59F2-5DD6-4F96-89DE-2FC833C50196}"/>
              </a:ext>
            </a:extLst>
          </p:cNvPr>
          <p:cNvSpPr/>
          <p:nvPr/>
        </p:nvSpPr>
        <p:spPr>
          <a:xfrm>
            <a:off x="2158908" y="3930922"/>
            <a:ext cx="7372337" cy="49913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If you prefer you can configure a custom domain name</a:t>
            </a:r>
          </a:p>
        </p:txBody>
      </p:sp>
      <p:graphicFrame>
        <p:nvGraphicFramePr>
          <p:cNvPr id="2" name="Table 1">
            <a:extLst>
              <a:ext uri="{FF2B5EF4-FFF2-40B4-BE49-F238E27FC236}">
                <a16:creationId xmlns:a16="http://schemas.microsoft.com/office/drawing/2014/main" id="{77DB3633-2098-45B2-8865-261FCE888857}"/>
              </a:ext>
            </a:extLst>
          </p:cNvPr>
          <p:cNvGraphicFramePr>
            <a:graphicFrameLocks noGrp="1"/>
          </p:cNvGraphicFramePr>
          <p:nvPr/>
        </p:nvGraphicFramePr>
        <p:xfrm>
          <a:off x="544531" y="4849069"/>
          <a:ext cx="10832318" cy="999410"/>
        </p:xfrm>
        <a:graphic>
          <a:graphicData uri="http://schemas.openxmlformats.org/drawingml/2006/table">
            <a:tbl>
              <a:tblPr firstRow="1" firstCol="1" bandRow="1">
                <a:tableStyleId>{2D5ABB26-0587-4C30-8999-92F81FD0307C}</a:tableStyleId>
              </a:tblPr>
              <a:tblGrid>
                <a:gridCol w="4189617">
                  <a:extLst>
                    <a:ext uri="{9D8B030D-6E8A-4147-A177-3AD203B41FA5}">
                      <a16:colId xmlns:a16="http://schemas.microsoft.com/office/drawing/2014/main" val="2137939042"/>
                    </a:ext>
                  </a:extLst>
                </a:gridCol>
                <a:gridCol w="6642701">
                  <a:extLst>
                    <a:ext uri="{9D8B030D-6E8A-4147-A177-3AD203B41FA5}">
                      <a16:colId xmlns:a16="http://schemas.microsoft.com/office/drawing/2014/main" val="2937731976"/>
                    </a:ext>
                  </a:extLst>
                </a:gridCol>
              </a:tblGrid>
              <a:tr h="505110">
                <a:tc>
                  <a:txBody>
                    <a:bodyPr/>
                    <a:lstStyle/>
                    <a:p>
                      <a:pPr marL="0" marR="0">
                        <a:lnSpc>
                          <a:spcPct val="107000"/>
                        </a:lnSpc>
                        <a:spcBef>
                          <a:spcPts val="0"/>
                        </a:spcBef>
                        <a:spcAft>
                          <a:spcPts val="0"/>
                        </a:spcAft>
                      </a:pPr>
                      <a:r>
                        <a:rPr lang="en-US" sz="2200" dirty="0">
                          <a:solidFill>
                            <a:schemeClr val="bg1"/>
                          </a:solidFill>
                          <a:effectLst/>
                          <a:latin typeface="+mj-lt"/>
                        </a:rPr>
                        <a:t>CNAME record</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4464" marR="134464" marT="89642" marB="89642">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tc>
                  <a:txBody>
                    <a:bodyPr/>
                    <a:lstStyle/>
                    <a:p>
                      <a:pPr marL="0" marR="0">
                        <a:lnSpc>
                          <a:spcPct val="107000"/>
                        </a:lnSpc>
                        <a:spcBef>
                          <a:spcPts val="0"/>
                        </a:spcBef>
                        <a:spcAft>
                          <a:spcPts val="0"/>
                        </a:spcAft>
                      </a:pPr>
                      <a:r>
                        <a:rPr lang="en-US" sz="2200" dirty="0">
                          <a:solidFill>
                            <a:schemeClr val="bg1"/>
                          </a:solidFill>
                          <a:effectLst/>
                          <a:latin typeface="+mj-lt"/>
                        </a:rPr>
                        <a:t>Target</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4464" marR="134464" marT="89642" marB="89642">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944396381"/>
                  </a:ext>
                </a:extLst>
              </a:tr>
              <a:tr h="481704">
                <a:tc>
                  <a:txBody>
                    <a:bodyPr/>
                    <a:lstStyle/>
                    <a:p>
                      <a:pPr marL="0" marR="0">
                        <a:lnSpc>
                          <a:spcPct val="107000"/>
                        </a:lnSpc>
                        <a:spcBef>
                          <a:spcPts val="0"/>
                        </a:spcBef>
                        <a:spcAft>
                          <a:spcPts val="0"/>
                        </a:spcAft>
                      </a:pPr>
                      <a:r>
                        <a:rPr lang="en-US" sz="2000" dirty="0">
                          <a:solidFill>
                            <a:schemeClr val="tx1"/>
                          </a:solidFill>
                          <a:effectLst/>
                        </a:rPr>
                        <a:t>blobs.contoso.com</a:t>
                      </a:r>
                      <a:endParaRPr lang="en-US" sz="2000" b="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contosoblobs.blob.core.windows.net</a:t>
                      </a:r>
                      <a:endParaRPr lang="en-US" sz="200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4464" marR="134464" marT="89642" marB="89642">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Secure Storage Endpoints</a:t>
            </a:r>
          </a:p>
        </p:txBody>
      </p:sp>
      <p:sp>
        <p:nvSpPr>
          <p:cNvPr id="11" name="Rectangle 10">
            <a:extLst>
              <a:ext uri="{FF2B5EF4-FFF2-40B4-BE49-F238E27FC236}">
                <a16:creationId xmlns:a16="http://schemas.microsoft.com/office/drawing/2014/main" id="{03C59A4D-86EA-44EA-B16E-86E6D9D62629}"/>
              </a:ext>
              <a:ext uri="{C183D7F6-B498-43B3-948B-1728B52AA6E4}">
                <adec:decorative xmlns:adec="http://schemas.microsoft.com/office/drawing/2017/decorative" val="1"/>
              </a:ext>
            </a:extLst>
          </p:cNvPr>
          <p:cNvSpPr/>
          <p:nvPr/>
        </p:nvSpPr>
        <p:spPr bwMode="auto">
          <a:xfrm>
            <a:off x="418644" y="1169264"/>
            <a:ext cx="11354714" cy="3761560"/>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5" descr="A screenshot of the Storage Account Firewalls and Virtual Networks section. vnet01 and subnet01 are configured to access the storage account">
            <a:extLst>
              <a:ext uri="{FF2B5EF4-FFF2-40B4-BE49-F238E27FC236}">
                <a16:creationId xmlns:a16="http://schemas.microsoft.com/office/drawing/2014/main" id="{25403B98-DF54-413A-9EFD-0E44A523962F}"/>
              </a:ext>
            </a:extLst>
          </p:cNvPr>
          <p:cNvPicPr>
            <a:picLocks noChangeAspect="1"/>
          </p:cNvPicPr>
          <p:nvPr/>
        </p:nvPicPr>
        <p:blipFill>
          <a:blip r:embed="rId3"/>
          <a:stretch>
            <a:fillRect/>
          </a:stretch>
        </p:blipFill>
        <p:spPr>
          <a:xfrm>
            <a:off x="562078" y="1473823"/>
            <a:ext cx="11041644" cy="3152442"/>
          </a:xfrm>
          <a:prstGeom prst="rect">
            <a:avLst/>
          </a:prstGeom>
          <a:ln>
            <a:noFill/>
          </a:ln>
        </p:spPr>
      </p:pic>
      <p:sp>
        <p:nvSpPr>
          <p:cNvPr id="12" name="Rectangle 11">
            <a:extLst>
              <a:ext uri="{FF2B5EF4-FFF2-40B4-BE49-F238E27FC236}">
                <a16:creationId xmlns:a16="http://schemas.microsoft.com/office/drawing/2014/main" id="{46E71CD1-F3CC-4D20-85C1-05857C0AC18B}"/>
              </a:ext>
            </a:extLst>
          </p:cNvPr>
          <p:cNvSpPr/>
          <p:nvPr/>
        </p:nvSpPr>
        <p:spPr>
          <a:xfrm>
            <a:off x="418640" y="5076182"/>
            <a:ext cx="5601164" cy="116099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t" anchorCtr="0">
            <a:noAutofit/>
          </a:bodyPr>
          <a:lstStyle/>
          <a:p>
            <a:r>
              <a:rPr lang="en-US" sz="1961" dirty="0">
                <a:solidFill>
                  <a:schemeClr val="tx1"/>
                </a:solidFill>
              </a:rPr>
              <a:t>Firewalls and Virtual Networks restrict access to the Storage Account from specific Subnets on Virtual Networks or public IP’s</a:t>
            </a:r>
          </a:p>
        </p:txBody>
      </p:sp>
      <p:sp>
        <p:nvSpPr>
          <p:cNvPr id="13" name="Rectangle 12">
            <a:extLst>
              <a:ext uri="{FF2B5EF4-FFF2-40B4-BE49-F238E27FC236}">
                <a16:creationId xmlns:a16="http://schemas.microsoft.com/office/drawing/2014/main" id="{E7984C8D-AEC1-4762-BB1F-2474A407137D}"/>
              </a:ext>
            </a:extLst>
          </p:cNvPr>
          <p:cNvSpPr/>
          <p:nvPr/>
        </p:nvSpPr>
        <p:spPr>
          <a:xfrm>
            <a:off x="6172191" y="5076182"/>
            <a:ext cx="5601164" cy="116099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t" anchorCtr="0">
            <a:noAutofit/>
          </a:bodyPr>
          <a:lstStyle/>
          <a:p>
            <a:r>
              <a:rPr lang="en-US" sz="1961">
                <a:solidFill>
                  <a:schemeClr val="tx1"/>
                </a:solidFill>
              </a:rPr>
              <a:t>Subnets and Virtual Networks must exist</a:t>
            </a:r>
            <a:br>
              <a:rPr lang="en-US" sz="1961">
                <a:solidFill>
                  <a:schemeClr val="tx1"/>
                </a:solidFill>
              </a:rPr>
            </a:br>
            <a:r>
              <a:rPr lang="en-US" sz="1961">
                <a:solidFill>
                  <a:schemeClr val="tx1"/>
                </a:solidFill>
              </a:rPr>
              <a:t>in the same Azure Region or Region Pair</a:t>
            </a:r>
            <a:br>
              <a:rPr lang="en-US" sz="1961">
                <a:solidFill>
                  <a:schemeClr val="tx1"/>
                </a:solidFill>
              </a:rPr>
            </a:br>
            <a:r>
              <a:rPr lang="en-US" sz="1961">
                <a:solidFill>
                  <a:schemeClr val="tx1"/>
                </a:solidFill>
              </a:rPr>
              <a:t>as the Storage Account </a:t>
            </a:r>
          </a:p>
        </p:txBody>
      </p:sp>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B7356A06F744439C0CE932EEB009F5" ma:contentTypeVersion="6" ma:contentTypeDescription="Create a new document." ma:contentTypeScope="" ma:versionID="d10da16756ea923870ae2deb524579bc">
  <xsd:schema xmlns:xsd="http://www.w3.org/2001/XMLSchema" xmlns:xs="http://www.w3.org/2001/XMLSchema" xmlns:p="http://schemas.microsoft.com/office/2006/metadata/properties" xmlns:ns2="6656ffad-92b0-4efb-bc78-5d5af2c7fd93" xmlns:ns3="e7cc3f53-dbdf-4ffb-90f1-33d3d1806439" targetNamespace="http://schemas.microsoft.com/office/2006/metadata/properties" ma:root="true" ma:fieldsID="b6b9ea322e60814eb61348a7c2360d68" ns2:_="" ns3:_="">
    <xsd:import namespace="6656ffad-92b0-4efb-bc78-5d5af2c7fd93"/>
    <xsd:import namespace="e7cc3f53-dbdf-4ffb-90f1-33d3d180643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6ffad-92b0-4efb-bc78-5d5af2c7fd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cc3f53-dbdf-4ffb-90f1-33d3d180643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4CCE59-3094-4FC2-BA90-278E491ADC24}">
  <ds:schemaRefs>
    <ds:schemaRef ds:uri="e7cc3f53-dbdf-4ffb-90f1-33d3d1806439"/>
    <ds:schemaRef ds:uri="http://purl.org/dc/terms/"/>
    <ds:schemaRef ds:uri="http://purl.org/dc/dcmitype/"/>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6656ffad-92b0-4efb-bc78-5d5af2c7fd93"/>
    <ds:schemaRef ds:uri="http://schemas.microsoft.com/office/2006/metadata/properties"/>
  </ds:schemaRefs>
</ds:datastoreItem>
</file>

<file path=customXml/itemProps2.xml><?xml version="1.0" encoding="utf-8"?>
<ds:datastoreItem xmlns:ds="http://schemas.openxmlformats.org/officeDocument/2006/customXml" ds:itemID="{60F385C1-2E82-45AF-B7AA-67D8857994FF}">
  <ds:schemaRefs>
    <ds:schemaRef ds:uri="http://schemas.microsoft.com/sharepoint/v3/contenttype/forms"/>
  </ds:schemaRefs>
</ds:datastoreItem>
</file>

<file path=customXml/itemProps3.xml><?xml version="1.0" encoding="utf-8"?>
<ds:datastoreItem xmlns:ds="http://schemas.openxmlformats.org/officeDocument/2006/customXml" ds:itemID="{B7F77E01-1251-46DC-9B37-0450F0E39E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6ffad-92b0-4efb-bc78-5d5af2c7fd93"/>
    <ds:schemaRef ds:uri="e7cc3f53-dbdf-4ffb-90f1-33d3d18064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18941</Words>
  <Application>Microsoft Office PowerPoint</Application>
  <PresentationFormat>Widescreen</PresentationFormat>
  <Paragraphs>2284</Paragraphs>
  <Slides>167</Slides>
  <Notes>141</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167</vt:i4>
      </vt:variant>
    </vt:vector>
  </HeadingPairs>
  <TitlesOfParts>
    <vt:vector size="189" baseType="lpstr">
      <vt:lpstr>&amp;quot</vt:lpstr>
      <vt:lpstr>微软雅黑</vt:lpstr>
      <vt:lpstr>Segoe UI </vt:lpstr>
      <vt:lpstr>Segoe UI (Body)</vt:lpstr>
      <vt:lpstr>Segoe UI Semibold (Headings)</vt:lpstr>
      <vt:lpstr>Segoe UI VSS (Regular)</vt:lpstr>
      <vt:lpstr>Segoe UI Web (West European)</vt:lpstr>
      <vt:lpstr>Arial</vt:lpstr>
      <vt:lpstr>Calibri</vt:lpstr>
      <vt:lpstr>Consolas</vt:lpstr>
      <vt:lpstr>Lato</vt:lpstr>
      <vt:lpstr>Open Sans</vt:lpstr>
      <vt:lpstr>Segoe UI</vt:lpstr>
      <vt:lpstr>Segoe UI Light</vt:lpstr>
      <vt:lpstr>Segoe UI Semibold</vt:lpstr>
      <vt:lpstr>Segoe UI Semilight</vt:lpstr>
      <vt:lpstr>Segoe UI Symbol</vt:lpstr>
      <vt:lpstr>Symbol</vt:lpstr>
      <vt:lpstr>Wingdings</vt:lpstr>
      <vt:lpstr>WHITE TEMPLATE</vt:lpstr>
      <vt:lpstr>Microsoft Power Platform Template</vt:lpstr>
      <vt:lpstr>Bitmap Image</vt:lpstr>
      <vt:lpstr>Introduction to Azure </vt:lpstr>
      <vt:lpstr>Agenda</vt:lpstr>
      <vt:lpstr>Agenda</vt:lpstr>
      <vt:lpstr>Azure architectural components</vt:lpstr>
      <vt:lpstr>First thing first</vt:lpstr>
      <vt:lpstr>High level Azure Services</vt:lpstr>
      <vt:lpstr>Explore Azure Marketplace</vt:lpstr>
      <vt:lpstr>Agenda</vt:lpstr>
      <vt:lpstr>Regions and Availability Zones</vt:lpstr>
      <vt:lpstr>Core Azure architectural</vt:lpstr>
      <vt:lpstr>Regions</vt:lpstr>
      <vt:lpstr>Region Pairs</vt:lpstr>
      <vt:lpstr>Availability Options</vt:lpstr>
      <vt:lpstr>Availability zones</vt:lpstr>
      <vt:lpstr>Governance</vt:lpstr>
      <vt:lpstr>Agenda</vt:lpstr>
      <vt:lpstr>Azure Resources</vt:lpstr>
      <vt:lpstr>Resource groups</vt:lpstr>
      <vt:lpstr>Azure Resource Manager</vt:lpstr>
      <vt:lpstr>Azure Subscriptions</vt:lpstr>
      <vt:lpstr>Governance for the cloud</vt:lpstr>
      <vt:lpstr>Management Groups</vt:lpstr>
      <vt:lpstr>PowerPoint Presentation</vt:lpstr>
      <vt:lpstr>Identifying Non-Compliant Resources</vt:lpstr>
      <vt:lpstr>View Policy Evaluation Results</vt:lpstr>
      <vt:lpstr>Azure Blueprints</vt:lpstr>
      <vt:lpstr>How Blueprints Differ from Resource Manager Templates</vt:lpstr>
      <vt:lpstr>How Blueprints Differ from Azure Policy</vt:lpstr>
      <vt:lpstr>Azure management tools</vt:lpstr>
      <vt:lpstr>Agenda</vt:lpstr>
      <vt:lpstr>Azure Management Tools</vt:lpstr>
      <vt:lpstr>Management tools available in Azure</vt:lpstr>
      <vt:lpstr>Azure Resource Manager (ARM) templates</vt:lpstr>
      <vt:lpstr>Azure Advisor</vt:lpstr>
      <vt:lpstr>Azure Monitor</vt:lpstr>
      <vt:lpstr>Azure Service Health</vt:lpstr>
      <vt:lpstr>Azure Service Health (continued)</vt:lpstr>
      <vt:lpstr>Core Azure Services</vt:lpstr>
      <vt:lpstr>Agenda</vt:lpstr>
      <vt:lpstr>Core Azure workload products - Compute</vt:lpstr>
      <vt:lpstr>Azure compute services</vt:lpstr>
      <vt:lpstr>Review - Features</vt:lpstr>
      <vt:lpstr>Choosing an Azure Compute Service</vt:lpstr>
      <vt:lpstr>Scalability</vt:lpstr>
      <vt:lpstr>Availability</vt:lpstr>
      <vt:lpstr>Azure virtual machines</vt:lpstr>
      <vt:lpstr>Provisioning Solutions for Azure Compute Infrastructure</vt:lpstr>
      <vt:lpstr>Custom Script Extension</vt:lpstr>
      <vt:lpstr>Desired State Configuration (DSC) Extensions</vt:lpstr>
      <vt:lpstr>Azure App Services</vt:lpstr>
      <vt:lpstr>Azure Container Services</vt:lpstr>
      <vt:lpstr>Azure Virtual Desktop</vt:lpstr>
      <vt:lpstr>Core Azure workload products - Network</vt:lpstr>
      <vt:lpstr>Networking &amp; Network Security Component</vt:lpstr>
      <vt:lpstr>Networking &amp; Network Security Component</vt:lpstr>
      <vt:lpstr>Virtual Networks and Subnet</vt:lpstr>
      <vt:lpstr>Subnets</vt:lpstr>
      <vt:lpstr>Routing Table on Subnet</vt:lpstr>
      <vt:lpstr>IP Addressing</vt:lpstr>
      <vt:lpstr>Public IP Addresses</vt:lpstr>
      <vt:lpstr>Associate Public IP Addresses</vt:lpstr>
      <vt:lpstr>Associate Private IP Addresses</vt:lpstr>
      <vt:lpstr>Networking &amp; Network Security Component</vt:lpstr>
      <vt:lpstr>VNet Peering</vt:lpstr>
      <vt:lpstr>VPN Gateway</vt:lpstr>
      <vt:lpstr>Site-To-Site VPN</vt:lpstr>
      <vt:lpstr>Point-To-Site VPN</vt:lpstr>
      <vt:lpstr>ExpressRoute</vt:lpstr>
      <vt:lpstr>ExpressRoute Capabilities</vt:lpstr>
      <vt:lpstr>Networking &amp; Network Security Component</vt:lpstr>
      <vt:lpstr>Azure Gateway &amp; Load Balancing Solution</vt:lpstr>
      <vt:lpstr>Implement Application Gateway</vt:lpstr>
      <vt:lpstr>Determine Application Gateway Routing</vt:lpstr>
      <vt:lpstr>Azure Front door</vt:lpstr>
      <vt:lpstr>Azure Front Door vs Azure Application Gateway</vt:lpstr>
      <vt:lpstr>Azure Load Balancer</vt:lpstr>
      <vt:lpstr>Public Load Balancer</vt:lpstr>
      <vt:lpstr>Internal Load Balancer</vt:lpstr>
      <vt:lpstr>Health Probes</vt:lpstr>
      <vt:lpstr>Azure Traffic Manager</vt:lpstr>
      <vt:lpstr>Combining 'Performance' and 'Weighted' traffic routing</vt:lpstr>
      <vt:lpstr>Multi-value Nested Profiles using IPv4 and IPv6 endpoints</vt:lpstr>
      <vt:lpstr>Networking &amp; Network Security Component</vt:lpstr>
      <vt:lpstr>Implement Network Security Groups (NSGs)</vt:lpstr>
      <vt:lpstr>NSG Rules</vt:lpstr>
      <vt:lpstr>Azure Firewall</vt:lpstr>
      <vt:lpstr>Core Azure workload products - Storage</vt:lpstr>
      <vt:lpstr>Agenda</vt:lpstr>
      <vt:lpstr>Azure Storage Introduction</vt:lpstr>
      <vt:lpstr>Storage Accounts</vt:lpstr>
      <vt:lpstr>Azure Storage</vt:lpstr>
      <vt:lpstr>Explore Azure Storage Services </vt:lpstr>
      <vt:lpstr>Storage Account Kinds</vt:lpstr>
      <vt:lpstr>Storage Account Kinds</vt:lpstr>
      <vt:lpstr>Azure storage access tiers</vt:lpstr>
      <vt:lpstr>Determine Replication Strategies (1 of 2)</vt:lpstr>
      <vt:lpstr>Determine Replication Strategies (2 of 2)</vt:lpstr>
      <vt:lpstr>Access Storage</vt:lpstr>
      <vt:lpstr>Secure Storage Endpoints</vt:lpstr>
      <vt:lpstr>Blob Storage</vt:lpstr>
      <vt:lpstr>Configure Azure Files and File Sync</vt:lpstr>
      <vt:lpstr>Compare Files to Blobs</vt:lpstr>
      <vt:lpstr>Manage File Shares</vt:lpstr>
      <vt:lpstr>File Share Snapshots</vt:lpstr>
      <vt:lpstr>Implement Azure File Sync</vt:lpstr>
      <vt:lpstr>Identify File Sync Components</vt:lpstr>
      <vt:lpstr>Setup File Sync</vt:lpstr>
      <vt:lpstr>Configure Storage Security</vt:lpstr>
      <vt:lpstr>Review Storage Security Strategies</vt:lpstr>
      <vt:lpstr>Create Shared Access Signatures</vt:lpstr>
      <vt:lpstr>Identify URI and SAS Parameters</vt:lpstr>
      <vt:lpstr>Determine Storage Service Encryption</vt:lpstr>
      <vt:lpstr>Create Customer Managed Keys</vt:lpstr>
      <vt:lpstr>Apply Storage Security Best Practices</vt:lpstr>
      <vt:lpstr>Agenda</vt:lpstr>
      <vt:lpstr>Core Azure workload products - Database</vt:lpstr>
      <vt:lpstr>Azure database services</vt:lpstr>
      <vt:lpstr>Azure Cosmos DB</vt:lpstr>
      <vt:lpstr>Recommending the Right Data Store</vt:lpstr>
      <vt:lpstr>Relational Database Management Systems</vt:lpstr>
      <vt:lpstr>Key/Value Stores</vt:lpstr>
      <vt:lpstr>Document Databases</vt:lpstr>
      <vt:lpstr>Graph Databases</vt:lpstr>
      <vt:lpstr>Azure SQL Managed Instance (MI)</vt:lpstr>
      <vt:lpstr>Azure SQL MI vs Azure SQL</vt:lpstr>
      <vt:lpstr>Dynamically Scale Azure SQL Database and Azure SQL Managed Instance</vt:lpstr>
      <vt:lpstr>Encryption at Rest</vt:lpstr>
      <vt:lpstr>Service Tiers</vt:lpstr>
      <vt:lpstr>Service Tier Comparison</vt:lpstr>
      <vt:lpstr>Multi-Cloud Strategy by Azure Arc</vt:lpstr>
      <vt:lpstr>Agenda</vt:lpstr>
      <vt:lpstr>Why?</vt:lpstr>
      <vt:lpstr>Customer environments and application  requirements are evolving</vt:lpstr>
      <vt:lpstr>Azure Arc Overview</vt:lpstr>
      <vt:lpstr>Azure Arc – Enabled Infrastructure and Enabled Services</vt:lpstr>
      <vt:lpstr>The main components of Azure Arc </vt:lpstr>
      <vt:lpstr>Azure Arc Key Benefits</vt:lpstr>
      <vt:lpstr>Azure Arc-Enabled Servers</vt:lpstr>
      <vt:lpstr>Azure Arc Configuration</vt:lpstr>
      <vt:lpstr>Arc-Enabled Server Extensions (Windows) </vt:lpstr>
      <vt:lpstr>Arc-Enabled Server Extensions (Linux)</vt:lpstr>
      <vt:lpstr>Compatibility matrix – Arc Enabled Servers  </vt:lpstr>
      <vt:lpstr>Azure Arc-Enabled Servers - Pricing Model  </vt:lpstr>
      <vt:lpstr>SQL Server on Azure Arc-Enabled Servers</vt:lpstr>
      <vt:lpstr>SQL Server on Azure Arc-Enabled Servers</vt:lpstr>
      <vt:lpstr>Compatibility matrix – SQL Server on Arc Enabled Servers  </vt:lpstr>
      <vt:lpstr>Azure Arc-Enabled Kubernetes</vt:lpstr>
      <vt:lpstr>Azure Arc enabled Kubernetes Connect, manage, and operate Kubernetes clusters and applications running anywhere using Azure Arc</vt:lpstr>
      <vt:lpstr>Azure Arc-Enabled Kubernetes Benefits  </vt:lpstr>
      <vt:lpstr>Custom location &amp; Cluster extension</vt:lpstr>
      <vt:lpstr>Custom Locations as an abstraction layer</vt:lpstr>
      <vt:lpstr>Compatibility matrix – Arc Enabled Kubernetes  </vt:lpstr>
      <vt:lpstr>Azure Arc-Enabled Kubernetes - Pricing Model  </vt:lpstr>
      <vt:lpstr>Azure Landing Zone</vt:lpstr>
      <vt:lpstr>Agenda</vt:lpstr>
      <vt:lpstr>What is landing zone</vt:lpstr>
      <vt:lpstr>Azure Landing Zone</vt:lpstr>
      <vt:lpstr>Azure Landing Zone</vt:lpstr>
      <vt:lpstr>Scalable and modular</vt:lpstr>
      <vt:lpstr>5 principles  </vt:lpstr>
      <vt:lpstr>5 principles  </vt:lpstr>
      <vt:lpstr>5 principles  </vt:lpstr>
      <vt:lpstr>5 principles  </vt:lpstr>
      <vt:lpstr>5 principles  </vt:lpstr>
      <vt:lpstr>Azure landing zone accelerator</vt:lpstr>
      <vt:lpstr>Azure landing zone accelerator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AZ-900T0x: Microsoft Azure Fundamentals</dc:title>
  <dc:creator/>
  <cp:lastModifiedBy/>
  <cp:revision>1</cp:revision>
  <dcterms:created xsi:type="dcterms:W3CDTF">2020-08-21T18:56:51Z</dcterms:created>
  <dcterms:modified xsi:type="dcterms:W3CDTF">2022-04-29T07:54:15Z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0x010100A5B7356A06F744439C0CE932EEB009F5</vt:lpwstr>
  </property>
</Properties>
</file>